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5.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6.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7.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8.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9.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10.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11.xml" ContentType="application/vnd.openxmlformats-officedocument.theme+xml"/>
  <Override PartName="/ppt/slideLayouts/slideLayout244.xml" ContentType="application/vnd.openxmlformats-officedocument.presentationml.slideLayout+xml"/>
  <Override PartName="/ppt/theme/theme12.xml" ContentType="application/vnd.openxmlformats-officedocument.theme+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theme/theme13.xml" ContentType="application/vnd.openxmlformats-officedocument.theme+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theme/theme14.xml" ContentType="application/vnd.openxmlformats-officedocument.theme+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theme/theme15.xml" ContentType="application/vnd.openxmlformats-officedocument.theme+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theme/theme16.xml" ContentType="application/vnd.openxmlformats-officedocument.theme+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theme/theme17.xml" ContentType="application/vnd.openxmlformats-officedocument.theme+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8"/>
    <p:sldMasterId id="2147484229" r:id="rId9"/>
    <p:sldMasterId id="2147484823" r:id="rId10"/>
    <p:sldMasterId id="2147484842" r:id="rId11"/>
    <p:sldMasterId id="2147484859" r:id="rId12"/>
    <p:sldMasterId id="2147484878" r:id="rId13"/>
    <p:sldMasterId id="2147484899" r:id="rId14"/>
    <p:sldMasterId id="2147484911" r:id="rId15"/>
    <p:sldMasterId id="2147484938" r:id="rId16"/>
    <p:sldMasterId id="2147484969" r:id="rId17"/>
    <p:sldMasterId id="2147485019" r:id="rId18"/>
    <p:sldMasterId id="2147485048" r:id="rId19"/>
    <p:sldMasterId id="2147485074" r:id="rId20"/>
    <p:sldMasterId id="2147485112" r:id="rId21"/>
    <p:sldMasterId id="2147485148" r:id="rId22"/>
    <p:sldMasterId id="2147485162" r:id="rId23"/>
    <p:sldMasterId id="2147485194" r:id="rId24"/>
    <p:sldMasterId id="2147485241" r:id="rId25"/>
  </p:sldMasterIdLst>
  <p:notesMasterIdLst>
    <p:notesMasterId r:id="rId94"/>
  </p:notesMasterIdLst>
  <p:handoutMasterIdLst>
    <p:handoutMasterId r:id="rId95"/>
  </p:handoutMasterIdLst>
  <p:sldIdLst>
    <p:sldId id="1619" r:id="rId26"/>
    <p:sldId id="1620" r:id="rId27"/>
    <p:sldId id="1621" r:id="rId28"/>
    <p:sldId id="1496" r:id="rId29"/>
    <p:sldId id="1497" r:id="rId30"/>
    <p:sldId id="1585" r:id="rId31"/>
    <p:sldId id="1491" r:id="rId32"/>
    <p:sldId id="1492" r:id="rId33"/>
    <p:sldId id="1539" r:id="rId34"/>
    <p:sldId id="1540" r:id="rId35"/>
    <p:sldId id="1543" r:id="rId36"/>
    <p:sldId id="1542" r:id="rId37"/>
    <p:sldId id="1541" r:id="rId38"/>
    <p:sldId id="1490" r:id="rId39"/>
    <p:sldId id="1530" r:id="rId40"/>
    <p:sldId id="1498" r:id="rId41"/>
    <p:sldId id="1622" r:id="rId42"/>
    <p:sldId id="1626" r:id="rId43"/>
    <p:sldId id="1627" r:id="rId44"/>
    <p:sldId id="1625" r:id="rId45"/>
    <p:sldId id="1623" r:id="rId46"/>
    <p:sldId id="1628" r:id="rId47"/>
    <p:sldId id="1624" r:id="rId48"/>
    <p:sldId id="1629" r:id="rId49"/>
    <p:sldId id="1605" r:id="rId50"/>
    <p:sldId id="1509" r:id="rId51"/>
    <p:sldId id="1510" r:id="rId52"/>
    <p:sldId id="1597" r:id="rId53"/>
    <p:sldId id="1598" r:id="rId54"/>
    <p:sldId id="1599" r:id="rId55"/>
    <p:sldId id="1600" r:id="rId56"/>
    <p:sldId id="1601" r:id="rId57"/>
    <p:sldId id="1435" r:id="rId58"/>
    <p:sldId id="1630" r:id="rId59"/>
    <p:sldId id="1631" r:id="rId60"/>
    <p:sldId id="1632" r:id="rId61"/>
    <p:sldId id="1593" r:id="rId62"/>
    <p:sldId id="1551" r:id="rId63"/>
    <p:sldId id="1552" r:id="rId64"/>
    <p:sldId id="1546" r:id="rId65"/>
    <p:sldId id="1645" r:id="rId66"/>
    <p:sldId id="1608" r:id="rId67"/>
    <p:sldId id="1594" r:id="rId68"/>
    <p:sldId id="1559" r:id="rId69"/>
    <p:sldId id="1581" r:id="rId70"/>
    <p:sldId id="1582" r:id="rId71"/>
    <p:sldId id="1521" r:id="rId72"/>
    <p:sldId id="1583" r:id="rId73"/>
    <p:sldId id="1522" r:id="rId74"/>
    <p:sldId id="1575" r:id="rId75"/>
    <p:sldId id="1576" r:id="rId76"/>
    <p:sldId id="1578" r:id="rId77"/>
    <p:sldId id="1579" r:id="rId78"/>
    <p:sldId id="1484" r:id="rId79"/>
    <p:sldId id="1607" r:id="rId80"/>
    <p:sldId id="1633" r:id="rId81"/>
    <p:sldId id="1634" r:id="rId82"/>
    <p:sldId id="1635" r:id="rId83"/>
    <p:sldId id="1636" r:id="rId84"/>
    <p:sldId id="1637" r:id="rId85"/>
    <p:sldId id="1638" r:id="rId86"/>
    <p:sldId id="1639" r:id="rId87"/>
    <p:sldId id="1640" r:id="rId88"/>
    <p:sldId id="1641" r:id="rId89"/>
    <p:sldId id="1642" r:id="rId90"/>
    <p:sldId id="1643" r:id="rId91"/>
    <p:sldId id="1566" r:id="rId92"/>
    <p:sldId id="1366" r:id="rId93"/>
  </p:sldIdLst>
  <p:sldSz cx="12436475" cy="6994525"/>
  <p:notesSz cx="7010400" cy="9296400"/>
  <p:defaultTextStyle>
    <a:defPPr>
      <a:defRPr lang="en-US"/>
    </a:defPPr>
    <a:lvl1pPr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1pPr>
    <a:lvl2pPr marL="465138" indent="-793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2pPr>
    <a:lvl3pPr marL="931863" indent="-1746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3pPr>
    <a:lvl4pPr marL="1398588" indent="-26988"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4pPr>
    <a:lvl5pPr marL="1865313" indent="-36513" algn="l" defTabSz="931863" rtl="0" eaLnBrk="0" fontAlgn="base" hangingPunct="0">
      <a:spcBef>
        <a:spcPct val="0"/>
      </a:spcBef>
      <a:spcAft>
        <a:spcPct val="0"/>
      </a:spcAft>
      <a:defRPr kern="1200">
        <a:solidFill>
          <a:schemeClr val="tx1"/>
        </a:solidFill>
        <a:latin typeface="Segoe UI" panose="020B0502040204020203"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Segoe UI" panose="020B0502040204020203"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1843" userDrawn="1">
          <p15:clr>
            <a:srgbClr val="A4A3A4"/>
          </p15:clr>
        </p15:guide>
        <p15:guide id="2" pos="3917">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0078D7"/>
    <a:srgbClr val="2F2F31"/>
    <a:srgbClr val="002050"/>
    <a:srgbClr val="000000"/>
    <a:srgbClr val="F15A29"/>
    <a:srgbClr val="00BCF2"/>
    <a:srgbClr val="68217A"/>
    <a:srgbClr val="00198F"/>
    <a:srgbClr val="003C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521" autoAdjust="0"/>
    <p:restoredTop sz="88343" autoAdjust="0"/>
  </p:normalViewPr>
  <p:slideViewPr>
    <p:cSldViewPr snapToGrid="0">
      <p:cViewPr varScale="1">
        <p:scale>
          <a:sx n="52" d="100"/>
          <a:sy n="52" d="100"/>
        </p:scale>
        <p:origin x="870" y="42"/>
      </p:cViewPr>
      <p:guideLst>
        <p:guide orient="horz" pos="184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8" d="100"/>
        <a:sy n="58" d="100"/>
      </p:scale>
      <p:origin x="0" y="-10636"/>
    </p:cViewPr>
  </p:sorterViewPr>
  <p:notesViewPr>
    <p:cSldViewPr snapToGrid="0">
      <p:cViewPr varScale="1">
        <p:scale>
          <a:sx n="83" d="100"/>
          <a:sy n="83" d="100"/>
        </p:scale>
        <p:origin x="3852" y="96"/>
      </p:cViewPr>
      <p:guideLst>
        <p:guide orient="horz" pos="2928"/>
        <p:guide pos="2208"/>
      </p:guideLst>
    </p:cSldViewPr>
  </p:notesViewPr>
  <p:gridSpacing cx="91439" cy="91439"/>
</p:viewPr>
</file>

<file path=ppt/_rels/presentation.xml.rels><?xml version="1.0" encoding="UTF-8" standalone="yes"?>
<Relationships xmlns="http://schemas.openxmlformats.org/package/2006/relationships"><Relationship Id="rId26" Type="http://schemas.openxmlformats.org/officeDocument/2006/relationships/slide" Target="slides/slide1.xml"/><Relationship Id="rId21" Type="http://schemas.openxmlformats.org/officeDocument/2006/relationships/slideMaster" Target="slideMasters/slideMaster14.xml"/><Relationship Id="rId42" Type="http://schemas.openxmlformats.org/officeDocument/2006/relationships/slide" Target="slides/slide17.xml"/><Relationship Id="rId47" Type="http://schemas.openxmlformats.org/officeDocument/2006/relationships/slide" Target="slides/slide22.xml"/><Relationship Id="rId63" Type="http://schemas.openxmlformats.org/officeDocument/2006/relationships/slide" Target="slides/slide38.xml"/><Relationship Id="rId68" Type="http://schemas.openxmlformats.org/officeDocument/2006/relationships/slide" Target="slides/slide43.xml"/><Relationship Id="rId84" Type="http://schemas.openxmlformats.org/officeDocument/2006/relationships/slide" Target="slides/slide59.xml"/><Relationship Id="rId89" Type="http://schemas.openxmlformats.org/officeDocument/2006/relationships/slide" Target="slides/slide64.xml"/><Relationship Id="rId16" Type="http://schemas.openxmlformats.org/officeDocument/2006/relationships/slideMaster" Target="slideMasters/slideMaster9.xml"/><Relationship Id="rId11" Type="http://schemas.openxmlformats.org/officeDocument/2006/relationships/slideMaster" Target="slideMasters/slideMaster4.xml"/><Relationship Id="rId32" Type="http://schemas.openxmlformats.org/officeDocument/2006/relationships/slide" Target="slides/slide7.xml"/><Relationship Id="rId37" Type="http://schemas.openxmlformats.org/officeDocument/2006/relationships/slide" Target="slides/slide12.xml"/><Relationship Id="rId53" Type="http://schemas.openxmlformats.org/officeDocument/2006/relationships/slide" Target="slides/slide28.xml"/><Relationship Id="rId58" Type="http://schemas.openxmlformats.org/officeDocument/2006/relationships/slide" Target="slides/slide33.xml"/><Relationship Id="rId74" Type="http://schemas.openxmlformats.org/officeDocument/2006/relationships/slide" Target="slides/slide49.xml"/><Relationship Id="rId79" Type="http://schemas.openxmlformats.org/officeDocument/2006/relationships/slide" Target="slides/slide54.xml"/><Relationship Id="rId5" Type="http://schemas.openxmlformats.org/officeDocument/2006/relationships/customXml" Target="../customXml/item5.xml"/><Relationship Id="rId90" Type="http://schemas.openxmlformats.org/officeDocument/2006/relationships/slide" Target="slides/slide65.xml"/><Relationship Id="rId95" Type="http://schemas.openxmlformats.org/officeDocument/2006/relationships/handoutMaster" Target="handoutMasters/handoutMaster1.xml"/><Relationship Id="rId22" Type="http://schemas.openxmlformats.org/officeDocument/2006/relationships/slideMaster" Target="slideMasters/slideMaster15.xml"/><Relationship Id="rId27" Type="http://schemas.openxmlformats.org/officeDocument/2006/relationships/slide" Target="slides/slide2.xml"/><Relationship Id="rId43" Type="http://schemas.openxmlformats.org/officeDocument/2006/relationships/slide" Target="slides/slide18.xml"/><Relationship Id="rId48" Type="http://schemas.openxmlformats.org/officeDocument/2006/relationships/slide" Target="slides/slide23.xml"/><Relationship Id="rId64" Type="http://schemas.openxmlformats.org/officeDocument/2006/relationships/slide" Target="slides/slide39.xml"/><Relationship Id="rId69" Type="http://schemas.openxmlformats.org/officeDocument/2006/relationships/slide" Target="slides/slide44.xml"/><Relationship Id="rId80" Type="http://schemas.openxmlformats.org/officeDocument/2006/relationships/slide" Target="slides/slide55.xml"/><Relationship Id="rId85" Type="http://schemas.openxmlformats.org/officeDocument/2006/relationships/slide" Target="slides/slide60.xml"/><Relationship Id="rId3" Type="http://schemas.openxmlformats.org/officeDocument/2006/relationships/customXml" Target="../customXml/item3.xml"/><Relationship Id="rId12" Type="http://schemas.openxmlformats.org/officeDocument/2006/relationships/slideMaster" Target="slideMasters/slideMaster5.xml"/><Relationship Id="rId17" Type="http://schemas.openxmlformats.org/officeDocument/2006/relationships/slideMaster" Target="slideMasters/slideMaster10.xml"/><Relationship Id="rId25" Type="http://schemas.openxmlformats.org/officeDocument/2006/relationships/slideMaster" Target="slideMasters/slideMaster18.xml"/><Relationship Id="rId33" Type="http://schemas.openxmlformats.org/officeDocument/2006/relationships/slide" Target="slides/slide8.xml"/><Relationship Id="rId38" Type="http://schemas.openxmlformats.org/officeDocument/2006/relationships/slide" Target="slides/slide13.xml"/><Relationship Id="rId46" Type="http://schemas.openxmlformats.org/officeDocument/2006/relationships/slide" Target="slides/slide21.xml"/><Relationship Id="rId59" Type="http://schemas.openxmlformats.org/officeDocument/2006/relationships/slide" Target="slides/slide34.xml"/><Relationship Id="rId67" Type="http://schemas.openxmlformats.org/officeDocument/2006/relationships/slide" Target="slides/slide42.xml"/><Relationship Id="rId20" Type="http://schemas.openxmlformats.org/officeDocument/2006/relationships/slideMaster" Target="slideMasters/slideMaster13.xml"/><Relationship Id="rId41" Type="http://schemas.openxmlformats.org/officeDocument/2006/relationships/slide" Target="slides/slide16.xml"/><Relationship Id="rId54" Type="http://schemas.openxmlformats.org/officeDocument/2006/relationships/slide" Target="slides/slide29.xml"/><Relationship Id="rId62" Type="http://schemas.openxmlformats.org/officeDocument/2006/relationships/slide" Target="slides/slide37.xml"/><Relationship Id="rId70" Type="http://schemas.openxmlformats.org/officeDocument/2006/relationships/slide" Target="slides/slide45.xml"/><Relationship Id="rId75" Type="http://schemas.openxmlformats.org/officeDocument/2006/relationships/slide" Target="slides/slide50.xml"/><Relationship Id="rId83" Type="http://schemas.openxmlformats.org/officeDocument/2006/relationships/slide" Target="slides/slide58.xml"/><Relationship Id="rId88" Type="http://schemas.openxmlformats.org/officeDocument/2006/relationships/slide" Target="slides/slide63.xml"/><Relationship Id="rId91" Type="http://schemas.openxmlformats.org/officeDocument/2006/relationships/slide" Target="slides/slide66.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Master" Target="slideMasters/slideMaster8.xml"/><Relationship Id="rId23" Type="http://schemas.openxmlformats.org/officeDocument/2006/relationships/slideMaster" Target="slideMasters/slideMaster16.xml"/><Relationship Id="rId28" Type="http://schemas.openxmlformats.org/officeDocument/2006/relationships/slide" Target="slides/slide3.xml"/><Relationship Id="rId36" Type="http://schemas.openxmlformats.org/officeDocument/2006/relationships/slide" Target="slides/slide11.xml"/><Relationship Id="rId49" Type="http://schemas.openxmlformats.org/officeDocument/2006/relationships/slide" Target="slides/slide24.xml"/><Relationship Id="rId57" Type="http://schemas.openxmlformats.org/officeDocument/2006/relationships/slide" Target="slides/slide32.xml"/><Relationship Id="rId10" Type="http://schemas.openxmlformats.org/officeDocument/2006/relationships/slideMaster" Target="slideMasters/slideMaster3.xml"/><Relationship Id="rId31" Type="http://schemas.openxmlformats.org/officeDocument/2006/relationships/slide" Target="slides/slide6.xml"/><Relationship Id="rId44" Type="http://schemas.openxmlformats.org/officeDocument/2006/relationships/slide" Target="slides/slide19.xml"/><Relationship Id="rId52" Type="http://schemas.openxmlformats.org/officeDocument/2006/relationships/slide" Target="slides/slide27.xml"/><Relationship Id="rId60" Type="http://schemas.openxmlformats.org/officeDocument/2006/relationships/slide" Target="slides/slide35.xml"/><Relationship Id="rId65" Type="http://schemas.openxmlformats.org/officeDocument/2006/relationships/slide" Target="slides/slide40.xml"/><Relationship Id="rId73" Type="http://schemas.openxmlformats.org/officeDocument/2006/relationships/slide" Target="slides/slide48.xml"/><Relationship Id="rId78" Type="http://schemas.openxmlformats.org/officeDocument/2006/relationships/slide" Target="slides/slide53.xml"/><Relationship Id="rId81" Type="http://schemas.openxmlformats.org/officeDocument/2006/relationships/slide" Target="slides/slide56.xml"/><Relationship Id="rId86" Type="http://schemas.openxmlformats.org/officeDocument/2006/relationships/slide" Target="slides/slide61.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Master" Target="slideMasters/slideMaster2.xml"/><Relationship Id="rId13" Type="http://schemas.openxmlformats.org/officeDocument/2006/relationships/slideMaster" Target="slideMasters/slideMaster6.xml"/><Relationship Id="rId18" Type="http://schemas.openxmlformats.org/officeDocument/2006/relationships/slideMaster" Target="slideMasters/slideMaster11.xml"/><Relationship Id="rId39" Type="http://schemas.openxmlformats.org/officeDocument/2006/relationships/slide" Target="slides/slide14.xml"/><Relationship Id="rId34" Type="http://schemas.openxmlformats.org/officeDocument/2006/relationships/slide" Target="slides/slide9.xml"/><Relationship Id="rId50" Type="http://schemas.openxmlformats.org/officeDocument/2006/relationships/slide" Target="slides/slide25.xml"/><Relationship Id="rId55" Type="http://schemas.openxmlformats.org/officeDocument/2006/relationships/slide" Target="slides/slide30.xml"/><Relationship Id="rId76" Type="http://schemas.openxmlformats.org/officeDocument/2006/relationships/slide" Target="slides/slide51.xml"/><Relationship Id="rId97" Type="http://schemas.openxmlformats.org/officeDocument/2006/relationships/viewProps" Target="viewProps.xml"/><Relationship Id="rId7" Type="http://schemas.openxmlformats.org/officeDocument/2006/relationships/customXml" Target="../customXml/item7.xml"/><Relationship Id="rId71" Type="http://schemas.openxmlformats.org/officeDocument/2006/relationships/slide" Target="slides/slide46.xml"/><Relationship Id="rId92"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4.xml"/><Relationship Id="rId24" Type="http://schemas.openxmlformats.org/officeDocument/2006/relationships/slideMaster" Target="slideMasters/slideMaster17.xml"/><Relationship Id="rId40" Type="http://schemas.openxmlformats.org/officeDocument/2006/relationships/slide" Target="slides/slide15.xml"/><Relationship Id="rId45" Type="http://schemas.openxmlformats.org/officeDocument/2006/relationships/slide" Target="slides/slide20.xml"/><Relationship Id="rId66" Type="http://schemas.openxmlformats.org/officeDocument/2006/relationships/slide" Target="slides/slide41.xml"/><Relationship Id="rId87" Type="http://schemas.openxmlformats.org/officeDocument/2006/relationships/slide" Target="slides/slide62.xml"/><Relationship Id="rId61" Type="http://schemas.openxmlformats.org/officeDocument/2006/relationships/slide" Target="slides/slide36.xml"/><Relationship Id="rId82" Type="http://schemas.openxmlformats.org/officeDocument/2006/relationships/slide" Target="slides/slide57.xml"/><Relationship Id="rId19" Type="http://schemas.openxmlformats.org/officeDocument/2006/relationships/slideMaster" Target="slideMasters/slideMaster12.xml"/><Relationship Id="rId14" Type="http://schemas.openxmlformats.org/officeDocument/2006/relationships/slideMaster" Target="slideMasters/slideMaster7.xml"/><Relationship Id="rId30" Type="http://schemas.openxmlformats.org/officeDocument/2006/relationships/slide" Target="slides/slide5.xml"/><Relationship Id="rId35" Type="http://schemas.openxmlformats.org/officeDocument/2006/relationships/slide" Target="slides/slide10.xml"/><Relationship Id="rId56" Type="http://schemas.openxmlformats.org/officeDocument/2006/relationships/slide" Target="slides/slide31.xml"/><Relationship Id="rId77" Type="http://schemas.openxmlformats.org/officeDocument/2006/relationships/slide" Target="slides/slide52.xml"/><Relationship Id="rId8" Type="http://schemas.openxmlformats.org/officeDocument/2006/relationships/slideMaster" Target="slideMasters/slideMaster1.xml"/><Relationship Id="rId51" Type="http://schemas.openxmlformats.org/officeDocument/2006/relationships/slide" Target="slides/slide26.xml"/><Relationship Id="rId72" Type="http://schemas.openxmlformats.org/officeDocument/2006/relationships/slide" Target="slides/slide47.xml"/><Relationship Id="rId93" Type="http://schemas.openxmlformats.org/officeDocument/2006/relationships/slide" Target="slides/slide68.xml"/><Relationship Id="rId9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298"/>
            <a:ext cx="3037840" cy="464821"/>
          </a:xfrm>
          <a:prstGeom prst="rect">
            <a:avLst/>
          </a:prstGeom>
        </p:spPr>
        <p:txBody>
          <a:bodyPr vert="horz" lIns="93177" tIns="46589" rIns="93177" bIns="46589" rtlCol="0"/>
          <a:lstStyle>
            <a:lvl1pPr algn="l" defTabSz="950464" eaLnBrk="1" fontAlgn="auto" hangingPunct="1">
              <a:spcBef>
                <a:spcPts val="0"/>
              </a:spcBef>
              <a:spcAft>
                <a:spcPts val="0"/>
              </a:spcAft>
              <a:defRPr sz="1200">
                <a:latin typeface="Segoe UI" pitchFamily="34" charset="0"/>
                <a:ea typeface="+mn-ea"/>
                <a:cs typeface="+mn-cs"/>
              </a:defRPr>
            </a:lvl1pPr>
          </a:lstStyle>
          <a:p>
            <a:pPr>
              <a:defRPr/>
            </a:pPr>
            <a:endParaRPr lang="en-US"/>
          </a:p>
        </p:txBody>
      </p:sp>
      <p:sp>
        <p:nvSpPr>
          <p:cNvPr id="7" name="Date Placeholder 6"/>
          <p:cNvSpPr>
            <a:spLocks noGrp="1"/>
          </p:cNvSpPr>
          <p:nvPr>
            <p:ph type="dt" sz="quarter" idx="1"/>
          </p:nvPr>
        </p:nvSpPr>
        <p:spPr>
          <a:xfrm>
            <a:off x="3970938" y="0"/>
            <a:ext cx="3037840" cy="464820"/>
          </a:xfrm>
          <a:prstGeom prst="rect">
            <a:avLst/>
          </a:prstGeom>
        </p:spPr>
        <p:txBody>
          <a:bodyPr vert="horz" wrap="square" lIns="93177" tIns="46589" rIns="93177" bIns="46589" numCol="1" anchor="t" anchorCtr="0" compatLnSpc="1">
            <a:prstTxWarp prst="textNoShape">
              <a:avLst/>
            </a:prstTxWarp>
          </a:bodyPr>
          <a:lstStyle>
            <a:lvl1pPr algn="r" eaLnBrk="1" hangingPunct="1">
              <a:defRPr sz="1200"/>
            </a:lvl1pPr>
          </a:lstStyle>
          <a:p>
            <a:pPr>
              <a:defRPr/>
            </a:pPr>
            <a:fld id="{0E650888-B320-4D42-825A-DACA9D229046}" type="datetime8">
              <a:rPr lang="en-US" altLang="en-US"/>
              <a:pPr>
                <a:defRPr/>
              </a:pPr>
              <a:t>3/27/2017 8:25 PM</a:t>
            </a:fld>
            <a:endParaRPr lang="en-US" altLang="en-US"/>
          </a:p>
        </p:txBody>
      </p:sp>
      <p:sp>
        <p:nvSpPr>
          <p:cNvPr id="8" name="Footer Placeholder 7"/>
          <p:cNvSpPr>
            <a:spLocks noGrp="1"/>
          </p:cNvSpPr>
          <p:nvPr>
            <p:ph type="ftr" sz="quarter" idx="2"/>
          </p:nvPr>
        </p:nvSpPr>
        <p:spPr>
          <a:xfrm>
            <a:off x="0" y="8829967"/>
            <a:ext cx="5923139" cy="337317"/>
          </a:xfrm>
          <a:prstGeom prst="rect">
            <a:avLst/>
          </a:prstGeom>
        </p:spPr>
        <p:txBody>
          <a:bodyPr vert="horz" wrap="square" lIns="93177" tIns="46589" rIns="93177" bIns="46589" numCol="1" anchor="b" anchorCtr="0" compatLnSpc="1">
            <a:prstTxWarp prst="textNoShape">
              <a:avLst/>
            </a:prstTxWarp>
          </a:bodyPr>
          <a:lstStyle>
            <a:lvl1pPr marL="406034" defTabSz="930156" eaLnBrk="0" hangingPunct="0">
              <a:defRPr sz="400">
                <a:cs typeface="Segoe UI" panose="020B0502040204020203" pitchFamily="34" charset="0"/>
              </a:defRPr>
            </a:lvl1pPr>
          </a:lstStyle>
          <a:p>
            <a:pPr>
              <a:defRPr/>
            </a:pPr>
            <a:r>
              <a:rPr lang="en-US" altLang="en-US"/>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1780" y="8829967"/>
            <a:ext cx="1096998" cy="464820"/>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AFF62DE4-05AC-47FA-BA75-E4D1950DBB94}" type="slidenum">
              <a:rPr lang="en-US" altLang="en-US"/>
              <a:pPr>
                <a:defRPr/>
              </a:pPr>
              <a:t>‹#›</a:t>
            </a:fld>
            <a:endParaRPr lang="en-US" altLang="en-US"/>
          </a:p>
        </p:txBody>
      </p:sp>
    </p:spTree>
    <p:extLst>
      <p:ext uri="{BB962C8B-B14F-4D97-AF65-F5344CB8AC3E}">
        <p14:creationId xmlns:p14="http://schemas.microsoft.com/office/powerpoint/2010/main" val="3874875051"/>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defTabSz="950464" eaLnBrk="1" fontAlgn="auto" hangingPunct="1">
              <a:spcBef>
                <a:spcPts val="0"/>
              </a:spcBef>
              <a:spcAft>
                <a:spcPts val="0"/>
              </a:spcAft>
              <a:defRPr sz="1200">
                <a:latin typeface="Segoe UI" pitchFamily="34" charset="0"/>
                <a:ea typeface="+mn-ea"/>
                <a:cs typeface="+mn-cs"/>
              </a:defRPr>
            </a:lvl1pPr>
          </a:lstStyle>
          <a:p>
            <a:pPr>
              <a:defRPr/>
            </a:pPr>
            <a:endParaRPr lang="en-US"/>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dirty="0"/>
          </a:p>
        </p:txBody>
      </p:sp>
      <p:sp>
        <p:nvSpPr>
          <p:cNvPr id="10" name="Footer Placeholder 9"/>
          <p:cNvSpPr>
            <a:spLocks noGrp="1"/>
          </p:cNvSpPr>
          <p:nvPr>
            <p:ph type="ftr" sz="quarter" idx="4"/>
          </p:nvPr>
        </p:nvSpPr>
        <p:spPr>
          <a:xfrm>
            <a:off x="1" y="8831580"/>
            <a:ext cx="6052961" cy="361527"/>
          </a:xfrm>
          <a:prstGeom prst="rect">
            <a:avLst/>
          </a:prstGeom>
        </p:spPr>
        <p:txBody>
          <a:bodyPr vert="horz" wrap="square" lIns="93177" tIns="46589" rIns="93177" bIns="46589" numCol="1" anchor="b" anchorCtr="0" compatLnSpc="1">
            <a:prstTxWarp prst="textNoShape">
              <a:avLst/>
            </a:prstTxWarp>
          </a:bodyPr>
          <a:lstStyle>
            <a:lvl1pPr marL="582359" defTabSz="930156" eaLnBrk="0" hangingPunct="0">
              <a:defRPr sz="400">
                <a:cs typeface="Segoe UI" panose="020B0502040204020203" pitchFamily="34" charset="0"/>
              </a:defRPr>
            </a:lvl1pPr>
          </a:lstStyle>
          <a:p>
            <a:pPr>
              <a:defRPr/>
            </a:pPr>
            <a:r>
              <a:rPr lang="en-US" altLang="en-US"/>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970938" y="0"/>
            <a:ext cx="3037840" cy="464820"/>
          </a:xfrm>
          <a:prstGeom prst="rect">
            <a:avLst/>
          </a:prstGeom>
        </p:spPr>
        <p:txBody>
          <a:bodyPr vert="horz" wrap="square" lIns="93177" tIns="46589" rIns="93177" bIns="46589" numCol="1" anchor="t" anchorCtr="0" compatLnSpc="1">
            <a:prstTxWarp prst="textNoShape">
              <a:avLst/>
            </a:prstTxWarp>
          </a:bodyPr>
          <a:lstStyle>
            <a:lvl1pPr algn="r" eaLnBrk="1" hangingPunct="1">
              <a:defRPr sz="1200"/>
            </a:lvl1pPr>
          </a:lstStyle>
          <a:p>
            <a:pPr>
              <a:defRPr/>
            </a:pPr>
            <a:fld id="{504B3C87-3D8D-4CFE-9DF8-ACB5F82F8CF7}" type="datetime8">
              <a:rPr lang="en-US" altLang="en-US"/>
              <a:pPr>
                <a:defRPr/>
              </a:pPr>
              <a:t>3/27/2017 8:25 PM</a:t>
            </a:fld>
            <a:endParaRPr lang="en-US" altLang="en-US"/>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3" name="Slide Number Placeholder 12"/>
          <p:cNvSpPr>
            <a:spLocks noGrp="1"/>
          </p:cNvSpPr>
          <p:nvPr>
            <p:ph type="sldNum" sz="quarter" idx="5"/>
          </p:nvPr>
        </p:nvSpPr>
        <p:spPr>
          <a:xfrm>
            <a:off x="6039979" y="8829967"/>
            <a:ext cx="968799" cy="464820"/>
          </a:xfrm>
          <a:prstGeom prst="rect">
            <a:avLst/>
          </a:prstGeom>
        </p:spPr>
        <p:txBody>
          <a:bodyPr vert="horz" wrap="square" lIns="93177" tIns="46589" rIns="93177" bIns="46589" numCol="1" anchor="b" anchorCtr="0" compatLnSpc="1">
            <a:prstTxWarp prst="textNoShape">
              <a:avLst/>
            </a:prstTxWarp>
          </a:bodyPr>
          <a:lstStyle>
            <a:lvl1pPr algn="r" eaLnBrk="1" hangingPunct="1">
              <a:defRPr sz="1200"/>
            </a:lvl1pPr>
          </a:lstStyle>
          <a:p>
            <a:pPr>
              <a:defRPr/>
            </a:pPr>
            <a:fld id="{9672FC2E-5954-4E65-BEEE-BF75C4846817}" type="slidenum">
              <a:rPr lang="en-US" altLang="en-US"/>
              <a:pPr>
                <a:defRPr/>
              </a:pPr>
              <a:t>‹#›</a:t>
            </a:fld>
            <a:endParaRPr lang="en-US" altLang="en-US"/>
          </a:p>
        </p:txBody>
      </p:sp>
    </p:spTree>
    <p:extLst>
      <p:ext uri="{BB962C8B-B14F-4D97-AF65-F5344CB8AC3E}">
        <p14:creationId xmlns:p14="http://schemas.microsoft.com/office/powerpoint/2010/main" val="1602028482"/>
      </p:ext>
    </p:extLst>
  </p:cSld>
  <p:clrMap bg1="lt1" tx1="dk1" bg2="lt2" tx2="dk2" accent1="accent1" accent2="accent2" accent3="accent3" accent4="accent4" accent5="accent5" accent6="accent6" hlink="hlink" folHlink="folHlink"/>
  <p:hf/>
  <p:notesStyle>
    <a:lvl1pPr algn="l" defTabSz="931863" rtl="0" eaLnBrk="0" fontAlgn="base" hangingPunct="0">
      <a:lnSpc>
        <a:spcPct val="90000"/>
      </a:lnSpc>
      <a:spcBef>
        <a:spcPct val="30000"/>
      </a:spcBef>
      <a:spcAft>
        <a:spcPts val="338"/>
      </a:spcAft>
      <a:defRPr sz="900" kern="1200">
        <a:solidFill>
          <a:schemeClr val="tx1"/>
        </a:solidFill>
        <a:latin typeface="Segoe UI Light" pitchFamily="34" charset="0"/>
        <a:ea typeface="MS PGothic" panose="020B0600070205080204" pitchFamily="34" charset="-128"/>
        <a:cs typeface="ＭＳ Ｐゴシック" charset="0"/>
      </a:defRPr>
    </a:lvl1pPr>
    <a:lvl2pPr marL="215900" indent="-107950"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2pPr>
    <a:lvl3pPr marL="333375" indent="-115888"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3pPr>
    <a:lvl4pPr marL="492125" indent="-149225"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4pPr>
    <a:lvl5pPr marL="627063" indent="-115888" algn="l" defTabSz="931863" rtl="0" eaLnBrk="0" fontAlgn="base" hangingPunct="0">
      <a:lnSpc>
        <a:spcPct val="90000"/>
      </a:lnSpc>
      <a:spcBef>
        <a:spcPct val="30000"/>
      </a:spcBef>
      <a:spcAft>
        <a:spcPts val="338"/>
      </a:spcAft>
      <a:buFont typeface="Arial" panose="020B0604020202020204" pitchFamily="34" charset="0"/>
      <a:buChar char="•"/>
      <a:defRPr sz="900" kern="1200">
        <a:solidFill>
          <a:schemeClr val="tx1"/>
        </a:solidFill>
        <a:latin typeface="Segoe UI Light" pitchFamily="34" charset="0"/>
        <a:ea typeface="MS PGothic" panose="020B0600070205080204" pitchFamily="34" charset="-128"/>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a:t>
            </a:fld>
            <a:endParaRPr lang="en-US"/>
          </a:p>
        </p:txBody>
      </p:sp>
    </p:spTree>
    <p:extLst>
      <p:ext uri="{BB962C8B-B14F-4D97-AF65-F5344CB8AC3E}">
        <p14:creationId xmlns:p14="http://schemas.microsoft.com/office/powerpoint/2010/main" val="1827886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200"/>
              </a:spcAft>
            </a:pPr>
            <a:r>
              <a:rPr lang="en-US" dirty="0" smtClean="0">
                <a:solidFill>
                  <a:srgbClr val="000000"/>
                </a:solidFill>
              </a:rPr>
              <a:t>&gt;85% F500 customers on MS Cloud</a:t>
            </a:r>
          </a:p>
          <a:p>
            <a:pPr>
              <a:spcAft>
                <a:spcPts val="1200"/>
              </a:spcAft>
            </a:pPr>
            <a:r>
              <a:rPr lang="en-US" dirty="0" smtClean="0">
                <a:solidFill>
                  <a:srgbClr val="000000"/>
                </a:solidFill>
              </a:rPr>
              <a:t>&gt;3,400 apps in Azure Marketplace</a:t>
            </a:r>
          </a:p>
          <a:p>
            <a:pPr>
              <a:spcAft>
                <a:spcPts val="1200"/>
              </a:spcAft>
            </a:pPr>
            <a:r>
              <a:rPr lang="en-US" dirty="0" smtClean="0">
                <a:solidFill>
                  <a:srgbClr val="000000"/>
                </a:solidFill>
              </a:rPr>
              <a:t>30 major certifications and attestations — more than any other major public cloud provider</a:t>
            </a:r>
          </a:p>
          <a:p>
            <a:pPr>
              <a:spcAft>
                <a:spcPts val="1200"/>
              </a:spcAft>
            </a:pPr>
            <a:r>
              <a:rPr lang="en-US" dirty="0" smtClean="0">
                <a:solidFill>
                  <a:srgbClr val="000000"/>
                </a:solidFill>
              </a:rPr>
              <a:t>13B authentications supported every week by Azure cloud services</a:t>
            </a:r>
          </a:p>
          <a:p>
            <a:pPr>
              <a:spcAft>
                <a:spcPts val="1200"/>
              </a:spcAft>
            </a:pPr>
            <a:r>
              <a:rPr lang="en-US" dirty="0" smtClean="0">
                <a:solidFill>
                  <a:srgbClr val="000000"/>
                </a:solidFill>
              </a:rPr>
              <a:t>1T messages a month are processed using Event Hub</a:t>
            </a:r>
          </a:p>
          <a:p>
            <a:pPr>
              <a:spcAft>
                <a:spcPts val="1200"/>
              </a:spcAft>
            </a:pPr>
            <a:r>
              <a:rPr lang="en-US" dirty="0" smtClean="0">
                <a:solidFill>
                  <a:srgbClr val="000000"/>
                </a:solidFill>
              </a:rPr>
              <a:t>&gt;60B ingress events per day worldwide in Even Hub</a:t>
            </a:r>
          </a:p>
          <a:p>
            <a:pPr>
              <a:spcAft>
                <a:spcPts val="1200"/>
              </a:spcAft>
            </a:pPr>
            <a:r>
              <a:rPr lang="en-US" dirty="0" smtClean="0">
                <a:solidFill>
                  <a:srgbClr val="000000"/>
                </a:solidFill>
              </a:rPr>
              <a:t>More than 70T storage objects in Azure</a:t>
            </a:r>
          </a:p>
          <a:p>
            <a:pPr>
              <a:spcAft>
                <a:spcPts val="1200"/>
              </a:spcAft>
            </a:pPr>
            <a:r>
              <a:rPr lang="en-US" dirty="0" smtClean="0">
                <a:solidFill>
                  <a:srgbClr val="000000"/>
                </a:solidFill>
              </a:rPr>
              <a:t>More than 9M transactions per second processed by Azure Storage (nearly 3x growth YoY)</a:t>
            </a:r>
          </a:p>
          <a:p>
            <a:pPr>
              <a:spcAft>
                <a:spcPts val="1200"/>
              </a:spcAft>
            </a:pPr>
            <a:r>
              <a:rPr lang="en-US" dirty="0" smtClean="0">
                <a:solidFill>
                  <a:srgbClr val="000000"/>
                </a:solidFill>
              </a:rPr>
              <a:t>1.5M SQL DBs under management in Azure / Customer usage has increased 7x YoY</a:t>
            </a:r>
          </a:p>
          <a:p>
            <a:pPr>
              <a:spcAft>
                <a:spcPts val="1200"/>
              </a:spcAft>
            </a:pPr>
            <a:r>
              <a:rPr lang="en-US" dirty="0" smtClean="0">
                <a:solidFill>
                  <a:srgbClr val="000000"/>
                </a:solidFill>
              </a:rPr>
              <a:t>2.5B logins per week process to Azure SQL DB</a:t>
            </a:r>
          </a:p>
          <a:p>
            <a:pPr>
              <a:spcAft>
                <a:spcPts val="1200"/>
              </a:spcAft>
            </a:pPr>
            <a:r>
              <a:rPr lang="en-US" dirty="0" smtClean="0">
                <a:solidFill>
                  <a:srgbClr val="000000"/>
                </a:solidFill>
              </a:rPr>
              <a:t>External Traffic / web site hits (e.g. customer traffic only)- 83.46 billion hits/month</a:t>
            </a:r>
          </a:p>
          <a:p>
            <a:pPr>
              <a:spcAft>
                <a:spcPts val="1200"/>
              </a:spcAft>
            </a:pPr>
            <a:r>
              <a:rPr lang="en-US" dirty="0" smtClean="0">
                <a:solidFill>
                  <a:srgbClr val="000000"/>
                </a:solidFill>
              </a:rPr>
              <a:t>Total Sites/Apps (customer sites only) – 664k</a:t>
            </a:r>
          </a:p>
          <a:p>
            <a:pPr>
              <a:spcAft>
                <a:spcPts val="1200"/>
              </a:spcAft>
            </a:pPr>
            <a:r>
              <a:rPr lang="en-US" dirty="0" smtClean="0">
                <a:solidFill>
                  <a:srgbClr val="000000"/>
                </a:solidFill>
              </a:rPr>
              <a:t>3.4M Developers registered with Visual Studio Online</a:t>
            </a:r>
          </a:p>
          <a:p>
            <a:pPr>
              <a:lnSpc>
                <a:spcPct val="90000"/>
              </a:lnSpc>
              <a:spcAft>
                <a:spcPts val="1200"/>
              </a:spcAft>
            </a:pPr>
            <a:endParaRPr lang="en-US" sz="1050" dirty="0" smtClean="0">
              <a:solidFill>
                <a:srgbClr val="000000"/>
              </a:solidFill>
            </a:endParaRPr>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3/27/2017 8:25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568977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smtClean="0"/>
              <a:t>$1B in Revenue (compared to XX 3 years ago)</a:t>
            </a:r>
          </a:p>
          <a:p>
            <a:r>
              <a:rPr lang="en-US" sz="900" b="0" dirty="0" smtClean="0"/>
              <a:t>Only vendor as a leader in all 4 Gartner Cloud Infrastructure MQ's</a:t>
            </a:r>
          </a:p>
          <a:p>
            <a:r>
              <a:rPr lang="en-US" sz="900" b="0" dirty="0" smtClean="0"/>
              <a:t>&gt;90K new customer subscriptions / month</a:t>
            </a:r>
          </a:p>
          <a:p>
            <a:r>
              <a:rPr lang="en-US" sz="900" b="0" dirty="0" smtClean="0"/>
              <a:t>80% of Fortune 500 customers use MS Cloud (or 58% use Azure)</a:t>
            </a:r>
          </a:p>
          <a:p>
            <a:r>
              <a:rPr lang="en-US" sz="900" b="0" dirty="0" smtClean="0"/>
              <a:t>23 regions announced globally, over 2x the number of AWS regions and 8x Google (3 Regions). </a:t>
            </a:r>
          </a:p>
          <a:p>
            <a:r>
              <a:rPr lang="en-US" sz="900" b="0" dirty="0" smtClean="0"/>
              <a:t>One of the largest networks in the world. We connect to over 1700 networks and have 1.4M miles of fiber in our datacenters</a:t>
            </a:r>
          </a:p>
          <a:p>
            <a:r>
              <a:rPr lang="en-US" sz="900" b="0" dirty="0" smtClean="0"/>
              <a:t>Azure has 22 major certifications and attestations-- more than any other major public cloud provider</a:t>
            </a:r>
          </a:p>
          <a:p>
            <a:endParaRPr lang="en-US" sz="900" b="1" dirty="0" smtClean="0"/>
          </a:p>
          <a:p>
            <a:endParaRPr lang="en-US" sz="900" b="1" dirty="0" smtClean="0"/>
          </a:p>
          <a:p>
            <a:r>
              <a:rPr lang="en-US" sz="900" b="1" dirty="0" smtClean="0"/>
              <a:t>Microsoft a Leader in Gartner Magic Quadrants</a:t>
            </a:r>
          </a:p>
          <a:p>
            <a:pPr marL="285750" indent="-285750">
              <a:buFont typeface="Arial" panose="020B0604020202020204" pitchFamily="34" charset="0"/>
              <a:buChar char="•"/>
            </a:pPr>
            <a:r>
              <a:rPr lang="en-US" sz="900" dirty="0" smtClean="0"/>
              <a:t>Cloud Infrastructure as a Service (May 2015)</a:t>
            </a:r>
          </a:p>
          <a:p>
            <a:pPr marL="285750" indent="-285750">
              <a:buFont typeface="Arial" panose="020B0604020202020204" pitchFamily="34" charset="0"/>
              <a:buChar char="•"/>
            </a:pPr>
            <a:r>
              <a:rPr lang="en-US" sz="900" dirty="0" smtClean="0"/>
              <a:t>Application Platform as a Service (March 2015)</a:t>
            </a:r>
          </a:p>
          <a:p>
            <a:pPr marL="285750" indent="-285750">
              <a:buFont typeface="Arial" panose="020B0604020202020204" pitchFamily="34" charset="0"/>
              <a:buChar char="•"/>
            </a:pPr>
            <a:r>
              <a:rPr lang="en-US" sz="900" dirty="0" smtClean="0"/>
              <a:t>Public Cloud Storage Services(June 2015)</a:t>
            </a:r>
          </a:p>
          <a:p>
            <a:pPr marL="285750" indent="-285750">
              <a:buFont typeface="Arial" panose="020B0604020202020204" pitchFamily="34" charset="0"/>
              <a:buChar char="•"/>
            </a:pPr>
            <a:r>
              <a:rPr lang="en-US" sz="900" dirty="0" smtClean="0"/>
              <a:t>X86 Server Virtualization(July 2014)</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900" dirty="0" smtClean="0"/>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dirty="0" smtClean="0"/>
              <a:t>IDC predicts that 65% of enterprises will commit to hybrid cloud before 2016</a:t>
            </a:r>
            <a:endParaRPr lang="en-US" sz="1000" b="1" dirty="0" smtClean="0"/>
          </a:p>
          <a:p>
            <a:pPr marL="285750" indent="-285750">
              <a:buFont typeface="Arial" panose="020B0604020202020204" pitchFamily="34" charset="0"/>
              <a:buChar char="•"/>
            </a:pPr>
            <a:endParaRPr lang="en-US" sz="900" dirty="0" smtClean="0"/>
          </a:p>
          <a:p>
            <a:pPr lvl="0"/>
            <a:r>
              <a:rPr lang="en-US" sz="900" b="1" kern="1200" dirty="0" smtClean="0">
                <a:solidFill>
                  <a:schemeClr val="tx1"/>
                </a:solidFill>
                <a:effectLst/>
                <a:latin typeface="Segoe UI Light" pitchFamily="34" charset="0"/>
                <a:ea typeface="+mn-ea"/>
                <a:cs typeface="+mn-cs"/>
              </a:rPr>
              <a:t>Equifax (CPS – US)</a:t>
            </a:r>
            <a:r>
              <a:rPr lang="en-US" sz="900" b="1" kern="1200" baseline="0" dirty="0" smtClean="0">
                <a:solidFill>
                  <a:schemeClr val="tx1"/>
                </a:solidFill>
                <a:effectLst/>
                <a:latin typeface="Segoe UI Light" pitchFamily="34" charset="0"/>
                <a:ea typeface="+mn-ea"/>
                <a:cs typeface="+mn-cs"/>
              </a:rPr>
              <a:t> </a:t>
            </a:r>
          </a:p>
          <a:p>
            <a:pPr marL="171450" lvl="0" indent="-171450">
              <a:buFont typeface="Arial" panose="020B0604020202020204" pitchFamily="34" charset="0"/>
              <a:buChar char="•"/>
            </a:pPr>
            <a:r>
              <a:rPr lang="en-US" sz="900" b="0" kern="1200" baseline="0" dirty="0" smtClean="0">
                <a:solidFill>
                  <a:schemeClr val="tx1"/>
                </a:solidFill>
                <a:effectLst/>
                <a:latin typeface="Segoe UI Light" pitchFamily="34" charset="0"/>
                <a:ea typeface="+mn-ea"/>
                <a:cs typeface="+mn-cs"/>
              </a:rPr>
              <a:t>details to come from Mark Jewett </a:t>
            </a:r>
            <a:endParaRPr lang="en-US" sz="900" b="0" kern="1200" dirty="0" smtClean="0">
              <a:solidFill>
                <a:schemeClr val="tx1"/>
              </a:solidFill>
              <a:effectLst/>
              <a:latin typeface="Segoe UI Light" pitchFamily="34" charset="0"/>
              <a:ea typeface="+mn-ea"/>
              <a:cs typeface="+mn-cs"/>
            </a:endParaRPr>
          </a:p>
          <a:p>
            <a:pPr lvl="0"/>
            <a:endParaRPr lang="en-US" sz="9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Garuda: (Linux</a:t>
            </a:r>
            <a:r>
              <a:rPr lang="en-US" sz="900" b="1" kern="1200" baseline="0" dirty="0" smtClean="0">
                <a:solidFill>
                  <a:schemeClr val="tx1"/>
                </a:solidFill>
                <a:effectLst/>
                <a:latin typeface="Segoe UI Light" pitchFamily="34" charset="0"/>
                <a:ea typeface="+mn-ea"/>
                <a:cs typeface="+mn-cs"/>
              </a:rPr>
              <a:t> – APAC)</a:t>
            </a:r>
            <a:endParaRPr lang="en-US" sz="900" b="1" kern="1200" dirty="0" smtClean="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Garuda is Indonesia's national airline. They had a locally hosted e-Commerce web application built on open source technologies (PHP, MySQL and Linux Cent-OS Linux) that experienced repeated crashes and security breaches</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Azure team stepped in and helped them lift and shift their solution to Azure in two weeks, without the need to re-architect their solution.</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68% of the total consumption revenue(~400K) comes from OSS running on Azure</a:t>
            </a:r>
          </a:p>
          <a:p>
            <a:r>
              <a:rPr lang="en-US" sz="900" kern="1200" dirty="0" smtClean="0">
                <a:solidFill>
                  <a:schemeClr val="tx1"/>
                </a:solidFill>
                <a:effectLst/>
                <a:latin typeface="Segoe UI Light" pitchFamily="34" charset="0"/>
                <a:ea typeface="+mn-ea"/>
                <a:cs typeface="+mn-cs"/>
              </a:rPr>
              <a:t> </a:t>
            </a:r>
          </a:p>
          <a:p>
            <a:r>
              <a:rPr lang="en-US" sz="900" b="1" kern="1200" dirty="0" smtClean="0">
                <a:solidFill>
                  <a:schemeClr val="tx1"/>
                </a:solidFill>
                <a:effectLst/>
                <a:latin typeface="Segoe UI Light" pitchFamily="34" charset="0"/>
                <a:ea typeface="+mn-ea"/>
                <a:cs typeface="+mn-cs"/>
              </a:rPr>
              <a:t>Tax Authority of Mexico (IaaS</a:t>
            </a:r>
            <a:r>
              <a:rPr lang="en-US" sz="900" b="1" kern="1200" baseline="0" dirty="0" smtClean="0">
                <a:solidFill>
                  <a:schemeClr val="tx1"/>
                </a:solidFill>
                <a:effectLst/>
                <a:latin typeface="Segoe UI Light" pitchFamily="34" charset="0"/>
                <a:ea typeface="+mn-ea"/>
                <a:cs typeface="+mn-cs"/>
              </a:rPr>
              <a:t> – LATAM) </a:t>
            </a:r>
            <a:r>
              <a:rPr lang="en-US" sz="900" b="1" kern="1200" dirty="0" smtClean="0">
                <a:solidFill>
                  <a:schemeClr val="tx1"/>
                </a:solidFill>
                <a:effectLst/>
                <a:latin typeface="Segoe UI Light" pitchFamily="34" charset="0"/>
                <a:ea typeface="+mn-ea"/>
                <a:cs typeface="+mn-cs"/>
              </a:rPr>
              <a:t>(SAT)</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The Tax Authority of Mexico is the government entity responsible for collecting taxes from 46,3 million taxpayers in Mexico.</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The Tax Authority of Mexico (SAT) wanted to upgrade its technology infrastructure to serve the growing demands of 40 million taxpayers who, as a result of changes to local legislation, had to interact electronically with the entity. SAT shifted to the cloud, using Microsoft Azure and other technologies to improve online service levels for citizens and businesses, increase tax control and tax collection, and reduce processing time and tax evasion</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SAT wanted to replace its outdated systems and use new IT tools to establish more efficient, modern management processes for increasing tax collection, reducing tax evasion, supporting high data flows, serving hundreds of thousands of employees and taxpayers in simultaneous sessions, and offering those users better service through a simple tax-payment platform.</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By using Microsoft Azure, SAT has been able to establish a modern technology environment that offers multiple online services simultaneously to millions of Mexicans, who must make transactions related to tax payment.</a:t>
            </a:r>
          </a:p>
          <a:p>
            <a:pPr marL="171450" lvl="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SAT works with AWS, IBM, Oracle, and others as part of their multi-vendor strategy. The account team (Raul Flores) having gained the trusted relationship with CIO was able to showcase the power and impact of Azure over other competitive technologies to win this deal</a:t>
            </a:r>
          </a:p>
          <a:p>
            <a:pPr lvl="0"/>
            <a:endParaRPr lang="de-DE" sz="900" b="1" kern="1200" dirty="0" smtClean="0">
              <a:solidFill>
                <a:schemeClr val="tx1"/>
              </a:solidFill>
              <a:effectLst/>
              <a:latin typeface="Segoe UI Light" pitchFamily="34" charset="0"/>
              <a:ea typeface="+mn-ea"/>
              <a:cs typeface="+mn-cs"/>
            </a:endParaRPr>
          </a:p>
          <a:p>
            <a:endParaRPr lang="en-US" dirty="0" smtClean="0"/>
          </a:p>
          <a:p>
            <a:pPr marL="0" marR="0" lvl="1"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3/27/2017 8:25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0208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3/27/2017 8:25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3152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3/27/2017 8:25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1120520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729510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3/27/2017 8:25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571028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20</a:t>
            </a:fld>
            <a:endParaRPr lang="en-US"/>
          </a:p>
        </p:txBody>
      </p:sp>
    </p:spTree>
    <p:extLst>
      <p:ext uri="{BB962C8B-B14F-4D97-AF65-F5344CB8AC3E}">
        <p14:creationId xmlns:p14="http://schemas.microsoft.com/office/powerpoint/2010/main" val="35665442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3/27/2017 8:25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18637006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Points to land:</a:t>
            </a:r>
          </a:p>
          <a:p>
            <a:pPr marL="285750" indent="-285750">
              <a:buFont typeface="Arial" panose="020B0604020202020204" pitchFamily="34" charset="0"/>
              <a:buChar char="•"/>
            </a:pPr>
            <a:r>
              <a:rPr lang="en-US" dirty="0" smtClean="0"/>
              <a:t>Imagine what you could do…</a:t>
            </a:r>
          </a:p>
          <a:p>
            <a:pPr marL="0" indent="0">
              <a:buNone/>
            </a:pPr>
            <a:r>
              <a:rPr lang="en-US" dirty="0" smtClean="0">
                <a:sym typeface="Wingdings" panose="05000000000000000000" pitchFamily="2" charset="2"/>
              </a:rPr>
              <a:t> </a:t>
            </a:r>
            <a:r>
              <a:rPr lang="en-US" dirty="0" smtClean="0"/>
              <a:t>360,000 concurrent cores</a:t>
            </a:r>
          </a:p>
          <a:p>
            <a:pPr marL="0" indent="0">
              <a:buNone/>
            </a:pPr>
            <a:r>
              <a:rPr lang="en-US" dirty="0" smtClean="0">
                <a:sym typeface="Wingdings" panose="05000000000000000000" pitchFamily="2" charset="2"/>
              </a:rPr>
              <a:t> </a:t>
            </a:r>
            <a:r>
              <a:rPr lang="en-US" dirty="0" smtClean="0"/>
              <a:t>Have EA tell the story</a:t>
            </a:r>
          </a:p>
          <a:p>
            <a:pPr marL="0" indent="0">
              <a:buNone/>
            </a:pPr>
            <a:r>
              <a:rPr lang="en-US" dirty="0" smtClean="0">
                <a:sym typeface="Wingdings" panose="05000000000000000000" pitchFamily="2" charset="2"/>
              </a:rPr>
              <a:t> </a:t>
            </a:r>
            <a:r>
              <a:rPr lang="en-US" dirty="0" smtClean="0"/>
              <a:t>Assume we don't run out of capacity</a:t>
            </a:r>
          </a:p>
          <a:p>
            <a:pPr marL="285750" indent="-285750">
              <a:buFont typeface="Arial" panose="020B0604020202020204" pitchFamily="34" charset="0"/>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22</a:t>
            </a:fld>
            <a:endParaRPr lang="en-US"/>
          </a:p>
        </p:txBody>
      </p:sp>
    </p:spTree>
    <p:extLst>
      <p:ext uri="{BB962C8B-B14F-4D97-AF65-F5344CB8AC3E}">
        <p14:creationId xmlns:p14="http://schemas.microsoft.com/office/powerpoint/2010/main" val="8845307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BAD32F-C107-4F1D-97B2-E2E4C3D6F2BB}" type="slidenum">
              <a:rPr lang="en-US" smtClean="0"/>
              <a:t>24</a:t>
            </a:fld>
            <a:endParaRPr lang="en-US"/>
          </a:p>
        </p:txBody>
      </p:sp>
    </p:spTree>
    <p:extLst>
      <p:ext uri="{BB962C8B-B14F-4D97-AF65-F5344CB8AC3E}">
        <p14:creationId xmlns:p14="http://schemas.microsoft.com/office/powerpoint/2010/main" val="214501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3/27/2017 8:25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0929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3/27/2017 8:25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15477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smtClean="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smtClean="0"/>
          </a:p>
          <a:p>
            <a:pPr marL="285750" indent="-285750">
              <a:buFont typeface="Arial" panose="020B0604020202020204" pitchFamily="34" charset="0"/>
              <a:buChar char="•"/>
            </a:pPr>
            <a:r>
              <a:rPr lang="en-US" baseline="0" dirty="0" smtClean="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pPr defTabSz="932688">
              <a:defRPr/>
            </a:pPr>
            <a:fld id="{D87653DB-B31F-428D-9506-C3E312885146}" type="slidenum">
              <a:rPr lang="en-US" smtClean="0">
                <a:solidFill>
                  <a:prstClr val="black"/>
                </a:solidFill>
                <a:latin typeface="Calibri"/>
              </a:rPr>
              <a:pPr defTabSz="932688">
                <a:defRPr/>
              </a:pPr>
              <a:t>33</a:t>
            </a:fld>
            <a:endParaRPr lang="en-US">
              <a:solidFill>
                <a:prstClr val="black"/>
              </a:solidFill>
              <a:latin typeface="Calibri"/>
            </a:endParaRPr>
          </a:p>
        </p:txBody>
      </p:sp>
    </p:spTree>
    <p:extLst>
      <p:ext uri="{BB962C8B-B14F-4D97-AF65-F5344CB8AC3E}">
        <p14:creationId xmlns:p14="http://schemas.microsoft.com/office/powerpoint/2010/main" val="38717038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696913"/>
            <a:ext cx="6205538" cy="3490912"/>
          </a:xfrm>
        </p:spPr>
      </p:sp>
      <p:sp>
        <p:nvSpPr>
          <p:cNvPr id="3" name="Notes Placeholder 2"/>
          <p:cNvSpPr>
            <a:spLocks noGrp="1"/>
          </p:cNvSpPr>
          <p:nvPr>
            <p:ph type="body" idx="1"/>
          </p:nvPr>
        </p:nvSpPr>
        <p:spPr/>
        <p:txBody>
          <a:bodyPr/>
          <a:lstStyle/>
          <a:p>
            <a:r>
              <a:rPr lang="en-US" dirty="0" smtClean="0"/>
              <a:t>Speaker notes:</a:t>
            </a:r>
          </a:p>
          <a:p>
            <a:endParaRPr lang="en-US" dirty="0" smtClean="0"/>
          </a:p>
          <a:p>
            <a:r>
              <a:rPr lang="en-US" dirty="0" smtClean="0"/>
              <a:t>Start simple</a:t>
            </a:r>
          </a:p>
          <a:p>
            <a:pPr marL="171450" indent="-171450">
              <a:buFont typeface="Arial" panose="020B0604020202020204" pitchFamily="34" charset="0"/>
              <a:buChar char="•"/>
            </a:pPr>
            <a:r>
              <a:rPr lang="en-US" dirty="0" smtClean="0"/>
              <a:t>Emphasize</a:t>
            </a:r>
            <a:r>
              <a:rPr lang="en-US" baseline="0" dirty="0" smtClean="0"/>
              <a:t> rapid deployment of Web Apps from choice of </a:t>
            </a:r>
            <a:r>
              <a:rPr lang="en-US" baseline="0" dirty="0" err="1" smtClean="0"/>
              <a:t>Asp.Net</a:t>
            </a:r>
            <a:r>
              <a:rPr lang="en-US" baseline="0" dirty="0" smtClean="0"/>
              <a:t> starter applications to thousands of pre-built certified, </a:t>
            </a:r>
            <a:r>
              <a:rPr lang="en-US" baseline="0" dirty="0" err="1" smtClean="0"/>
              <a:t>opensource</a:t>
            </a:r>
            <a:r>
              <a:rPr lang="en-US" baseline="0" dirty="0" smtClean="0"/>
              <a:t>, and community software applications, add-ons, and data analysis platforms pre-configured for Azure.</a:t>
            </a:r>
          </a:p>
          <a:p>
            <a:pPr marL="171450" indent="-171450">
              <a:buFont typeface="Arial" panose="020B0604020202020204" pitchFamily="34" charset="0"/>
              <a:buChar char="•"/>
            </a:pPr>
            <a:r>
              <a:rPr lang="en-US" baseline="0" dirty="0" smtClean="0"/>
              <a:t>Explain how Web Apps use automatic load balancing to scale out.</a:t>
            </a:r>
          </a:p>
          <a:p>
            <a:pPr marL="171450" indent="-171450">
              <a:buFont typeface="Arial" panose="020B0604020202020204" pitchFamily="34" charset="0"/>
              <a:buChar char="•"/>
            </a:pPr>
            <a:r>
              <a:rPr lang="en-US" baseline="0" dirty="0" smtClean="0"/>
              <a:t>With Web Apps  its easy to scale out automatically with increasing instance count using </a:t>
            </a:r>
            <a:r>
              <a:rPr lang="en-US" baseline="0" dirty="0" err="1" smtClean="0"/>
              <a:t>autoscale</a:t>
            </a:r>
            <a:r>
              <a:rPr lang="en-US" baseline="0" dirty="0" smtClean="0"/>
              <a:t> features e.g. CPU Load, scheduled</a:t>
            </a:r>
          </a:p>
          <a:p>
            <a:pPr marL="171450" indent="-171450">
              <a:buFont typeface="Arial" panose="020B0604020202020204" pitchFamily="34" charset="0"/>
              <a:buChar char="•"/>
            </a:pPr>
            <a:r>
              <a:rPr lang="en-US" baseline="0" dirty="0" smtClean="0"/>
              <a:t>Easily improve performance of Web Apps and reduce latency of by changing to right instance size with zero  downtime</a:t>
            </a:r>
          </a:p>
          <a:p>
            <a:pPr marL="171450" indent="-171450">
              <a:buFont typeface="Arial" panose="020B0604020202020204" pitchFamily="34" charset="0"/>
              <a:buChar char="•"/>
            </a:pPr>
            <a:r>
              <a:rPr lang="en-US" baseline="0" dirty="0" smtClean="0"/>
              <a:t>Supports </a:t>
            </a:r>
            <a:r>
              <a:rPr lang="en-US" baseline="0" dirty="0" err="1" smtClean="0"/>
              <a:t>cron</a:t>
            </a:r>
            <a:r>
              <a:rPr lang="en-US" baseline="0" dirty="0" smtClean="0"/>
              <a:t> jobs</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Code smart</a:t>
            </a: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r>
              <a:rPr lang="en-US" baseline="0" dirty="0" smtClean="0"/>
              <a:t>Leverage existing skills to start coding for Web Apps  without expensive retraining:</a:t>
            </a:r>
          </a:p>
          <a:p>
            <a:pPr marL="0" indent="0">
              <a:buFont typeface="Arial" panose="020B0604020202020204" pitchFamily="34" charset="0"/>
              <a:buNone/>
            </a:pPr>
            <a:r>
              <a:rPr lang="en-US" sz="900" kern="1200" dirty="0" smtClean="0">
                <a:solidFill>
                  <a:schemeClr val="bg1"/>
                </a:solidFill>
                <a:latin typeface="Segoe UI Light" pitchFamily="34" charset="0"/>
                <a:ea typeface="+mn-ea"/>
                <a:cs typeface="+mn-cs"/>
              </a:rPr>
              <a:t>Languages: .NET, Java, </a:t>
            </a:r>
            <a:r>
              <a:rPr lang="en-US" sz="900" kern="1200" dirty="0" err="1" smtClean="0">
                <a:solidFill>
                  <a:schemeClr val="bg1"/>
                </a:solidFill>
                <a:latin typeface="Segoe UI Light" pitchFamily="34" charset="0"/>
                <a:ea typeface="+mn-ea"/>
                <a:cs typeface="+mn-cs"/>
              </a:rPr>
              <a:t>NodeJS</a:t>
            </a:r>
            <a:r>
              <a:rPr lang="en-US" sz="900" kern="1200" dirty="0" smtClean="0">
                <a:solidFill>
                  <a:schemeClr val="bg1"/>
                </a:solidFill>
                <a:latin typeface="Segoe UI Light" pitchFamily="34" charset="0"/>
                <a:ea typeface="+mn-ea"/>
                <a:cs typeface="+mn-cs"/>
              </a:rPr>
              <a:t>, PHP, Python</a:t>
            </a:r>
            <a:r>
              <a:rPr lang="en-US" sz="900" kern="1200" baseline="0" dirty="0" smtClean="0">
                <a:solidFill>
                  <a:schemeClr val="bg1"/>
                </a:solidFill>
                <a:latin typeface="Segoe UI Light" pitchFamily="34" charset="0"/>
                <a:ea typeface="+mn-ea"/>
                <a:cs typeface="+mn-cs"/>
              </a:rPr>
              <a:t>. Databases: SQL Server, </a:t>
            </a:r>
            <a:r>
              <a:rPr lang="en-US" sz="900" kern="1200" baseline="0" dirty="0" err="1" smtClean="0">
                <a:solidFill>
                  <a:schemeClr val="bg1"/>
                </a:solidFill>
                <a:latin typeface="Segoe UI Light" pitchFamily="34" charset="0"/>
                <a:ea typeface="+mn-ea"/>
                <a:cs typeface="+mn-cs"/>
              </a:rPr>
              <a:t>MySql</a:t>
            </a:r>
            <a:r>
              <a:rPr lang="en-US" sz="900" kern="1200" baseline="0" dirty="0" smtClean="0">
                <a:solidFill>
                  <a:schemeClr val="bg1"/>
                </a:solidFill>
                <a:latin typeface="Segoe UI Light" pitchFamily="34" charset="0"/>
                <a:ea typeface="+mn-ea"/>
                <a:cs typeface="+mn-cs"/>
              </a:rPr>
              <a:t> .</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Start coding with any development tools on any platforms such as Linux, OSX and Windows.</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r>
              <a:rPr lang="en-US" sz="900" kern="1200" baseline="0" dirty="0" smtClean="0">
                <a:solidFill>
                  <a:schemeClr val="bg1"/>
                </a:solidFill>
                <a:latin typeface="Segoe UI Light" pitchFamily="34" charset="0"/>
                <a:ea typeface="+mn-ea"/>
                <a:cs typeface="+mn-cs"/>
              </a:rPr>
              <a:t>Go live</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Built for DevOps – Agility through continuous deployment.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Encourages iterative development and improves developer productivity through continuous automated deployment enabled by Web Apps’ integrated source control connectivity to Team Foundation Server(TFS) and </a:t>
            </a:r>
            <a:r>
              <a:rPr lang="en-US" sz="900" kern="1200" baseline="0" dirty="0" err="1" smtClean="0">
                <a:solidFill>
                  <a:schemeClr val="bg1"/>
                </a:solidFill>
                <a:latin typeface="Segoe UI Light" pitchFamily="34" charset="0"/>
                <a:ea typeface="+mn-ea"/>
                <a:cs typeface="+mn-cs"/>
              </a:rPr>
              <a:t>Git</a:t>
            </a:r>
            <a:r>
              <a:rPr lang="en-US" sz="900" kern="1200" baseline="0" dirty="0" smtClean="0">
                <a:solidFill>
                  <a:schemeClr val="bg1"/>
                </a:solidFill>
                <a:latin typeface="Segoe UI Light" pitchFamily="34" charset="0"/>
                <a:ea typeface="+mn-ea"/>
                <a:cs typeface="+mn-cs"/>
              </a:rPr>
              <a:t>.</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monitor key performance metrics in a verbose or minimal fashion. Easily access monitoring data from a storage account externally for further analysis.</a:t>
            </a:r>
          </a:p>
          <a:p>
            <a:pPr marL="171450" indent="-171450">
              <a:buFont typeface="Arial" panose="020B0604020202020204" pitchFamily="34" charset="0"/>
              <a:buChar char="•"/>
            </a:pPr>
            <a:endParaRPr lang="en-US" sz="900" kern="1200" baseline="0" dirty="0" smtClean="0">
              <a:solidFill>
                <a:schemeClr val="bg1"/>
              </a:solidFill>
              <a:latin typeface="Segoe UI Light" pitchFamily="34" charset="0"/>
              <a:ea typeface="+mn-ea"/>
              <a:cs typeface="+mn-cs"/>
            </a:endParaRPr>
          </a:p>
          <a:p>
            <a:pPr marL="171450" indent="-171450">
              <a:buFont typeface="Arial" panose="020B0604020202020204" pitchFamily="34" charset="0"/>
              <a:buChar char="•"/>
            </a:pPr>
            <a:r>
              <a:rPr lang="en-US" sz="900" kern="1200" baseline="0" dirty="0" smtClean="0">
                <a:solidFill>
                  <a:schemeClr val="bg1"/>
                </a:solidFill>
                <a:latin typeface="Segoe UI Light" pitchFamily="34" charset="0"/>
                <a:ea typeface="+mn-ea"/>
                <a:cs typeface="+mn-cs"/>
              </a:rPr>
              <a:t>Easily enable diagnostics logging and add instrumentation. Easy access to information logged.</a:t>
            </a: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sz="900" kern="1200" baseline="0" dirty="0" smtClean="0">
              <a:solidFill>
                <a:schemeClr val="bg1"/>
              </a:solidFill>
              <a:latin typeface="Segoe UI Light" pitchFamily="34" charset="0"/>
              <a:ea typeface="+mn-ea"/>
              <a:cs typeface="+mn-cs"/>
            </a:endParaRPr>
          </a:p>
          <a:p>
            <a:pPr marL="0" indent="0">
              <a:buFont typeface="Arial" panose="020B0604020202020204" pitchFamily="34" charset="0"/>
              <a:buNone/>
            </a:pPr>
            <a:endParaRPr lang="en-US" baseline="0" dirty="0" smtClean="0"/>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endParaRPr lang="en-US" baseline="0" dirty="0" smtClean="0"/>
          </a:p>
          <a:p>
            <a:pPr marL="0" indent="0">
              <a:buFont typeface="Wingdings" panose="05000000000000000000" pitchFamily="2" charset="2"/>
              <a:buNone/>
            </a:pPr>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36517322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Speaking</a:t>
            </a:r>
            <a:r>
              <a:rPr lang="en-US" baseline="0" dirty="0" smtClean="0"/>
              <a:t> Notes</a:t>
            </a:r>
          </a:p>
          <a:p>
            <a:pPr marL="171450" indent="-171450">
              <a:buFontTx/>
              <a:buChar char="•"/>
            </a:pPr>
            <a:r>
              <a:rPr lang="en-US" baseline="0" dirty="0" smtClean="0"/>
              <a:t>Azure Mobile Services is a Backend-as-a-Service</a:t>
            </a:r>
          </a:p>
          <a:p>
            <a:pPr marL="171450" indent="-171450">
              <a:buFontTx/>
              <a:buChar char="•"/>
            </a:pPr>
            <a:r>
              <a:rPr lang="en-US" baseline="0" dirty="0" smtClean="0"/>
              <a:t>Instead of you having to design, build, test, deploy, manage, and upgrade your whole backend, we do it for you</a:t>
            </a:r>
          </a:p>
          <a:p>
            <a:pPr marL="171450" indent="-171450">
              <a:buFontTx/>
              <a:buChar char="•"/>
            </a:pPr>
            <a:r>
              <a:rPr lang="en-US" baseline="0" dirty="0" smtClean="0"/>
              <a:t>Features of Mobile Services</a:t>
            </a:r>
          </a:p>
          <a:p>
            <a:pPr marL="628650" lvl="1" indent="-171450">
              <a:buFontTx/>
              <a:buChar char="•"/>
            </a:pPr>
            <a:r>
              <a:rPr lang="en-US" baseline="0" dirty="0" smtClean="0"/>
              <a:t>Storage – SQL DB</a:t>
            </a:r>
          </a:p>
          <a:p>
            <a:pPr marL="628650" lvl="1" indent="-171450">
              <a:buFontTx/>
              <a:buChar char="•"/>
            </a:pPr>
            <a:r>
              <a:rPr lang="en-US" baseline="0" dirty="0" smtClean="0"/>
              <a:t>Authentication – built in support for social providers w/ ability to custom </a:t>
            </a:r>
            <a:r>
              <a:rPr lang="en-US" baseline="0" dirty="0" err="1" smtClean="0"/>
              <a:t>auth</a:t>
            </a:r>
            <a:endParaRPr lang="en-US" baseline="0" dirty="0" smtClean="0"/>
          </a:p>
          <a:p>
            <a:pPr marL="628650" lvl="1" indent="-171450">
              <a:buFontTx/>
              <a:buChar char="•"/>
            </a:pPr>
            <a:r>
              <a:rPr lang="en-US" baseline="0" dirty="0" smtClean="0"/>
              <a:t>Backend logic – data validation, logical flows, </a:t>
            </a:r>
            <a:r>
              <a:rPr lang="en-US" baseline="0" dirty="0" err="1" smtClean="0"/>
              <a:t>etc</a:t>
            </a:r>
            <a:endParaRPr lang="en-US" baseline="0" dirty="0" smtClean="0"/>
          </a:p>
          <a:p>
            <a:pPr marL="628650" lvl="1" indent="-171450">
              <a:buFontTx/>
              <a:buChar char="•"/>
            </a:pPr>
            <a:r>
              <a:rPr lang="en-US" baseline="0" dirty="0" smtClean="0"/>
              <a:t>Push Notifications – across all major mobile platforms</a:t>
            </a:r>
          </a:p>
          <a:p>
            <a:pPr marL="628650" lvl="1" indent="-171450">
              <a:buFontTx/>
              <a:buChar char="•"/>
            </a:pPr>
            <a:r>
              <a:rPr lang="en-US" baseline="0" dirty="0" smtClean="0"/>
              <a:t>Scheduler – backend job processing</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36</a:t>
            </a:fld>
            <a:endParaRPr lang="en-US"/>
          </a:p>
        </p:txBody>
      </p:sp>
    </p:spTree>
    <p:extLst>
      <p:ext uri="{BB962C8B-B14F-4D97-AF65-F5344CB8AC3E}">
        <p14:creationId xmlns:p14="http://schemas.microsoft.com/office/powerpoint/2010/main" val="17138908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3/27/2017 8:25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39418787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3/27/2017 8:25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16368952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3/27/2017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72093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3/27/2017 8:25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10645878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baseline="0" dirty="0" smtClean="0"/>
              <a:t>Talking Points:</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1" baseline="0" dirty="0" smtClean="0"/>
              <a:t> </a:t>
            </a:r>
            <a:r>
              <a:rPr lang="en-US" sz="900" kern="1200" dirty="0" smtClean="0">
                <a:solidFill>
                  <a:schemeClr val="tx1"/>
                </a:solidFill>
                <a:effectLst/>
                <a:latin typeface="Segoe UI Light" pitchFamily="34" charset="0"/>
                <a:ea typeface="MS PGothic" panose="020B0600070205080204" pitchFamily="34" charset="-128"/>
                <a:cs typeface="ＭＳ Ｐゴシック" charset="0"/>
              </a:rPr>
              <a:t>With Azure </a:t>
            </a:r>
            <a:r>
              <a:rPr lang="en-US" sz="900" kern="120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kern="1200" dirty="0" smtClean="0">
                <a:solidFill>
                  <a:schemeClr val="tx1"/>
                </a:solidFill>
                <a:effectLst/>
                <a:latin typeface="Segoe UI Light" pitchFamily="34" charset="0"/>
                <a:ea typeface="MS PGothic" panose="020B0600070205080204" pitchFamily="34" charset="-128"/>
                <a:cs typeface="ＭＳ Ｐゴシック" charset="0"/>
              </a:rPr>
              <a:t> Suite we give</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you a very comprehensive solution that’s designed to help you connect your devices, whether a few hundred or millions across the world, analyze all the data coming from these devices and take action from the insights by integrating with your back end systems.  </a:t>
            </a:r>
            <a:r>
              <a:rPr lang="en-US" sz="900" kern="1200" baseline="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Suite bring together and offer the following capabilities: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Device connectivity and security: Connect to millions of devices simultaneously. E</a:t>
            </a:r>
            <a:r>
              <a:rPr lang="en-US" sz="900" b="0" i="0" kern="1200" dirty="0" smtClean="0">
                <a:solidFill>
                  <a:schemeClr val="tx1"/>
                </a:solidFill>
                <a:effectLst/>
                <a:latin typeface="Segoe UI Light" pitchFamily="34" charset="0"/>
                <a:ea typeface="MS PGothic" panose="020B0600070205080204" pitchFamily="34" charset="-128"/>
                <a:cs typeface="ＭＳ Ｐゴシック" charset="0"/>
              </a:rPr>
              <a:t>nhance security of your </a:t>
            </a:r>
            <a:r>
              <a:rPr lang="en-US" sz="900" b="0" i="0" kern="120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b="0" i="0" kern="1200" dirty="0" smtClean="0">
                <a:solidFill>
                  <a:schemeClr val="tx1"/>
                </a:solidFill>
                <a:effectLst/>
                <a:latin typeface="Segoe UI Light" pitchFamily="34" charset="0"/>
                <a:ea typeface="MS PGothic" panose="020B0600070205080204" pitchFamily="34" charset="-128"/>
                <a:cs typeface="ＭＳ Ｐゴシック" charset="0"/>
              </a:rPr>
              <a:t> solutions by taking advantage of per-device authentication to communicate with devices that have the appropriate credentials. Revoke access rights to specific devices to maintain the integrity of your system.  </a:t>
            </a:r>
            <a:endPar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Data Ingestion &amp; Command &amp; Control: </a:t>
            </a:r>
            <a:r>
              <a:rPr lang="en-US" sz="900" b="0" i="0" kern="1200" dirty="0" smtClean="0">
                <a:solidFill>
                  <a:schemeClr val="tx1"/>
                </a:solidFill>
                <a:effectLst/>
                <a:latin typeface="Segoe UI Light" pitchFamily="34" charset="0"/>
                <a:ea typeface="MS PGothic" panose="020B0600070205080204" pitchFamily="34" charset="-128"/>
                <a:cs typeface="ＭＳ Ｐゴシック" charset="0"/>
              </a:rPr>
              <a:t>Establish reliable, bi-directional communication with these assets, even if they are intermittently connected, and analyze—and act on—incoming telemetry data. </a:t>
            </a:r>
            <a:endPar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Workflow automation: </a:t>
            </a:r>
            <a:r>
              <a:rPr lang="en-US" sz="900" kern="1200" dirty="0" smtClean="0">
                <a:solidFill>
                  <a:schemeClr val="tx1"/>
                </a:solidFill>
                <a:effectLst/>
                <a:latin typeface="Segoe UI Light" pitchFamily="34" charset="0"/>
                <a:ea typeface="MS PGothic" panose="020B0600070205080204" pitchFamily="34" charset="-128"/>
                <a:cs typeface="ＭＳ Ｐゴシック" charset="0"/>
              </a:rPr>
              <a:t>Integrates with your company’s existing back-end systems to enable you to make the best use of the data and processes you already have.</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a:t>
            </a: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Whether it’s as simple as sending a text or integrating with your CRM or EPP system</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rPr>
              <a:t>Dashboards &amp; Visualization: Create powerful and rich visualization experience and finally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Preconfigured solutions: One of the biggest value we can provide is helping you develop </a:t>
            </a:r>
            <a:r>
              <a:rPr lang="en-US" sz="900" kern="1200" baseline="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solutions faster. This will not only allow you to do more </a:t>
            </a:r>
            <a:r>
              <a:rPr lang="en-US" sz="900" kern="1200" baseline="0" dirty="0" err="1" smtClean="0">
                <a:solidFill>
                  <a:schemeClr val="tx1"/>
                </a:solidFill>
                <a:effectLst/>
                <a:latin typeface="Segoe UI Light" pitchFamily="34" charset="0"/>
                <a:ea typeface="MS PGothic" panose="020B0600070205080204" pitchFamily="34" charset="-128"/>
                <a:cs typeface="ＭＳ Ｐゴシック" charset="0"/>
              </a:rPr>
              <a:t>PoCs</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and pilots, it will also help accelerate the long project cycles we spoke about earlier.  We do this by offering preconfigured solutions for the more common </a:t>
            </a:r>
            <a:r>
              <a:rPr lang="en-US" sz="900" kern="1200" baseline="0" dirty="0" err="1" smtClean="0">
                <a:solidFill>
                  <a:schemeClr val="tx1"/>
                </a:solidFill>
                <a:effectLst/>
                <a:latin typeface="Segoe UI Light" pitchFamily="34" charset="0"/>
                <a:ea typeface="MS PGothic" panose="020B0600070205080204" pitchFamily="34" charset="-128"/>
                <a:cs typeface="ＭＳ Ｐゴシック" charset="0"/>
              </a:rPr>
              <a:t>IoT</a:t>
            </a:r>
            <a:r>
              <a:rPr lang="en-US" sz="900" kern="1200" baseline="0" dirty="0" smtClean="0">
                <a:solidFill>
                  <a:schemeClr val="tx1"/>
                </a:solidFill>
                <a:effectLst/>
                <a:latin typeface="Segoe UI Light" pitchFamily="34" charset="0"/>
                <a:ea typeface="MS PGothic" panose="020B0600070205080204" pitchFamily="34" charset="-128"/>
                <a:cs typeface="ＭＳ Ｐゴシック" charset="0"/>
              </a:rPr>
              <a:t> scenarios.</a:t>
            </a:r>
          </a:p>
          <a:p>
            <a:pPr marL="0" indent="0">
              <a:buFont typeface="Arial" panose="020B0604020202020204" pitchFamily="34" charset="0"/>
              <a:buNone/>
            </a:pPr>
            <a:endPar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900" b="0" kern="1200" baseline="0" dirty="0" smtClean="0">
              <a:solidFill>
                <a:schemeClr val="tx1"/>
              </a:solidFill>
              <a:effectLst/>
              <a:latin typeface="Segoe UI Light" pitchFamily="34" charset="0"/>
              <a:ea typeface="MS PGothic" panose="020B0600070205080204" pitchFamily="34" charset="-128"/>
              <a:cs typeface="ＭＳ Ｐゴシック" charset="0"/>
            </a:endParaRPr>
          </a:p>
          <a:p>
            <a:endParaRPr lang="en-US" dirty="0" smtClean="0"/>
          </a:p>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smtClean="0"/>
              <a:t>© 2014 Microsoft Corporation. All rights reserved. MICROSOFT MAKES NO WARRANTIES, EXPRESS, IMPLIED OR STATUTORY, AS TO THE INFORMATION IN THIS PRESENTATION.</a:t>
            </a:r>
            <a:endParaRPr lang="en-US" altLang="en-US"/>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3/27/2017 8:25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44</a:t>
            </a:fld>
            <a:endParaRPr lang="en-US" altLang="en-US"/>
          </a:p>
        </p:txBody>
      </p:sp>
    </p:spTree>
    <p:extLst>
      <p:ext uri="{BB962C8B-B14F-4D97-AF65-F5344CB8AC3E}">
        <p14:creationId xmlns:p14="http://schemas.microsoft.com/office/powerpoint/2010/main" val="8361398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Talking</a:t>
            </a:r>
            <a:r>
              <a:rPr lang="en-US" baseline="0" dirty="0" smtClean="0"/>
              <a:t> Points:</a:t>
            </a:r>
          </a:p>
          <a:p>
            <a:pPr marL="171450" indent="-171450">
              <a:buFont typeface="Arial" panose="020B0604020202020204" pitchFamily="34" charset="0"/>
              <a:buChar char="•"/>
            </a:pPr>
            <a:r>
              <a:rPr lang="en-US" baseline="0" dirty="0" smtClean="0"/>
              <a:t>You are taken to a list of devices, where you can ping a device, send a command, turn device on or off, and set threshold for a specific device thru adding rules.</a:t>
            </a:r>
          </a:p>
          <a:p>
            <a:pPr marL="171450" indent="-171450">
              <a:buFont typeface="Arial" panose="020B0604020202020204" pitchFamily="34" charset="0"/>
              <a:buChar char="•"/>
            </a:pPr>
            <a:r>
              <a:rPr lang="en-US" baseline="0" dirty="0" smtClean="0"/>
              <a:t>You can also add a device (bottom left corner + sign), and we given you the option to add a virtual device to help you quickly test your hypothesis</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Transition: Lets take a look at the rule setting</a:t>
            </a:r>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smtClean="0"/>
              <a:t>© 2014 Microsoft Corporation. All rights reserved. MICROSOFT MAKES NO WARRANTIES, EXPRESS, IMPLIED OR STATUTORY, AS TO THE INFORMATION IN THIS PRESENTATION.</a:t>
            </a:r>
            <a:endParaRPr lang="en-US" altLang="en-US"/>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3/27/2017 8:25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45</a:t>
            </a:fld>
            <a:endParaRPr lang="en-US" altLang="en-US"/>
          </a:p>
        </p:txBody>
      </p:sp>
    </p:spTree>
    <p:extLst>
      <p:ext uri="{BB962C8B-B14F-4D97-AF65-F5344CB8AC3E}">
        <p14:creationId xmlns:p14="http://schemas.microsoft.com/office/powerpoint/2010/main" val="328290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smtClean="0"/>
              <a:t>© 2014 Microsoft Corporation. All rights reserved. MICROSOFT MAKES NO WARRANTIES, EXPRESS, IMPLIED OR STATUTORY, AS TO THE INFORMATION IN THIS PRESENTATION.</a:t>
            </a:r>
            <a:endParaRPr lang="en-US" altLang="en-US"/>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3/27/2017 8:25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7</a:t>
            </a:fld>
            <a:endParaRPr lang="en-US" altLang="en-US"/>
          </a:p>
        </p:txBody>
      </p:sp>
    </p:spTree>
    <p:extLst>
      <p:ext uri="{BB962C8B-B14F-4D97-AF65-F5344CB8AC3E}">
        <p14:creationId xmlns:p14="http://schemas.microsoft.com/office/powerpoint/2010/main" val="35441772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Talking</a:t>
            </a:r>
            <a:r>
              <a:rPr lang="en-US" baseline="0" dirty="0" smtClean="0"/>
              <a:t> Points:</a:t>
            </a:r>
          </a:p>
          <a:p>
            <a:pPr marL="171450" indent="-171450">
              <a:buFont typeface="Arial" panose="020B0604020202020204" pitchFamily="34" charset="0"/>
              <a:buChar char="•"/>
            </a:pPr>
            <a:r>
              <a:rPr lang="en-US" baseline="0" dirty="0" smtClean="0"/>
              <a:t>You can set a single or multiple rules to a device based on various data sets.  </a:t>
            </a:r>
          </a:p>
          <a:p>
            <a:pPr marL="171450" indent="-171450">
              <a:buFont typeface="Arial" panose="020B0604020202020204" pitchFamily="34" charset="0"/>
              <a:buChar char="•"/>
            </a:pPr>
            <a:r>
              <a:rPr lang="en-US" baseline="0" dirty="0" smtClean="0"/>
              <a:t>If you want to set a more complicated rule, so you can go under the hood and directly into event processor service (e.g. stream analytics) in Azure.</a:t>
            </a:r>
          </a:p>
          <a:p>
            <a:pPr marL="171450" indent="-171450">
              <a:buFont typeface="Arial" panose="020B0604020202020204" pitchFamily="34" charset="0"/>
              <a:buChar char="•"/>
            </a:pPr>
            <a:r>
              <a:rPr lang="en-US" baseline="0" dirty="0" smtClean="0"/>
              <a:t>Azure IoT Suite is designed to be extensible and can be tailored to your needs.  </a:t>
            </a:r>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smtClean="0"/>
              <a:t>© 2014 Microsoft Corporation. All rights reserved. MICROSOFT MAKES NO WARRANTIES, EXPRESS, IMPLIED OR STATUTORY, AS TO THE INFORMATION IN THIS PRESENTATION.</a:t>
            </a:r>
            <a:endParaRPr lang="en-US" altLang="en-US"/>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3/27/2017 8:25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46</a:t>
            </a:fld>
            <a:endParaRPr lang="en-US" altLang="en-US"/>
          </a:p>
        </p:txBody>
      </p:sp>
    </p:spTree>
    <p:extLst>
      <p:ext uri="{BB962C8B-B14F-4D97-AF65-F5344CB8AC3E}">
        <p14:creationId xmlns:p14="http://schemas.microsoft.com/office/powerpoint/2010/main" val="37596285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r>
              <a:rPr lang="en-US" altLang="en-US" smtClean="0"/>
              <a:t>© 2014 Microsoft Corporation. All rights reserved. MICROSOFT MAKES NO WARRANTIES, EXPRESS, IMPLIED OR STATUTORY, AS TO THE INFORMATION IN THIS PRESENTATION.</a:t>
            </a:r>
            <a:endParaRPr lang="en-US" altLang="en-US"/>
          </a:p>
        </p:txBody>
      </p:sp>
      <p:sp>
        <p:nvSpPr>
          <p:cNvPr id="6" name="Date Placeholder 5"/>
          <p:cNvSpPr>
            <a:spLocks noGrp="1"/>
          </p:cNvSpPr>
          <p:nvPr>
            <p:ph type="dt" idx="12"/>
          </p:nvPr>
        </p:nvSpPr>
        <p:spPr/>
        <p:txBody>
          <a:bodyPr/>
          <a:lstStyle/>
          <a:p>
            <a:pPr>
              <a:defRPr/>
            </a:pPr>
            <a:fld id="{504B3C87-3D8D-4CFE-9DF8-ACB5F82F8CF7}" type="datetime8">
              <a:rPr lang="en-US" altLang="en-US" smtClean="0"/>
              <a:pPr>
                <a:defRPr/>
              </a:pPr>
              <a:t>3/27/2017 8:25 PM</a:t>
            </a:fld>
            <a:endParaRPr lang="en-US" altLang="en-US"/>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mtClean="0"/>
              <a:pPr>
                <a:defRPr/>
              </a:pPr>
              <a:t>47</a:t>
            </a:fld>
            <a:endParaRPr lang="en-US" altLang="en-US"/>
          </a:p>
        </p:txBody>
      </p:sp>
    </p:spTree>
    <p:extLst>
      <p:ext uri="{BB962C8B-B14F-4D97-AF65-F5344CB8AC3E}">
        <p14:creationId xmlns:p14="http://schemas.microsoft.com/office/powerpoint/2010/main" val="22608953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67E121-5F5D-4511-B484-D6C15DB2C0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94641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is the main dashboard for Azure Security</a:t>
            </a:r>
            <a:r>
              <a:rPr lang="en-US" baseline="0" dirty="0" smtClean="0"/>
              <a:t> Center. Here, security admins can get a quick overview of the security state of the organization’s resources across Azure, as well as some high-level information about security alerts and threats detected by Azure Security Center.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67E121-5F5D-4511-B484-D6C15DB2C0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0783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the</a:t>
            </a:r>
            <a:r>
              <a:rPr lang="en-US" baseline="0" dirty="0" smtClean="0"/>
              <a:t> resource owners themselves can get this information from Azure Security Center without waiting for someone from the security team to tell them about it. This recommendations blade is designed to make it easy for a resource owner to learn about, and correct, an issue. From any of these issues, I can get more detailed information and then click through to a workflow that helps me put the right protection or configuration in place. Here, we’re seeing a web app that doesn’t have a web application firewall in front of it. Azure Security Center is guiding me to choose one of our partner WAF solutions, and then would help me get it installed and configured.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67E121-5F5D-4511-B484-D6C15DB2C0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95750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 with the</a:t>
            </a:r>
            <a:r>
              <a:rPr lang="en-US" baseline="0" dirty="0" smtClean="0"/>
              <a:t> best protection in place, attackers continue to evolve and advance. Azure Security Center helps you keep up with the changing threat landscape by detecting threats as they happen. We do this by applying machine learning to the signals we collect from your deployments; and by comparing those signals with the global threat intelligence we are uniquely positioned to gather by virtue of being one of the biggest players on the internet. Here, you can see a few attacks against this organization’s resources that have been detected by Azure Security Center. For each one, I can click in to get more information, including a recommendation for how </a:t>
            </a:r>
            <a:r>
              <a:rPr lang="en-US" baseline="0" smtClean="0"/>
              <a:t>to recover.</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67E121-5F5D-4511-B484-D6C15DB2C0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61324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r>
              <a:rPr lang="en-US" sz="900" dirty="0" smtClean="0">
                <a:solidFill>
                  <a:schemeClr val="tx1"/>
                </a:solidFill>
              </a:rPr>
              <a:t> </a:t>
            </a:r>
          </a:p>
          <a:p>
            <a:pPr lvl="1">
              <a:buClr>
                <a:schemeClr val="tx1"/>
              </a:buClr>
            </a:pPr>
            <a:r>
              <a:rPr lang="en-US" sz="900" baseline="0" dirty="0" smtClean="0">
                <a:solidFill>
                  <a:schemeClr val="tx1"/>
                </a:solidFill>
              </a:rPr>
              <a:t>Create </a:t>
            </a:r>
            <a:r>
              <a:rPr lang="en-US" sz="2800" baseline="0" dirty="0" smtClean="0">
                <a:solidFill>
                  <a:schemeClr val="tx1"/>
                </a:solidFill>
              </a:rPr>
              <a:t>f</a:t>
            </a:r>
            <a:r>
              <a:rPr lang="en-US" sz="2800" dirty="0" smtClean="0">
                <a:solidFill>
                  <a:schemeClr val="tx1"/>
                </a:solidFill>
              </a:rPr>
              <a:t>ull Dev,</a:t>
            </a:r>
            <a:r>
              <a:rPr lang="en-US" sz="2800" baseline="0" dirty="0" smtClean="0">
                <a:solidFill>
                  <a:schemeClr val="tx1"/>
                </a:solidFill>
              </a:rPr>
              <a:t> Test, Staging and Production </a:t>
            </a:r>
            <a:r>
              <a:rPr lang="en-US" sz="2800" dirty="0" smtClean="0">
                <a:solidFill>
                  <a:schemeClr val="tx1"/>
                </a:solidFill>
              </a:rPr>
              <a:t>environments in minutes</a:t>
            </a:r>
          </a:p>
          <a:p>
            <a:pPr lvl="1">
              <a:buClr>
                <a:schemeClr val="tx1"/>
              </a:buClr>
            </a:pPr>
            <a:r>
              <a:rPr lang="en-US" sz="2800" baseline="0" dirty="0" smtClean="0">
                <a:solidFill>
                  <a:schemeClr val="tx1"/>
                </a:solidFill>
              </a:rPr>
              <a:t>Availability of Visual Studio Online(VSO)</a:t>
            </a:r>
            <a:r>
              <a:rPr lang="en-US" sz="2800" dirty="0" smtClean="0">
                <a:solidFill>
                  <a:schemeClr val="tx1"/>
                </a:solidFill>
              </a:rPr>
              <a:t> integration with build option available</a:t>
            </a:r>
          </a:p>
          <a:p>
            <a:pPr lvl="1">
              <a:buClr>
                <a:schemeClr val="tx1"/>
              </a:buClr>
            </a:pPr>
            <a:r>
              <a:rPr lang="en-US" sz="2800" dirty="0" smtClean="0"/>
              <a:t>Validate web app changes in a staging or test deployment slot before swapping it with the production slot</a:t>
            </a:r>
          </a:p>
          <a:p>
            <a:pPr marL="212960" marR="0" lvl="1" indent="-105818" algn="l" defTabSz="914274" rtl="0" eaLnBrk="1" fontAlgn="auto" latinLnBrk="0" hangingPunct="1">
              <a:lnSpc>
                <a:spcPct val="90000"/>
              </a:lnSpc>
              <a:spcBef>
                <a:spcPts val="0"/>
              </a:spcBef>
              <a:spcAft>
                <a:spcPts val="333"/>
              </a:spcAft>
              <a:buClr>
                <a:schemeClr val="tx1"/>
              </a:buClr>
              <a:buSzTx/>
              <a:buFont typeface="Arial" pitchFamily="34" charset="0"/>
              <a:buChar char="•"/>
              <a:tabLst/>
              <a:defRPr/>
            </a:pPr>
            <a:r>
              <a:rPr lang="en-US" sz="2800" dirty="0" smtClean="0"/>
              <a:t>Swap to get your "last known good site" instantaneously</a:t>
            </a:r>
            <a:r>
              <a:rPr lang="en-US" sz="2800" baseline="0" dirty="0" smtClean="0"/>
              <a:t> if there is a problem with a new deployment in production </a:t>
            </a:r>
            <a:endParaRPr lang="en-US" sz="2800" dirty="0" smtClean="0"/>
          </a:p>
          <a:p>
            <a:pPr lvl="1">
              <a:buClr>
                <a:schemeClr val="tx1"/>
              </a:buClr>
            </a:pPr>
            <a:r>
              <a:rPr lang="en-US" sz="2800" dirty="0" smtClean="0">
                <a:solidFill>
                  <a:schemeClr val="tx1"/>
                </a:solidFill>
              </a:rPr>
              <a:t>Swapping</a:t>
            </a:r>
            <a:r>
              <a:rPr lang="en-US" sz="2800" baseline="0" dirty="0" smtClean="0">
                <a:solidFill>
                  <a:schemeClr val="tx1"/>
                </a:solidFill>
              </a:rPr>
              <a:t> to production from staging as opposed to direct deployment eliminates downtime </a:t>
            </a:r>
          </a:p>
          <a:p>
            <a:pPr lvl="1">
              <a:buClr>
                <a:schemeClr val="tx1"/>
              </a:buClr>
            </a:pPr>
            <a:r>
              <a:rPr lang="en-US" sz="2800" dirty="0" smtClean="0"/>
              <a:t>Dev,</a:t>
            </a:r>
            <a:r>
              <a:rPr lang="en-US" sz="2800" baseline="0" dirty="0" smtClean="0"/>
              <a:t> Test, </a:t>
            </a:r>
            <a:r>
              <a:rPr lang="en-US" sz="2800" dirty="0" smtClean="0"/>
              <a:t>Staging</a:t>
            </a:r>
            <a:r>
              <a:rPr lang="en-US" sz="2800" baseline="0" dirty="0" smtClean="0"/>
              <a:t> and Production d</a:t>
            </a:r>
            <a:r>
              <a:rPr lang="en-US" sz="2800" dirty="0" smtClean="0"/>
              <a:t>eployment</a:t>
            </a:r>
            <a:r>
              <a:rPr lang="en-US" sz="2800" baseline="0" dirty="0" smtClean="0"/>
              <a:t> </a:t>
            </a:r>
            <a:r>
              <a:rPr lang="en-US" sz="2800" dirty="0" smtClean="0"/>
              <a:t>workflow can be automated when pre-swap validation isn’t needed</a:t>
            </a:r>
            <a:endParaRPr lang="en-US" sz="2800" baseline="0" dirty="0" smtClean="0">
              <a:solidFill>
                <a:schemeClr val="tx1"/>
              </a:solidFill>
            </a:endParaRPr>
          </a:p>
          <a:p>
            <a:endParaRPr lang="en-US" baseline="0"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3/27/2017 8:25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21139684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4400" dirty="0" smtClean="0">
                <a:solidFill>
                  <a:schemeClr val="tx1"/>
                </a:solidFill>
              </a:rPr>
              <a:t>Speaker</a:t>
            </a:r>
            <a:r>
              <a:rPr lang="en-US" sz="4400" baseline="0" dirty="0" smtClean="0">
                <a:solidFill>
                  <a:schemeClr val="tx1"/>
                </a:solidFill>
              </a:rPr>
              <a:t> notes:</a:t>
            </a:r>
          </a:p>
          <a:p>
            <a:pPr>
              <a:buClr>
                <a:schemeClr val="tx1"/>
              </a:buClr>
            </a:pPr>
            <a:endParaRPr lang="en-US" sz="4400" dirty="0" smtClean="0">
              <a:solidFill>
                <a:schemeClr val="tx1"/>
              </a:solidFill>
            </a:endParaRPr>
          </a:p>
          <a:p>
            <a:pPr>
              <a:buClr>
                <a:schemeClr val="tx1"/>
              </a:buClr>
            </a:pPr>
            <a:r>
              <a:rPr lang="en-US" sz="4400" dirty="0" smtClean="0">
                <a:solidFill>
                  <a:schemeClr val="tx1"/>
                </a:solidFill>
              </a:rPr>
              <a:t>Lift and Shift</a:t>
            </a:r>
          </a:p>
          <a:p>
            <a:pPr lvl="1">
              <a:buClr>
                <a:schemeClr val="tx1"/>
              </a:buClr>
            </a:pPr>
            <a:r>
              <a:rPr lang="en-US" sz="2800" b="1" dirty="0" smtClean="0">
                <a:solidFill>
                  <a:schemeClr val="tx1"/>
                </a:solidFill>
              </a:rPr>
              <a:t>T</a:t>
            </a:r>
            <a:r>
              <a:rPr lang="en-US" sz="2800" dirty="0" smtClean="0">
                <a:solidFill>
                  <a:schemeClr val="tx1"/>
                </a:solidFill>
              </a:rPr>
              <a:t>ake existing work loads and run them in a certified instance. Emphasize</a:t>
            </a:r>
            <a:r>
              <a:rPr lang="en-US" sz="2800" baseline="0" dirty="0" smtClean="0">
                <a:solidFill>
                  <a:schemeClr val="tx1"/>
                </a:solidFill>
              </a:rPr>
              <a:t> image mobility and Azure Files to help move applications that require SMB shared folders very easily to Azure.</a:t>
            </a:r>
            <a:endParaRPr lang="en-US" sz="2800" dirty="0" smtClean="0">
              <a:solidFill>
                <a:schemeClr val="tx1"/>
              </a:solidFill>
            </a:endParaRPr>
          </a:p>
          <a:p>
            <a:pPr>
              <a:buClr>
                <a:schemeClr val="tx1"/>
              </a:buClr>
            </a:pPr>
            <a:r>
              <a:rPr lang="en-US" sz="4400" dirty="0" smtClean="0">
                <a:solidFill>
                  <a:schemeClr val="tx1"/>
                </a:solidFill>
              </a:rPr>
              <a:t>Storage</a:t>
            </a:r>
          </a:p>
          <a:p>
            <a:pPr lvl="1">
              <a:buClr>
                <a:schemeClr val="tx1"/>
              </a:buClr>
            </a:pPr>
            <a:r>
              <a:rPr lang="en-US" sz="2800" b="1" dirty="0" smtClean="0">
                <a:solidFill>
                  <a:schemeClr val="tx1"/>
                </a:solidFill>
              </a:rPr>
              <a:t>Archive </a:t>
            </a:r>
            <a:r>
              <a:rPr lang="en-US" sz="2800" b="0" dirty="0" smtClean="0">
                <a:solidFill>
                  <a:schemeClr val="tx1"/>
                </a:solidFill>
              </a:rPr>
              <a:t>k</a:t>
            </a:r>
            <a:r>
              <a:rPr lang="en-US" sz="2800" dirty="0" smtClean="0">
                <a:solidFill>
                  <a:schemeClr val="tx1"/>
                </a:solidFill>
              </a:rPr>
              <a:t>ey data in inexpensive cloud storage. Mention</a:t>
            </a:r>
            <a:r>
              <a:rPr lang="en-US" sz="2800" baseline="0" dirty="0" smtClean="0">
                <a:solidFill>
                  <a:schemeClr val="tx1"/>
                </a:solidFill>
              </a:rPr>
              <a:t> corporate finance databases, industry compliance documents and other key data can be inexpensively archived to Azure storage.</a:t>
            </a:r>
            <a:endParaRPr lang="en-US" sz="2800" dirty="0">
              <a:solidFill>
                <a:schemeClr val="tx1"/>
              </a:solidFill>
            </a:endParaRPr>
          </a:p>
        </p:txBody>
      </p:sp>
      <p:sp>
        <p:nvSpPr>
          <p:cNvPr id="4" name="Slide Number Placeholder 3"/>
          <p:cNvSpPr>
            <a:spLocks noGrp="1"/>
          </p:cNvSpPr>
          <p:nvPr>
            <p:ph type="sldNum" sz="quarter" idx="10"/>
          </p:nvPr>
        </p:nvSpPr>
        <p:spPr/>
        <p:txBody>
          <a:bodyPr/>
          <a:lstStyle/>
          <a:p>
            <a:fld id="{6A94919F-9FC7-4638-A41A-3D980986B2E8}" type="slidenum">
              <a:rPr lang="en-US" smtClean="0"/>
              <a:pPr/>
              <a:t>58</a:t>
            </a:fld>
            <a:endParaRPr lang="en-US"/>
          </a:p>
        </p:txBody>
      </p:sp>
    </p:spTree>
    <p:extLst>
      <p:ext uri="{BB962C8B-B14F-4D97-AF65-F5344CB8AC3E}">
        <p14:creationId xmlns:p14="http://schemas.microsoft.com/office/powerpoint/2010/main" val="6879139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r>
              <a:rPr lang="en-US" sz="900" dirty="0" smtClean="0">
                <a:solidFill>
                  <a:schemeClr val="tx1"/>
                </a:solidFill>
              </a:rPr>
              <a:t> </a:t>
            </a:r>
            <a:endParaRPr lang="en-US" baseline="0" dirty="0" smtClean="0"/>
          </a:p>
          <a:p>
            <a:r>
              <a:rPr lang="en-US" b="1" dirty="0" smtClean="0">
                <a:effectLst/>
              </a:rPr>
              <a:t>Iterative exploration</a:t>
            </a:r>
          </a:p>
          <a:p>
            <a:endParaRPr lang="en-US" b="1" dirty="0" smtClean="0">
              <a:effectLst/>
            </a:endParaRPr>
          </a:p>
          <a:p>
            <a:r>
              <a:rPr lang="en-US" dirty="0" smtClean="0">
                <a:effectLst/>
              </a:rPr>
              <a:t>The source data files(log files, email messages, tweets, and more) are loaded into the cluster, processed by one or more queries within </a:t>
            </a:r>
            <a:r>
              <a:rPr lang="en-US" dirty="0" err="1" smtClean="0">
                <a:effectLst/>
              </a:rPr>
              <a:t>HDInsight</a:t>
            </a:r>
            <a:r>
              <a:rPr lang="en-US" dirty="0" smtClean="0">
                <a:effectLst/>
              </a:rPr>
              <a:t>, and the output is consumed by the chosen reporting and visualization tools. The cycle repeats using the same data until useful insights have been found, or it becomes clear that there is no useful information available from the data—in which case you might choose to restart the process with a different source dataset.</a:t>
            </a:r>
          </a:p>
          <a:p>
            <a:endParaRPr lang="en-US" b="1" dirty="0" smtClean="0">
              <a:effectLst/>
            </a:endParaRPr>
          </a:p>
          <a:p>
            <a:endParaRPr lang="en-US" b="0" dirty="0" smtClean="0">
              <a:effectLst/>
            </a:endParaRPr>
          </a:p>
          <a:p>
            <a:endParaRPr lang="en-US" b="0" dirty="0" smtClean="0">
              <a:effectLst/>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3/27/2017 8:25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59</a:t>
            </a:fld>
            <a:endParaRPr lang="en-US" dirty="0">
              <a:solidFill>
                <a:prstClr val="black"/>
              </a:solidFill>
            </a:endParaRPr>
          </a:p>
        </p:txBody>
      </p:sp>
    </p:spTree>
    <p:extLst>
      <p:ext uri="{BB962C8B-B14F-4D97-AF65-F5344CB8AC3E}">
        <p14:creationId xmlns:p14="http://schemas.microsoft.com/office/powerpoint/2010/main" val="26914529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r>
              <a:rPr lang="en-US" sz="900" dirty="0" smtClean="0">
                <a:solidFill>
                  <a:schemeClr val="tx1"/>
                </a:solidFill>
              </a:rPr>
              <a: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smtClean="0">
                <a:solidFill>
                  <a:srgbClr val="002060"/>
                </a:solidFill>
              </a:rPr>
              <a:t>Identity as a Service; </a:t>
            </a:r>
            <a:r>
              <a:rPr lang="en-US" sz="900" b="0" i="0" kern="1200" dirty="0" smtClean="0">
                <a:solidFill>
                  <a:schemeClr val="tx1"/>
                </a:solidFill>
                <a:effectLst/>
                <a:latin typeface="Segoe UI Light" pitchFamily="34" charset="0"/>
                <a:ea typeface="+mn-ea"/>
                <a:cs typeface="+mn-cs"/>
              </a:rPr>
              <a:t>Control and protect</a:t>
            </a:r>
            <a:r>
              <a:rPr lang="en-US" sz="900" b="0" i="0" kern="1200" baseline="0" dirty="0" smtClean="0">
                <a:solidFill>
                  <a:schemeClr val="tx1"/>
                </a:solidFill>
                <a:effectLst/>
                <a:latin typeface="Segoe UI Light" pitchFamily="34" charset="0"/>
                <a:ea typeface="+mn-ea"/>
                <a:cs typeface="+mn-cs"/>
              </a:rPr>
              <a:t> your apps, data and services in Azure together with assets in non-MS cloud using a single AD account.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0" i="0" kern="1200" dirty="0" smtClean="0">
                <a:solidFill>
                  <a:schemeClr val="tx1"/>
                </a:solidFill>
                <a:effectLst/>
                <a:latin typeface="Segoe UI Light" pitchFamily="34" charset="0"/>
                <a:ea typeface="+mn-ea"/>
                <a:cs typeface="+mn-cs"/>
              </a:rPr>
              <a:t>Consolidate</a:t>
            </a:r>
            <a:r>
              <a:rPr lang="en-US" sz="900" b="0" i="0" kern="1200" baseline="0" dirty="0" smtClean="0">
                <a:solidFill>
                  <a:schemeClr val="tx1"/>
                </a:solidFill>
                <a:effectLst/>
                <a:latin typeface="Segoe UI Light" pitchFamily="34" charset="0"/>
                <a:ea typeface="+mn-ea"/>
                <a:cs typeface="+mn-cs"/>
              </a:rPr>
              <a:t> all your identities using </a:t>
            </a:r>
            <a:r>
              <a:rPr lang="en-US" sz="900" b="0" i="0" kern="1200" dirty="0" smtClean="0">
                <a:solidFill>
                  <a:schemeClr val="tx1"/>
                </a:solidFill>
                <a:effectLst/>
                <a:latin typeface="Segoe UI Light" pitchFamily="34" charset="0"/>
                <a:ea typeface="+mn-ea"/>
                <a:cs typeface="+mn-cs"/>
              </a:rPr>
              <a:t>one</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account for single sign-on to any cloud and on-premises services, using your</a:t>
            </a:r>
            <a:r>
              <a:rPr lang="en-US" sz="900" b="0" i="0" kern="1200" baseline="0" dirty="0" smtClean="0">
                <a:solidFill>
                  <a:schemeClr val="tx1"/>
                </a:solidFill>
                <a:effectLst/>
                <a:latin typeface="Segoe UI Light" pitchFamily="34" charset="0"/>
                <a:ea typeface="+mn-ea"/>
                <a:cs typeface="+mn-cs"/>
              </a:rPr>
              <a:t> </a:t>
            </a:r>
            <a:r>
              <a:rPr lang="en-US" sz="900" b="0" i="0" kern="1200" dirty="0" smtClean="0">
                <a:solidFill>
                  <a:schemeClr val="tx1"/>
                </a:solidFill>
                <a:effectLst/>
                <a:latin typeface="Segoe UI Light" pitchFamily="34" charset="0"/>
                <a:ea typeface="+mn-ea"/>
                <a:cs typeface="+mn-cs"/>
              </a:rPr>
              <a:t>favorite device, including iOS, Mac OS X, Android, and Windows devices.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baseline="0" dirty="0" smtClean="0">
                <a:solidFill>
                  <a:schemeClr val="tx1"/>
                </a:solidFill>
                <a:effectLst/>
                <a:latin typeface="Segoe UI Light" pitchFamily="34" charset="0"/>
                <a:ea typeface="+mn-ea"/>
                <a:cs typeface="+mn-cs"/>
              </a:rPr>
              <a:t>As a developer you must also need to understand implications of extending your credentials in on-premises Active Directory to Azure Active Directory to protect your assets in on-premises and in the cloud.</a:t>
            </a:r>
            <a:endParaRPr lang="en-US" sz="900" dirty="0" smtClean="0">
              <a:solidFill>
                <a:schemeClr val="tx1"/>
              </a:solidFill>
            </a:endParaRPr>
          </a:p>
          <a:p>
            <a:pPr marL="171450" indent="-171450">
              <a:buFont typeface="Arial" panose="020B0604020202020204" pitchFamily="34" charset="0"/>
              <a:buChar char="•"/>
            </a:pPr>
            <a:endParaRPr lang="en-US" baseline="0"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3/27/2017 8:25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60</a:t>
            </a:fld>
            <a:endParaRPr lang="en-US" dirty="0">
              <a:solidFill>
                <a:prstClr val="black"/>
              </a:solidFill>
            </a:endParaRPr>
          </a:p>
        </p:txBody>
      </p:sp>
    </p:spTree>
    <p:extLst>
      <p:ext uri="{BB962C8B-B14F-4D97-AF65-F5344CB8AC3E}">
        <p14:creationId xmlns:p14="http://schemas.microsoft.com/office/powerpoint/2010/main" val="3532334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3/27/2017 8:25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4487368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Speaker</a:t>
            </a:r>
            <a:r>
              <a:rPr lang="en-US" baseline="0" dirty="0" smtClean="0"/>
              <a:t> notes:</a:t>
            </a:r>
          </a:p>
          <a:p>
            <a:endParaRPr lang="en-US" baseline="0" dirty="0" smtClean="0"/>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You can easily move your existing IIS</a:t>
            </a:r>
            <a:r>
              <a:rPr lang="en-US" sz="900" kern="1200" baseline="0" dirty="0" smtClean="0">
                <a:solidFill>
                  <a:schemeClr val="tx1"/>
                </a:solidFill>
                <a:effectLst/>
                <a:latin typeface="Segoe UI Light" pitchFamily="34" charset="0"/>
                <a:ea typeface="+mn-ea"/>
                <a:cs typeface="+mn-cs"/>
              </a:rPr>
              <a:t> based web apps including SQL Server databases </a:t>
            </a:r>
            <a:r>
              <a:rPr lang="en-US" sz="900" kern="1200" dirty="0" smtClean="0">
                <a:solidFill>
                  <a:schemeClr val="tx1"/>
                </a:solidFill>
                <a:effectLst/>
                <a:latin typeface="Segoe UI Light" pitchFamily="34" charset="0"/>
                <a:ea typeface="+mn-ea"/>
                <a:cs typeface="+mn-cs"/>
              </a:rPr>
              <a:t> to Azure App Service easily with a</a:t>
            </a:r>
            <a:r>
              <a:rPr lang="en-US" sz="900" kern="1200" baseline="0" dirty="0" smtClean="0">
                <a:solidFill>
                  <a:schemeClr val="tx1"/>
                </a:solidFill>
                <a:effectLst/>
                <a:latin typeface="Segoe UI Light" pitchFamily="34" charset="0"/>
                <a:ea typeface="+mn-ea"/>
                <a:cs typeface="+mn-cs"/>
              </a:rPr>
              <a:t> migration tool provided by Microsoft called Azure App Service Migration Assistant.</a:t>
            </a:r>
          </a:p>
          <a:p>
            <a:pPr marL="171450" indent="-171450">
              <a:buFont typeface="Arial" panose="020B0604020202020204" pitchFamily="34" charset="0"/>
              <a:buChar char="•"/>
            </a:pPr>
            <a:endParaRPr lang="en-US" sz="900" kern="1200" baseline="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If your open source web app’s framework is supported on App Service, the languages and frameworks needed by your application are configured for you automatically. Migrate an existing application or create a new one from the Application Gallery.</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kern="120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baseline="0" dirty="0" smtClean="0">
                <a:solidFill>
                  <a:schemeClr val="tx1"/>
                </a:solidFill>
                <a:effectLst/>
                <a:latin typeface="Segoe UI Light" pitchFamily="34" charset="0"/>
                <a:ea typeface="+mn-ea"/>
                <a:cs typeface="+mn-cs"/>
              </a:rPr>
              <a:t>Consider using Azure Cloud Services or </a:t>
            </a:r>
            <a:r>
              <a:rPr lang="en-US" sz="900" kern="1200" baseline="0" dirty="0" err="1" smtClean="0">
                <a:solidFill>
                  <a:schemeClr val="tx1"/>
                </a:solidFill>
                <a:effectLst/>
                <a:latin typeface="Segoe UI Light" pitchFamily="34" charset="0"/>
                <a:ea typeface="+mn-ea"/>
                <a:cs typeface="+mn-cs"/>
              </a:rPr>
              <a:t>IaaS</a:t>
            </a:r>
            <a:r>
              <a:rPr lang="en-US" sz="900" kern="1200" baseline="0" dirty="0" smtClean="0">
                <a:solidFill>
                  <a:schemeClr val="tx1"/>
                </a:solidFill>
                <a:effectLst/>
                <a:latin typeface="Segoe UI Light" pitchFamily="34" charset="0"/>
                <a:ea typeface="+mn-ea"/>
                <a:cs typeface="+mn-cs"/>
              </a:rPr>
              <a:t> Virtual Machines if you  are unable to migrate your application via Migration Assistant or your open source web app’s framework isn’t supported on App Service.</a:t>
            </a:r>
            <a:endParaRPr lang="en-US" sz="900" kern="1200" dirty="0" smtClean="0">
              <a:solidFill>
                <a:schemeClr val="tx1"/>
              </a:solidFill>
              <a:effectLst/>
              <a:latin typeface="Segoe UI Light" pitchFamily="34" charset="0"/>
              <a:ea typeface="+mn-ea"/>
              <a:cs typeface="+mn-cs"/>
            </a:endParaRPr>
          </a:p>
          <a:p>
            <a:endParaRPr lang="en-US" sz="900" kern="1200" baseline="0" dirty="0" smtClean="0">
              <a:solidFill>
                <a:schemeClr val="tx1"/>
              </a:solidFill>
              <a:effectLst/>
              <a:latin typeface="Segoe UI Light" pitchFamily="34" charset="0"/>
              <a:ea typeface="+mn-ea"/>
              <a:cs typeface="+mn-cs"/>
            </a:endParaRPr>
          </a:p>
          <a:p>
            <a:r>
              <a:rPr lang="en-US" sz="900" kern="1200" baseline="0" dirty="0" smtClean="0">
                <a:solidFill>
                  <a:schemeClr val="tx1"/>
                </a:solidFill>
                <a:effectLst/>
                <a:latin typeface="Segoe UI Light" pitchFamily="34" charset="0"/>
                <a:ea typeface="+mn-ea"/>
                <a:cs typeface="+mn-cs"/>
              </a:rPr>
              <a:t>Other notes:</a:t>
            </a:r>
          </a:p>
          <a:p>
            <a:endParaRPr lang="en-US" sz="900" kern="1200" baseline="0" dirty="0" smtClean="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smtClean="0">
                <a:solidFill>
                  <a:schemeClr val="tx1"/>
                </a:solidFill>
                <a:effectLst/>
                <a:latin typeface="Segoe UI Light" pitchFamily="34" charset="0"/>
                <a:ea typeface="+mn-ea"/>
                <a:cs typeface="+mn-cs"/>
              </a:rPr>
              <a:t>Windows Server 2003 will reach end of support on July 14th 2015. If you are currently hosting your websites on an IIS server that is Windows Server 2003, Web Apps is a low-risk, low-cost, and low-friction way to keep your websites online, and Web Apps Migration Assistant can help automate the migration process for you. </a:t>
            </a:r>
          </a:p>
          <a:p>
            <a:pPr marL="171450" indent="-171450">
              <a:buFont typeface="Arial" panose="020B0604020202020204" pitchFamily="34" charset="0"/>
              <a:buChar char="•"/>
            </a:pPr>
            <a:endParaRPr lang="en-US" sz="900" kern="1200" baseline="0" dirty="0" smtClean="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baseline="0" dirty="0" smtClean="0"/>
              <a:t>Moving to Web Apps require less time and IT expertise to configure and secure your apps compared to apps running in VM environment. </a:t>
            </a:r>
          </a:p>
          <a:p>
            <a:pPr marL="171450" indent="-171450">
              <a:buFont typeface="Arial" panose="020B0604020202020204" pitchFamily="34" charset="0"/>
              <a:buChar char="•"/>
            </a:pPr>
            <a:endParaRPr lang="en-US" baseline="0" dirty="0" smtClean="0"/>
          </a:p>
          <a:p>
            <a:pPr marL="171450" indent="-171450">
              <a:buFont typeface="Arial" panose="020B0604020202020204" pitchFamily="34" charset="0"/>
              <a:buChar char="•"/>
            </a:pPr>
            <a:r>
              <a:rPr lang="en-US" baseline="0" dirty="0" smtClean="0"/>
              <a:t>Web Apps require no </a:t>
            </a:r>
            <a:r>
              <a:rPr lang="en-US" sz="900" kern="1200" dirty="0" smtClean="0">
                <a:solidFill>
                  <a:schemeClr val="tx1"/>
                </a:solidFill>
                <a:effectLst/>
                <a:latin typeface="Segoe UI Light" pitchFamily="34" charset="0"/>
                <a:ea typeface="+mn-ea"/>
                <a:cs typeface="+mn-cs"/>
              </a:rPr>
              <a:t>maintenance effort on your part to patch, update, and manage underlying</a:t>
            </a:r>
            <a:r>
              <a:rPr lang="en-US" sz="900" kern="1200" baseline="0" dirty="0" smtClean="0">
                <a:solidFill>
                  <a:schemeClr val="tx1"/>
                </a:solidFill>
                <a:effectLst/>
                <a:latin typeface="Segoe UI Light" pitchFamily="34" charset="0"/>
                <a:ea typeface="+mn-ea"/>
                <a:cs typeface="+mn-cs"/>
              </a:rPr>
              <a:t> </a:t>
            </a:r>
            <a:r>
              <a:rPr lang="en-US" sz="900" kern="1200" dirty="0" smtClean="0">
                <a:solidFill>
                  <a:schemeClr val="tx1"/>
                </a:solidFill>
                <a:effectLst/>
                <a:latin typeface="Segoe UI Light" pitchFamily="34" charset="0"/>
                <a:ea typeface="+mn-ea"/>
                <a:cs typeface="+mn-cs"/>
              </a:rPr>
              <a:t>VM environment.</a:t>
            </a:r>
          </a:p>
          <a:p>
            <a:pPr marL="171450" indent="-171450">
              <a:buFont typeface="Arial" panose="020B0604020202020204" pitchFamily="34" charset="0"/>
              <a:buChar char="•"/>
            </a:pPr>
            <a:endParaRPr lang="en-US" sz="900" kern="1200" baseline="0" dirty="0" smtClean="0">
              <a:solidFill>
                <a:schemeClr val="tx1"/>
              </a:solidFill>
              <a:effectLst/>
              <a:latin typeface="Segoe UI Light" pitchFamily="34" charset="0"/>
              <a:ea typeface="+mn-ea"/>
              <a:cs typeface="+mn-cs"/>
            </a:endParaRPr>
          </a:p>
          <a:p>
            <a:endParaRPr lang="en-US" baseline="0" dirty="0" smtClean="0"/>
          </a:p>
          <a:p>
            <a:r>
              <a:rPr lang="en-US" sz="900" dirty="0" smtClean="0">
                <a:solidFill>
                  <a:schemeClr val="tx1"/>
                </a:solidFill>
              </a:rPr>
              <a:t>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36"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t>3/27/2017 8:25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32905971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10396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29791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99203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3/27/2017 8:25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66</a:t>
            </a:fld>
            <a:endParaRPr lang="en-US" dirty="0">
              <a:solidFill>
                <a:prstClr val="black"/>
              </a:solidFill>
            </a:endParaRPr>
          </a:p>
        </p:txBody>
      </p:sp>
    </p:spTree>
    <p:extLst>
      <p:ext uri="{BB962C8B-B14F-4D97-AF65-F5344CB8AC3E}">
        <p14:creationId xmlns:p14="http://schemas.microsoft.com/office/powerpoint/2010/main" val="1870734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3/27/2017 8:25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177944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3/27/2017 8:25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942875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3/27/2017 8:25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1517468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3/27/2017 8:25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590724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WPC 2015</a:t>
            </a:r>
          </a:p>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14099" rtl="0" eaLnBrk="0" fontAlgn="base" latinLnBrk="0" hangingPunct="0">
              <a:lnSpc>
                <a:spcPct val="100000"/>
              </a:lnSpc>
              <a:spcBef>
                <a:spcPct val="0"/>
              </a:spcBef>
              <a:spcAft>
                <a:spcPct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3/27/2017 8:25 PM</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12147996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Master" Target="../slideMasters/slideMaster6.xml"/><Relationship Id="rId4" Type="http://schemas.openxmlformats.org/officeDocument/2006/relationships/image" Target="../media/image30.png"/></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jpe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8" Type="http://schemas.openxmlformats.org/officeDocument/2006/relationships/image" Target="../media/image44.emf"/><Relationship Id="rId3" Type="http://schemas.openxmlformats.org/officeDocument/2006/relationships/image" Target="../media/image40.emf"/><Relationship Id="rId7" Type="http://schemas.openxmlformats.org/officeDocument/2006/relationships/image" Target="../media/image16.png"/><Relationship Id="rId2" Type="http://schemas.openxmlformats.org/officeDocument/2006/relationships/image" Target="../media/image39.emf"/><Relationship Id="rId1" Type="http://schemas.openxmlformats.org/officeDocument/2006/relationships/slideMaster" Target="../slideMasters/slideMaster8.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9.xml"/><Relationship Id="rId4" Type="http://schemas.openxmlformats.org/officeDocument/2006/relationships/image" Target="../media/image27.pn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90.xml.rels><?xml version="1.0" encoding="UTF-8" standalone="yes"?>
<Relationships xmlns="http://schemas.openxmlformats.org/package/2006/relationships"><Relationship Id="rId13" Type="http://schemas.openxmlformats.org/officeDocument/2006/relationships/image" Target="../media/image57.png"/><Relationship Id="rId18" Type="http://schemas.openxmlformats.org/officeDocument/2006/relationships/image" Target="../media/image62.png"/><Relationship Id="rId26" Type="http://schemas.openxmlformats.org/officeDocument/2006/relationships/image" Target="../media/image70.png"/><Relationship Id="rId39" Type="http://schemas.openxmlformats.org/officeDocument/2006/relationships/image" Target="../media/image83.png"/><Relationship Id="rId21" Type="http://schemas.openxmlformats.org/officeDocument/2006/relationships/image" Target="../media/image65.png"/><Relationship Id="rId34" Type="http://schemas.openxmlformats.org/officeDocument/2006/relationships/image" Target="../media/image78.png"/><Relationship Id="rId42" Type="http://schemas.openxmlformats.org/officeDocument/2006/relationships/image" Target="../media/image86.png"/><Relationship Id="rId47" Type="http://schemas.openxmlformats.org/officeDocument/2006/relationships/image" Target="../media/image91.png"/><Relationship Id="rId50" Type="http://schemas.openxmlformats.org/officeDocument/2006/relationships/image" Target="../media/image94.png"/><Relationship Id="rId7" Type="http://schemas.openxmlformats.org/officeDocument/2006/relationships/image" Target="../media/image51.png"/><Relationship Id="rId2" Type="http://schemas.openxmlformats.org/officeDocument/2006/relationships/image" Target="../media/image46.png"/><Relationship Id="rId16" Type="http://schemas.openxmlformats.org/officeDocument/2006/relationships/image" Target="../media/image60.png"/><Relationship Id="rId29" Type="http://schemas.openxmlformats.org/officeDocument/2006/relationships/image" Target="../media/image73.png"/><Relationship Id="rId11" Type="http://schemas.openxmlformats.org/officeDocument/2006/relationships/image" Target="../media/image55.png"/><Relationship Id="rId24" Type="http://schemas.openxmlformats.org/officeDocument/2006/relationships/image" Target="../media/image68.png"/><Relationship Id="rId32" Type="http://schemas.openxmlformats.org/officeDocument/2006/relationships/image" Target="../media/image76.png"/><Relationship Id="rId37" Type="http://schemas.openxmlformats.org/officeDocument/2006/relationships/image" Target="../media/image81.png"/><Relationship Id="rId40" Type="http://schemas.openxmlformats.org/officeDocument/2006/relationships/image" Target="../media/image84.png"/><Relationship Id="rId45" Type="http://schemas.openxmlformats.org/officeDocument/2006/relationships/image" Target="../media/image89.png"/><Relationship Id="rId53" Type="http://schemas.openxmlformats.org/officeDocument/2006/relationships/image" Target="../media/image97.png"/><Relationship Id="rId5" Type="http://schemas.openxmlformats.org/officeDocument/2006/relationships/image" Target="../media/image49.png"/><Relationship Id="rId10" Type="http://schemas.openxmlformats.org/officeDocument/2006/relationships/image" Target="../media/image54.png"/><Relationship Id="rId19" Type="http://schemas.openxmlformats.org/officeDocument/2006/relationships/image" Target="../media/image63.png"/><Relationship Id="rId31" Type="http://schemas.openxmlformats.org/officeDocument/2006/relationships/image" Target="../media/image75.png"/><Relationship Id="rId44" Type="http://schemas.openxmlformats.org/officeDocument/2006/relationships/image" Target="../media/image88.png"/><Relationship Id="rId52" Type="http://schemas.openxmlformats.org/officeDocument/2006/relationships/image" Target="../media/image96.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 Id="rId22" Type="http://schemas.openxmlformats.org/officeDocument/2006/relationships/image" Target="../media/image66.png"/><Relationship Id="rId27" Type="http://schemas.openxmlformats.org/officeDocument/2006/relationships/image" Target="../media/image71.png"/><Relationship Id="rId30" Type="http://schemas.openxmlformats.org/officeDocument/2006/relationships/image" Target="../media/image74.png"/><Relationship Id="rId35" Type="http://schemas.openxmlformats.org/officeDocument/2006/relationships/image" Target="../media/image79.png"/><Relationship Id="rId43" Type="http://schemas.openxmlformats.org/officeDocument/2006/relationships/image" Target="../media/image87.png"/><Relationship Id="rId48" Type="http://schemas.openxmlformats.org/officeDocument/2006/relationships/image" Target="../media/image92.png"/><Relationship Id="rId8" Type="http://schemas.openxmlformats.org/officeDocument/2006/relationships/image" Target="../media/image52.png"/><Relationship Id="rId51" Type="http://schemas.openxmlformats.org/officeDocument/2006/relationships/image" Target="../media/image95.png"/><Relationship Id="rId3" Type="http://schemas.openxmlformats.org/officeDocument/2006/relationships/image" Target="../media/image47.png"/><Relationship Id="rId12" Type="http://schemas.openxmlformats.org/officeDocument/2006/relationships/image" Target="../media/image56.png"/><Relationship Id="rId17" Type="http://schemas.openxmlformats.org/officeDocument/2006/relationships/image" Target="../media/image61.png"/><Relationship Id="rId25" Type="http://schemas.openxmlformats.org/officeDocument/2006/relationships/image" Target="../media/image69.png"/><Relationship Id="rId33" Type="http://schemas.openxmlformats.org/officeDocument/2006/relationships/image" Target="../media/image77.png"/><Relationship Id="rId38" Type="http://schemas.openxmlformats.org/officeDocument/2006/relationships/image" Target="../media/image82.png"/><Relationship Id="rId46" Type="http://schemas.openxmlformats.org/officeDocument/2006/relationships/image" Target="../media/image90.png"/><Relationship Id="rId20" Type="http://schemas.openxmlformats.org/officeDocument/2006/relationships/image" Target="../media/image64.png"/><Relationship Id="rId41" Type="http://schemas.openxmlformats.org/officeDocument/2006/relationships/image" Target="../media/image85.png"/><Relationship Id="rId1" Type="http://schemas.openxmlformats.org/officeDocument/2006/relationships/slideMaster" Target="../slideMasters/slideMaster10.xml"/><Relationship Id="rId6" Type="http://schemas.openxmlformats.org/officeDocument/2006/relationships/image" Target="../media/image50.png"/><Relationship Id="rId15" Type="http://schemas.openxmlformats.org/officeDocument/2006/relationships/image" Target="../media/image59.png"/><Relationship Id="rId23" Type="http://schemas.openxmlformats.org/officeDocument/2006/relationships/image" Target="../media/image67.png"/><Relationship Id="rId28" Type="http://schemas.openxmlformats.org/officeDocument/2006/relationships/image" Target="../media/image72.png"/><Relationship Id="rId36" Type="http://schemas.openxmlformats.org/officeDocument/2006/relationships/image" Target="../media/image80.png"/><Relationship Id="rId49" Type="http://schemas.openxmlformats.org/officeDocument/2006/relationships/image" Target="../media/image93.pn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1.xml"/><Relationship Id="rId4" Type="http://schemas.openxmlformats.org/officeDocument/2006/relationships/image" Target="../media/image27.png"/></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02.png"/><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13" Type="http://schemas.openxmlformats.org/officeDocument/2006/relationships/image" Target="../media/image57.png"/><Relationship Id="rId18" Type="http://schemas.openxmlformats.org/officeDocument/2006/relationships/image" Target="../media/image62.png"/><Relationship Id="rId26" Type="http://schemas.openxmlformats.org/officeDocument/2006/relationships/image" Target="../media/image70.png"/><Relationship Id="rId39" Type="http://schemas.openxmlformats.org/officeDocument/2006/relationships/image" Target="../media/image83.png"/><Relationship Id="rId21" Type="http://schemas.openxmlformats.org/officeDocument/2006/relationships/image" Target="../media/image65.png"/><Relationship Id="rId34" Type="http://schemas.openxmlformats.org/officeDocument/2006/relationships/image" Target="../media/image78.png"/><Relationship Id="rId42" Type="http://schemas.openxmlformats.org/officeDocument/2006/relationships/image" Target="../media/image86.png"/><Relationship Id="rId47" Type="http://schemas.openxmlformats.org/officeDocument/2006/relationships/image" Target="../media/image91.png"/><Relationship Id="rId50" Type="http://schemas.openxmlformats.org/officeDocument/2006/relationships/image" Target="../media/image94.png"/><Relationship Id="rId7" Type="http://schemas.openxmlformats.org/officeDocument/2006/relationships/image" Target="../media/image51.png"/><Relationship Id="rId2" Type="http://schemas.openxmlformats.org/officeDocument/2006/relationships/image" Target="../media/image46.png"/><Relationship Id="rId16" Type="http://schemas.openxmlformats.org/officeDocument/2006/relationships/image" Target="../media/image60.png"/><Relationship Id="rId29" Type="http://schemas.openxmlformats.org/officeDocument/2006/relationships/image" Target="../media/image73.png"/><Relationship Id="rId11" Type="http://schemas.openxmlformats.org/officeDocument/2006/relationships/image" Target="../media/image55.png"/><Relationship Id="rId24" Type="http://schemas.openxmlformats.org/officeDocument/2006/relationships/image" Target="../media/image68.png"/><Relationship Id="rId32" Type="http://schemas.openxmlformats.org/officeDocument/2006/relationships/image" Target="../media/image76.png"/><Relationship Id="rId37" Type="http://schemas.openxmlformats.org/officeDocument/2006/relationships/image" Target="../media/image81.png"/><Relationship Id="rId40" Type="http://schemas.openxmlformats.org/officeDocument/2006/relationships/image" Target="../media/image84.png"/><Relationship Id="rId45" Type="http://schemas.openxmlformats.org/officeDocument/2006/relationships/image" Target="../media/image89.png"/><Relationship Id="rId53" Type="http://schemas.openxmlformats.org/officeDocument/2006/relationships/image" Target="../media/image97.png"/><Relationship Id="rId5" Type="http://schemas.openxmlformats.org/officeDocument/2006/relationships/image" Target="../media/image49.png"/><Relationship Id="rId10" Type="http://schemas.openxmlformats.org/officeDocument/2006/relationships/image" Target="../media/image54.png"/><Relationship Id="rId19" Type="http://schemas.openxmlformats.org/officeDocument/2006/relationships/image" Target="../media/image63.png"/><Relationship Id="rId31" Type="http://schemas.openxmlformats.org/officeDocument/2006/relationships/image" Target="../media/image75.png"/><Relationship Id="rId44" Type="http://schemas.openxmlformats.org/officeDocument/2006/relationships/image" Target="../media/image88.png"/><Relationship Id="rId52" Type="http://schemas.openxmlformats.org/officeDocument/2006/relationships/image" Target="../media/image96.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 Id="rId22" Type="http://schemas.openxmlformats.org/officeDocument/2006/relationships/image" Target="../media/image66.png"/><Relationship Id="rId27" Type="http://schemas.openxmlformats.org/officeDocument/2006/relationships/image" Target="../media/image71.png"/><Relationship Id="rId30" Type="http://schemas.openxmlformats.org/officeDocument/2006/relationships/image" Target="../media/image74.png"/><Relationship Id="rId35" Type="http://schemas.openxmlformats.org/officeDocument/2006/relationships/image" Target="../media/image79.png"/><Relationship Id="rId43" Type="http://schemas.openxmlformats.org/officeDocument/2006/relationships/image" Target="../media/image87.png"/><Relationship Id="rId48" Type="http://schemas.openxmlformats.org/officeDocument/2006/relationships/image" Target="../media/image92.png"/><Relationship Id="rId8" Type="http://schemas.openxmlformats.org/officeDocument/2006/relationships/image" Target="../media/image52.png"/><Relationship Id="rId51" Type="http://schemas.openxmlformats.org/officeDocument/2006/relationships/image" Target="../media/image95.png"/><Relationship Id="rId3" Type="http://schemas.openxmlformats.org/officeDocument/2006/relationships/image" Target="../media/image47.png"/><Relationship Id="rId12" Type="http://schemas.openxmlformats.org/officeDocument/2006/relationships/image" Target="../media/image56.png"/><Relationship Id="rId17" Type="http://schemas.openxmlformats.org/officeDocument/2006/relationships/image" Target="../media/image61.png"/><Relationship Id="rId25" Type="http://schemas.openxmlformats.org/officeDocument/2006/relationships/image" Target="../media/image69.png"/><Relationship Id="rId33" Type="http://schemas.openxmlformats.org/officeDocument/2006/relationships/image" Target="../media/image77.png"/><Relationship Id="rId38" Type="http://schemas.openxmlformats.org/officeDocument/2006/relationships/image" Target="../media/image82.png"/><Relationship Id="rId46" Type="http://schemas.openxmlformats.org/officeDocument/2006/relationships/image" Target="../media/image90.png"/><Relationship Id="rId20" Type="http://schemas.openxmlformats.org/officeDocument/2006/relationships/image" Target="../media/image64.png"/><Relationship Id="rId41" Type="http://schemas.openxmlformats.org/officeDocument/2006/relationships/image" Target="../media/image85.png"/><Relationship Id="rId1" Type="http://schemas.openxmlformats.org/officeDocument/2006/relationships/slideMaster" Target="../slideMasters/slideMaster14.xml"/><Relationship Id="rId6" Type="http://schemas.openxmlformats.org/officeDocument/2006/relationships/image" Target="../media/image50.png"/><Relationship Id="rId15" Type="http://schemas.openxmlformats.org/officeDocument/2006/relationships/image" Target="../media/image59.png"/><Relationship Id="rId23" Type="http://schemas.openxmlformats.org/officeDocument/2006/relationships/image" Target="../media/image67.png"/><Relationship Id="rId28" Type="http://schemas.openxmlformats.org/officeDocument/2006/relationships/image" Target="../media/image72.png"/><Relationship Id="rId36" Type="http://schemas.openxmlformats.org/officeDocument/2006/relationships/image" Target="../media/image80.png"/><Relationship Id="rId49" Type="http://schemas.openxmlformats.org/officeDocument/2006/relationships/image" Target="../media/image93.png"/></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Master" Target="../slideMasters/slideMaster14.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Master" Target="../slideMasters/slideMaster14.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Master" Target="../slideMasters/slideMaster14.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Master" Target="../slideMasters/slideMaster14.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Master" Target="../slideMasters/slideMaster1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Master" Target="../slideMasters/slideMaster14.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8.emf"/><Relationship Id="rId7" Type="http://schemas.openxmlformats.org/officeDocument/2006/relationships/image" Target="../media/image12.emf"/><Relationship Id="rId2" Type="http://schemas.openxmlformats.org/officeDocument/2006/relationships/image" Target="../media/image7.emf"/><Relationship Id="rId1" Type="http://schemas.openxmlformats.org/officeDocument/2006/relationships/slideMaster" Target="../slideMasters/slideMaster2.x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 Id="rId9" Type="http://schemas.openxmlformats.org/officeDocument/2006/relationships/image" Target="../media/image14.emf"/></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6.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6.xml"/></Relationships>
</file>

<file path=ppt/slideLayouts/_rels/slideLayout3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6.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6.png"/><Relationship Id="rId1" Type="http://schemas.openxmlformats.org/officeDocument/2006/relationships/slideMaster" Target="../slideMasters/slideMaster17.xml"/><Relationship Id="rId4" Type="http://schemas.openxmlformats.org/officeDocument/2006/relationships/image" Target="../media/image24.png"/></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6.png"/><Relationship Id="rId1" Type="http://schemas.openxmlformats.org/officeDocument/2006/relationships/slideMaster" Target="../slideMasters/slideMaster17.xml"/><Relationship Id="rId4" Type="http://schemas.openxmlformats.org/officeDocument/2006/relationships/image" Target="../media/image24.png"/></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Master" Target="../slideMasters/slideMaster17.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7.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7.xml"/></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Master" Target="../slideMasters/slideMaster17.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Master" Target="../slideMasters/slideMaster17.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Master" Target="../slideMasters/slideMaster17.xml"/></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Master" Target="../slideMasters/slideMaster17.xml"/></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7.xml"/></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7.xml"/><Relationship Id="rId4" Type="http://schemas.openxmlformats.org/officeDocument/2006/relationships/image" Target="../media/image25.png"/></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7.xml"/><Relationship Id="rId4" Type="http://schemas.openxmlformats.org/officeDocument/2006/relationships/image" Target="../media/image25.png"/></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7.xml"/><Relationship Id="rId4" Type="http://schemas.openxmlformats.org/officeDocument/2006/relationships/image" Target="../media/image2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7.xml"/><Relationship Id="rId4" Type="http://schemas.openxmlformats.org/officeDocument/2006/relationships/image" Target="../media/image27.png"/></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7.xml"/><Relationship Id="rId4" Type="http://schemas.openxmlformats.org/officeDocument/2006/relationships/image" Target="../media/image27.png"/></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7.xml"/><Relationship Id="rId4" Type="http://schemas.openxmlformats.org/officeDocument/2006/relationships/image" Target="../media/image27.png"/></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7.xml"/><Relationship Id="rId4" Type="http://schemas.openxmlformats.org/officeDocument/2006/relationships/image" Target="../media/image27.png"/></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7.xml"/><Relationship Id="rId4" Type="http://schemas.openxmlformats.org/officeDocument/2006/relationships/image" Target="../media/image27.png"/></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7.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7.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7.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7.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7.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7.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7.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7.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jpeg"/><Relationship Id="rId1" Type="http://schemas.openxmlformats.org/officeDocument/2006/relationships/slideMaster" Target="../slideMasters/slideMaster18.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8.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8.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8.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5.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4.xml"/><Relationship Id="rId4" Type="http://schemas.openxmlformats.org/officeDocument/2006/relationships/image" Target="../media/image27.png"/></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Pr>
        <a:solidFill>
          <a:srgbClr val="0078D7"/>
        </a:solidFill>
        <a:effectLst/>
      </p:bgPr>
    </p:bg>
    <p:spTree>
      <p:nvGrpSpPr>
        <p:cNvPr id="1" name=""/>
        <p:cNvGrpSpPr/>
        <p:nvPr/>
      </p:nvGrpSpPr>
      <p:grpSpPr>
        <a:xfrm>
          <a:off x="0" y="0"/>
          <a:ext cx="0" cy="0"/>
          <a:chOff x="0" y="0"/>
          <a:chExt cx="0" cy="0"/>
        </a:xfrm>
      </p:grpSpPr>
      <p:pic>
        <p:nvPicPr>
          <p:cNvPr id="2"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357188" y="407988"/>
            <a:ext cx="150653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5"/>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502925"/>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470742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870575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879820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15901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8380740"/>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WPC 2015 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49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Walkin">
    <p:bg bwMode="ltGray">
      <p:bgPr>
        <a:solidFill>
          <a:srgbClr val="F2F2F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881" y="-1"/>
            <a:ext cx="12434711" cy="6994525"/>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3688225" y="4026134"/>
            <a:ext cx="8268845" cy="1757129"/>
          </a:xfrm>
          <a:prstGeom prst="rect">
            <a:avLst/>
          </a:prstGeom>
        </p:spPr>
      </p:pic>
    </p:spTree>
    <p:extLst>
      <p:ext uri="{BB962C8B-B14F-4D97-AF65-F5344CB8AC3E}">
        <p14:creationId xmlns:p14="http://schemas.microsoft.com/office/powerpoint/2010/main" val="237609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582869"/>
            <a:ext cx="9143936" cy="1828786"/>
          </a:xfrm>
          <a:noFill/>
        </p:spPr>
        <p:txBody>
          <a:bodyPr lIns="146304" tIns="91440" rIns="146304" bIns="91440" anchor="ctr"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4870185"/>
            <a:ext cx="91439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spTree>
    <p:extLst>
      <p:ext uri="{BB962C8B-B14F-4D97-AF65-F5344CB8AC3E}">
        <p14:creationId xmlns:p14="http://schemas.microsoft.com/office/powerpoint/2010/main" val="718552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6830731"/>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79663826"/>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778981"/>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8927234"/>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2059944"/>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57902391"/>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1259294"/>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33791" y="0"/>
            <a:ext cx="8714215" cy="6994525"/>
          </a:xfrm>
          <a:prstGeom prst="rect">
            <a:avLst/>
          </a:prstGeom>
        </p:spPr>
      </p:pic>
      <p:sp>
        <p:nvSpPr>
          <p:cNvPr id="3" name="Rectangle 2"/>
          <p:cNvSpPr/>
          <p:nvPr userDrawn="1"/>
        </p:nvSpPr>
        <p:spPr bwMode="auto">
          <a:xfrm rot="18900000">
            <a:off x="3368345" y="2963265"/>
            <a:ext cx="1162975" cy="1162975"/>
          </a:xfrm>
          <a:prstGeom prst="rect">
            <a:avLst/>
          </a:prstGeom>
          <a:solidFill>
            <a:srgbClr val="2121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userDrawn="1"/>
        </p:nvSpPr>
        <p:spPr bwMode="auto">
          <a:xfrm>
            <a:off x="1" y="0"/>
            <a:ext cx="4389120" cy="6994525"/>
          </a:xfrm>
          <a:prstGeom prst="rect">
            <a:avLst/>
          </a:prstGeom>
          <a:solidFill>
            <a:srgbClr val="2121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1"/>
          <p:cNvSpPr>
            <a:spLocks noGrp="1"/>
          </p:cNvSpPr>
          <p:nvPr>
            <p:ph type="title" idx="4294967295"/>
          </p:nvPr>
        </p:nvSpPr>
        <p:spPr>
          <a:xfrm>
            <a:off x="274636" y="525463"/>
            <a:ext cx="4678363" cy="1098550"/>
          </a:xfrm>
        </p:spPr>
        <p:txBody>
          <a:bodyPr/>
          <a:lstStyle/>
          <a:p>
            <a:r>
              <a:rPr lang="en-US" dirty="0" smtClean="0">
                <a:solidFill>
                  <a:schemeClr val="bg1"/>
                </a:solidFill>
              </a:rPr>
              <a:t>Happy Meals</a:t>
            </a:r>
            <a:endParaRPr lang="en-US" dirty="0">
              <a:solidFill>
                <a:schemeClr val="bg1"/>
              </a:solidFill>
            </a:endParaRPr>
          </a:p>
        </p:txBody>
      </p:sp>
    </p:spTree>
    <p:extLst>
      <p:ext uri="{BB962C8B-B14F-4D97-AF65-F5344CB8AC3E}">
        <p14:creationId xmlns:p14="http://schemas.microsoft.com/office/powerpoint/2010/main" val="2973578781"/>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_Blan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118550" y="3224263"/>
            <a:ext cx="1342610" cy="1091185"/>
          </a:xfrm>
          <a:prstGeom prst="rect">
            <a:avLst/>
          </a:prstGeom>
        </p:spPr>
      </p:pic>
      <p:grpSp>
        <p:nvGrpSpPr>
          <p:cNvPr id="3" name="Group 2"/>
          <p:cNvGrpSpPr/>
          <p:nvPr userDrawn="1"/>
        </p:nvGrpSpPr>
        <p:grpSpPr>
          <a:xfrm>
            <a:off x="2076672" y="2221716"/>
            <a:ext cx="768975" cy="939183"/>
            <a:chOff x="1705105" y="2470960"/>
            <a:chExt cx="768975" cy="939183"/>
          </a:xfrm>
        </p:grpSpPr>
        <p:sp>
          <p:nvSpPr>
            <p:cNvPr id="4" name="Freeform 3"/>
            <p:cNvSpPr/>
            <p:nvPr/>
          </p:nvSpPr>
          <p:spPr bwMode="auto">
            <a:xfrm rot="12842074">
              <a:off x="1705105" y="2470960"/>
              <a:ext cx="768975" cy="939183"/>
            </a:xfrm>
            <a:custGeom>
              <a:avLst/>
              <a:gdLst>
                <a:gd name="connsiteX0" fmla="*/ 593104 w 768975"/>
                <a:gd name="connsiteY0" fmla="*/ 869917 h 939183"/>
                <a:gd name="connsiteX1" fmla="*/ 61571 w 768975"/>
                <a:gd name="connsiteY1" fmla="*/ 779126 h 939183"/>
                <a:gd name="connsiteX2" fmla="*/ 175871 w 768975"/>
                <a:gd name="connsiteY2" fmla="*/ 252148 h 939183"/>
                <a:gd name="connsiteX3" fmla="*/ 317959 w 768975"/>
                <a:gd name="connsiteY3" fmla="*/ 191529 h 939183"/>
                <a:gd name="connsiteX4" fmla="*/ 326004 w 768975"/>
                <a:gd name="connsiteY4" fmla="*/ 190599 h 939183"/>
                <a:gd name="connsiteX5" fmla="*/ 389264 w 768975"/>
                <a:gd name="connsiteY5" fmla="*/ 0 h 939183"/>
                <a:gd name="connsiteX6" fmla="*/ 451453 w 768975"/>
                <a:gd name="connsiteY6" fmla="*/ 187374 h 939183"/>
                <a:gd name="connsiteX7" fmla="*/ 465310 w 768975"/>
                <a:gd name="connsiteY7" fmla="*/ 188402 h 939183"/>
                <a:gd name="connsiteX8" fmla="*/ 707404 w 768975"/>
                <a:gd name="connsiteY8" fmla="*/ 342939 h 939183"/>
                <a:gd name="connsiteX9" fmla="*/ 593104 w 768975"/>
                <a:gd name="connsiteY9" fmla="*/ 869917 h 93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8975" h="939183">
                  <a:moveTo>
                    <a:pt x="593104" y="869917"/>
                  </a:moveTo>
                  <a:cubicBezTo>
                    <a:pt x="414762" y="990367"/>
                    <a:pt x="176787" y="949718"/>
                    <a:pt x="61571" y="779126"/>
                  </a:cubicBezTo>
                  <a:cubicBezTo>
                    <a:pt x="-53644" y="608534"/>
                    <a:pt x="-2471" y="372597"/>
                    <a:pt x="175871" y="252148"/>
                  </a:cubicBezTo>
                  <a:cubicBezTo>
                    <a:pt x="220456" y="222035"/>
                    <a:pt x="268769" y="201991"/>
                    <a:pt x="317959" y="191529"/>
                  </a:cubicBezTo>
                  <a:lnTo>
                    <a:pt x="326004" y="190599"/>
                  </a:lnTo>
                  <a:lnTo>
                    <a:pt x="389264" y="0"/>
                  </a:lnTo>
                  <a:lnTo>
                    <a:pt x="451453" y="187374"/>
                  </a:lnTo>
                  <a:lnTo>
                    <a:pt x="465310" y="188402"/>
                  </a:lnTo>
                  <a:cubicBezTo>
                    <a:pt x="561498" y="204833"/>
                    <a:pt x="649796" y="257643"/>
                    <a:pt x="707404" y="342939"/>
                  </a:cubicBezTo>
                  <a:cubicBezTo>
                    <a:pt x="822619" y="513531"/>
                    <a:pt x="771446" y="749467"/>
                    <a:pt x="593104" y="86991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Freeform 5"/>
            <p:cNvSpPr>
              <a:spLocks/>
            </p:cNvSpPr>
            <p:nvPr/>
          </p:nvSpPr>
          <p:spPr bwMode="auto">
            <a:xfrm>
              <a:off x="1874837" y="2700798"/>
              <a:ext cx="514351" cy="327954"/>
            </a:xfrm>
            <a:custGeom>
              <a:avLst/>
              <a:gdLst>
                <a:gd name="T0" fmla="*/ 5468 w 6808"/>
                <a:gd name="T1" fmla="*/ 533 h 4340"/>
                <a:gd name="T2" fmla="*/ 3421 w 6808"/>
                <a:gd name="T3" fmla="*/ 1043 h 4340"/>
                <a:gd name="T4" fmla="*/ 1348 w 6808"/>
                <a:gd name="T5" fmla="*/ 525 h 4340"/>
                <a:gd name="T6" fmla="*/ 3394 w 6808"/>
                <a:gd name="T7" fmla="*/ 4334 h 4340"/>
                <a:gd name="T8" fmla="*/ 3394 w 6808"/>
                <a:gd name="T9" fmla="*/ 4340 h 4340"/>
                <a:gd name="T10" fmla="*/ 3400 w 6808"/>
                <a:gd name="T11" fmla="*/ 4338 h 4340"/>
                <a:gd name="T12" fmla="*/ 3407 w 6808"/>
                <a:gd name="T13" fmla="*/ 4340 h 4340"/>
                <a:gd name="T14" fmla="*/ 3407 w 6808"/>
                <a:gd name="T15" fmla="*/ 4334 h 4340"/>
                <a:gd name="T16" fmla="*/ 5468 w 6808"/>
                <a:gd name="T17" fmla="*/ 533 h 4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08" h="4340">
                  <a:moveTo>
                    <a:pt x="5468" y="533"/>
                  </a:moveTo>
                  <a:cubicBezTo>
                    <a:pt x="4987" y="6"/>
                    <a:pt x="3995" y="229"/>
                    <a:pt x="3421" y="1043"/>
                  </a:cubicBezTo>
                  <a:cubicBezTo>
                    <a:pt x="2698" y="166"/>
                    <a:pt x="1831" y="0"/>
                    <a:pt x="1348" y="525"/>
                  </a:cubicBezTo>
                  <a:cubicBezTo>
                    <a:pt x="0" y="1986"/>
                    <a:pt x="2873" y="4096"/>
                    <a:pt x="3394" y="4334"/>
                  </a:cubicBezTo>
                  <a:cubicBezTo>
                    <a:pt x="3394" y="4340"/>
                    <a:pt x="3394" y="4340"/>
                    <a:pt x="3394" y="4340"/>
                  </a:cubicBezTo>
                  <a:cubicBezTo>
                    <a:pt x="3396" y="4340"/>
                    <a:pt x="3399" y="4338"/>
                    <a:pt x="3400" y="4338"/>
                  </a:cubicBezTo>
                  <a:cubicBezTo>
                    <a:pt x="3401" y="4338"/>
                    <a:pt x="3405" y="4340"/>
                    <a:pt x="3407" y="4340"/>
                  </a:cubicBezTo>
                  <a:cubicBezTo>
                    <a:pt x="3407" y="4334"/>
                    <a:pt x="3407" y="4334"/>
                    <a:pt x="3407" y="4334"/>
                  </a:cubicBezTo>
                  <a:cubicBezTo>
                    <a:pt x="3928" y="4098"/>
                    <a:pt x="6808" y="2000"/>
                    <a:pt x="5468" y="533"/>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3483198879"/>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185574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677593254"/>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1845998"/>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532119574"/>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640177"/>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2751698"/>
          </a:xfrm>
          <a:noFill/>
        </p:spPr>
        <p:txBody>
          <a:bodyPr anchorCtr="0"/>
          <a:lstStyle>
            <a:lvl1pPr>
              <a:defRPr sz="7200" spc="-100" baseline="0">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2"/>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smtClean="0"/>
              <a:t>Click to edit Master text styles</a:t>
            </a:r>
          </a:p>
        </p:txBody>
      </p:sp>
    </p:spTree>
    <p:extLst>
      <p:ext uri="{BB962C8B-B14F-4D97-AF65-F5344CB8AC3E}">
        <p14:creationId xmlns:p14="http://schemas.microsoft.com/office/powerpoint/2010/main" val="1159279368"/>
      </p:ext>
    </p:extLst>
  </p:cSld>
  <p:clrMapOvr>
    <a:overrideClrMapping bg1="dk1" tx1="lt1" bg2="dk2" tx2="lt2" accent1="accent1" accent2="accent2" accent3="accent3" accent4="accent4" accent5="accent5" accent6="accent6" hlink="hlink" folHlink="folHlink"/>
  </p:clrMapOvr>
  <p:transition spd="slow"/>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410610811"/>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2069952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274702" y="307621"/>
            <a:ext cx="1849602" cy="394827"/>
          </a:xfrm>
          <a:prstGeom prst="rect">
            <a:avLst/>
          </a:prstGeom>
          <a:noFill/>
          <a:ln>
            <a:noFill/>
          </a:ln>
        </p:spPr>
      </p:pic>
      <p:pic>
        <p:nvPicPr>
          <p:cNvPr id="10" name="Picture 9" descr="DevOps_KeyVisual.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96691" y="2242562"/>
            <a:ext cx="4212468" cy="4212468"/>
          </a:xfrm>
          <a:prstGeom prst="rect">
            <a:avLst/>
          </a:prstGeom>
        </p:spPr>
      </p:pic>
    </p:spTree>
    <p:extLst>
      <p:ext uri="{BB962C8B-B14F-4D97-AF65-F5344CB8AC3E}">
        <p14:creationId xmlns:p14="http://schemas.microsoft.com/office/powerpoint/2010/main" val="24451634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20" name="Picture 19"/>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4990" y="-7263"/>
            <a:ext cx="12451465" cy="6997168"/>
          </a:xfrm>
          <a:prstGeom prst="rect">
            <a:avLst/>
          </a:prstGeom>
        </p:spPr>
      </p:pic>
      <p:sp>
        <p:nvSpPr>
          <p:cNvPr id="22" name="Rectangle 21"/>
          <p:cNvSpPr/>
          <p:nvPr userDrawn="1"/>
        </p:nvSpPr>
        <p:spPr bwMode="gray">
          <a:xfrm>
            <a:off x="150813" y="2057400"/>
            <a:ext cx="6427464" cy="3657600"/>
          </a:xfrm>
          <a:prstGeom prst="rect">
            <a:avLst/>
          </a:prstGeom>
          <a:solidFill>
            <a:srgbClr val="2FAFE9">
              <a:alpha val="85000"/>
            </a:srgb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0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5" name="Picture 2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9289" y="330693"/>
            <a:ext cx="1085958" cy="231913"/>
          </a:xfrm>
          <a:prstGeom prst="rect">
            <a:avLst/>
          </a:prstGeom>
        </p:spPr>
      </p:pic>
      <p:sp>
        <p:nvSpPr>
          <p:cNvPr id="26" name="Title 1"/>
          <p:cNvSpPr>
            <a:spLocks noGrp="1"/>
          </p:cNvSpPr>
          <p:nvPr>
            <p:ph type="title" hasCustomPrompt="1"/>
          </p:nvPr>
        </p:nvSpPr>
        <p:spPr>
          <a:xfrm>
            <a:off x="274702" y="2117165"/>
            <a:ext cx="6123555" cy="1837298"/>
          </a:xfrm>
          <a:noFill/>
        </p:spPr>
        <p:txBody>
          <a:bodyPr lIns="146304" tIns="91440" rIns="146304" bIns="91440" anchor="t" anchorCtr="0"/>
          <a:lstStyle>
            <a:lvl1pPr>
              <a:defRPr sz="4200" spc="-100" baseline="0">
                <a:solidFill>
                  <a:schemeClr val="bg1"/>
                </a:solidFill>
              </a:defRPr>
            </a:lvl1pPr>
          </a:lstStyle>
          <a:p>
            <a:r>
              <a:rPr lang="en-US" dirty="0" smtClean="0"/>
              <a:t>Presentation title</a:t>
            </a:r>
            <a:endParaRPr lang="en-US" dirty="0"/>
          </a:p>
        </p:txBody>
      </p:sp>
      <p:sp>
        <p:nvSpPr>
          <p:cNvPr id="27" name="Text Placeholder 4"/>
          <p:cNvSpPr>
            <a:spLocks noGrp="1"/>
          </p:cNvSpPr>
          <p:nvPr>
            <p:ph type="body" sz="quarter" idx="12" hasCustomPrompt="1"/>
          </p:nvPr>
        </p:nvSpPr>
        <p:spPr>
          <a:xfrm>
            <a:off x="274702" y="4685394"/>
            <a:ext cx="6123555" cy="902608"/>
          </a:xfrm>
          <a:noFill/>
        </p:spPr>
        <p:txBody>
          <a:bodyPr lIns="146304" tIns="109728" rIns="146304" bIns="109728" anchor="b">
            <a:noAutofit/>
          </a:bodyPr>
          <a:lstStyle>
            <a:lvl1pPr marL="0" indent="0">
              <a:spcBef>
                <a:spcPts val="0"/>
              </a:spcBef>
              <a:buNone/>
              <a:defRPr sz="2000" spc="0" baseline="0">
                <a:solidFill>
                  <a:schemeClr val="bg1"/>
                </a:solidFill>
                <a:latin typeface="+mn-lt"/>
              </a:defRPr>
            </a:lvl1pPr>
          </a:lstStyle>
          <a:p>
            <a:pPr lvl="0"/>
            <a:r>
              <a:rPr lang="en-US" dirty="0" smtClean="0"/>
              <a:t>Speaker Name</a:t>
            </a:r>
          </a:p>
        </p:txBody>
      </p:sp>
    </p:spTree>
    <p:extLst>
      <p:ext uri="{BB962C8B-B14F-4D97-AF65-F5344CB8AC3E}">
        <p14:creationId xmlns:p14="http://schemas.microsoft.com/office/powerpoint/2010/main" val="27486773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4353046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53785620"/>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177897592"/>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1316089546"/>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3915959221"/>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3355066"/>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2751698"/>
          </a:xfrm>
          <a:noFill/>
        </p:spPr>
        <p:txBody>
          <a:bodyPr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175684352"/>
      </p:ext>
    </p:extLst>
  </p:cSld>
  <p:clrMapOvr>
    <a:overrideClrMapping bg1="dk1" tx1="lt1" bg2="dk2" tx2="lt2" accent1="accent1" accent2="accent2" accent3="accent3" accent4="accent4" accent5="accent5" accent6="accent6" hlink="hlink" folHlink="folHlink"/>
  </p:clrMapOvr>
  <p:transition spd="slow"/>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3382028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Emphasis Content">
    <p:bg>
      <p:bgPr>
        <a:solidFill>
          <a:schemeClr val="tx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p:spPr>
        <p:txBody>
          <a:bodyPr wrap="square">
            <a:spAutoFit/>
          </a:bodyPr>
          <a:lstStyle>
            <a:lvl1pPr marL="0" indent="0">
              <a:spcBef>
                <a:spcPts val="1224"/>
              </a:spcBef>
              <a:buClr>
                <a:schemeClr val="tx1"/>
              </a:buClr>
              <a:buFont typeface="Wingdings" pitchFamily="2" charset="2"/>
              <a:buNone/>
              <a:defRPr sz="5400">
                <a:solidFill>
                  <a:schemeClr val="bg1"/>
                </a:solidFill>
              </a:defRPr>
            </a:lvl1pPr>
            <a:lvl2pPr marL="0" indent="0">
              <a:spcBef>
                <a:spcPts val="1080"/>
              </a:spcBef>
              <a:buNone/>
              <a:defRPr sz="2000">
                <a:solidFill>
                  <a:schemeClr val="bg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smtClean="0"/>
              <a:t>Click to edit Master text styles</a:t>
            </a:r>
          </a:p>
          <a:p>
            <a:pPr lvl="1"/>
            <a:r>
              <a:rPr lang="en-US" dirty="0" smtClean="0"/>
              <a:t>Second level</a:t>
            </a:r>
          </a:p>
        </p:txBody>
      </p:sp>
      <p:pic>
        <p:nvPicPr>
          <p:cNvPr id="6" name="Picture 5" descr="MobileKeyVisual_FINAL.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96691" y="2201118"/>
            <a:ext cx="4190198" cy="4295357"/>
          </a:xfrm>
          <a:prstGeom prst="rect">
            <a:avLst/>
          </a:prstGeom>
        </p:spPr>
      </p:pic>
    </p:spTree>
    <p:extLst>
      <p:ext uri="{BB962C8B-B14F-4D97-AF65-F5344CB8AC3E}">
        <p14:creationId xmlns:p14="http://schemas.microsoft.com/office/powerpoint/2010/main" val="267629069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0" y="0"/>
            <a:ext cx="12463203" cy="5624284"/>
          </a:xfrm>
          <a:prstGeom prst="rect">
            <a:avLst/>
          </a:prstGeom>
        </p:spPr>
      </p:pic>
      <p:grpSp>
        <p:nvGrpSpPr>
          <p:cNvPr id="307" name="Group 306"/>
          <p:cNvGrpSpPr/>
          <p:nvPr userDrawn="1"/>
        </p:nvGrpSpPr>
        <p:grpSpPr bwMode="gray">
          <a:xfrm>
            <a:off x="1376363" y="1681163"/>
            <a:ext cx="11109323" cy="3525837"/>
            <a:chOff x="1376363" y="1681163"/>
            <a:chExt cx="11109323" cy="3525837"/>
          </a:xfrm>
        </p:grpSpPr>
        <p:sp>
          <p:nvSpPr>
            <p:cNvPr id="304" name="Freeform 303"/>
            <p:cNvSpPr>
              <a:spLocks noChangeArrowheads="1"/>
            </p:cNvSpPr>
            <p:nvPr userDrawn="1"/>
          </p:nvSpPr>
          <p:spPr bwMode="gray">
            <a:xfrm>
              <a:off x="11109325" y="1889124"/>
              <a:ext cx="1365580" cy="2084388"/>
            </a:xfrm>
            <a:custGeom>
              <a:avLst/>
              <a:gdLst>
                <a:gd name="connsiteX0" fmla="*/ 1109663 w 1365580"/>
                <a:gd name="connsiteY0" fmla="*/ 0 h 2084388"/>
                <a:gd name="connsiteX1" fmla="*/ 1333299 w 1365580"/>
                <a:gd name="connsiteY1" fmla="*/ 21174 h 2084388"/>
                <a:gd name="connsiteX2" fmla="*/ 1365580 w 1365580"/>
                <a:gd name="connsiteY2" fmla="*/ 28969 h 2084388"/>
                <a:gd name="connsiteX3" fmla="*/ 1365580 w 1365580"/>
                <a:gd name="connsiteY3" fmla="*/ 2055419 h 2084388"/>
                <a:gd name="connsiteX4" fmla="*/ 1333299 w 1365580"/>
                <a:gd name="connsiteY4" fmla="*/ 2063214 h 2084388"/>
                <a:gd name="connsiteX5" fmla="*/ 1109663 w 1365580"/>
                <a:gd name="connsiteY5" fmla="*/ 2084388 h 2084388"/>
                <a:gd name="connsiteX6" fmla="*/ 0 w 1365580"/>
                <a:gd name="connsiteY6" fmla="*/ 1042194 h 2084388"/>
                <a:gd name="connsiteX7" fmla="*/ 1109663 w 1365580"/>
                <a:gd name="connsiteY7" fmla="*/ 0 h 208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5580" h="2084388">
                  <a:moveTo>
                    <a:pt x="1109663" y="0"/>
                  </a:moveTo>
                  <a:cubicBezTo>
                    <a:pt x="1186269" y="0"/>
                    <a:pt x="1261062" y="7291"/>
                    <a:pt x="1333299" y="21174"/>
                  </a:cubicBezTo>
                  <a:lnTo>
                    <a:pt x="1365580" y="28969"/>
                  </a:lnTo>
                  <a:lnTo>
                    <a:pt x="1365580" y="2055419"/>
                  </a:lnTo>
                  <a:lnTo>
                    <a:pt x="1333299" y="2063214"/>
                  </a:lnTo>
                  <a:cubicBezTo>
                    <a:pt x="1261062" y="2077097"/>
                    <a:pt x="1186269" y="2084388"/>
                    <a:pt x="1109663" y="2084388"/>
                  </a:cubicBezTo>
                  <a:cubicBezTo>
                    <a:pt x="496813" y="2084388"/>
                    <a:pt x="0" y="1617782"/>
                    <a:pt x="0" y="1042194"/>
                  </a:cubicBezTo>
                  <a:cubicBezTo>
                    <a:pt x="0" y="466606"/>
                    <a:pt x="496813" y="0"/>
                    <a:pt x="1109663" y="0"/>
                  </a:cubicBezTo>
                  <a:close/>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5"/>
            <p:cNvSpPr>
              <a:spLocks noChangeArrowheads="1"/>
            </p:cNvSpPr>
            <p:nvPr userDrawn="1"/>
          </p:nvSpPr>
          <p:spPr bwMode="gray">
            <a:xfrm>
              <a:off x="2865438" y="3475038"/>
              <a:ext cx="9597572" cy="1712912"/>
            </a:xfrm>
            <a:prstGeom prst="rect">
              <a:avLst/>
            </a:prstGeom>
            <a:solidFill>
              <a:srgbClr val="7FBB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Oval 8"/>
            <p:cNvSpPr>
              <a:spLocks noChangeArrowheads="1"/>
            </p:cNvSpPr>
            <p:nvPr userDrawn="1"/>
          </p:nvSpPr>
          <p:spPr bwMode="gray">
            <a:xfrm>
              <a:off x="10752138" y="2427288"/>
              <a:ext cx="1146175" cy="1076325"/>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11"/>
            <p:cNvSpPr>
              <a:spLocks/>
            </p:cNvSpPr>
            <p:nvPr userDrawn="1"/>
          </p:nvSpPr>
          <p:spPr bwMode="gray">
            <a:xfrm>
              <a:off x="1376363" y="3122613"/>
              <a:ext cx="2628900" cy="2084387"/>
            </a:xfrm>
            <a:custGeom>
              <a:avLst/>
              <a:gdLst>
                <a:gd name="T0" fmla="*/ 662 w 784"/>
                <a:gd name="T1" fmla="*/ 331 h 662"/>
                <a:gd name="T2" fmla="*/ 331 w 784"/>
                <a:gd name="T3" fmla="*/ 662 h 662"/>
                <a:gd name="T4" fmla="*/ 0 w 784"/>
                <a:gd name="T5" fmla="*/ 331 h 662"/>
                <a:gd name="T6" fmla="*/ 331 w 784"/>
                <a:gd name="T7" fmla="*/ 0 h 662"/>
                <a:gd name="T8" fmla="*/ 662 w 784"/>
                <a:gd name="T9" fmla="*/ 331 h 662"/>
              </a:gdLst>
              <a:ahLst/>
              <a:cxnLst>
                <a:cxn ang="0">
                  <a:pos x="T0" y="T1"/>
                </a:cxn>
                <a:cxn ang="0">
                  <a:pos x="T2" y="T3"/>
                </a:cxn>
                <a:cxn ang="0">
                  <a:pos x="T4" y="T5"/>
                </a:cxn>
                <a:cxn ang="0">
                  <a:pos x="T6" y="T7"/>
                </a:cxn>
                <a:cxn ang="0">
                  <a:pos x="T8" y="T9"/>
                </a:cxn>
              </a:cxnLst>
              <a:rect l="0" t="0" r="r" b="b"/>
              <a:pathLst>
                <a:path w="784" h="662">
                  <a:moveTo>
                    <a:pt x="662" y="331"/>
                  </a:moveTo>
                  <a:cubicBezTo>
                    <a:pt x="662" y="514"/>
                    <a:pt x="784" y="662"/>
                    <a:pt x="331" y="662"/>
                  </a:cubicBezTo>
                  <a:cubicBezTo>
                    <a:pt x="148" y="662"/>
                    <a:pt x="0" y="514"/>
                    <a:pt x="0" y="331"/>
                  </a:cubicBezTo>
                  <a:cubicBezTo>
                    <a:pt x="0" y="148"/>
                    <a:pt x="148" y="0"/>
                    <a:pt x="331" y="0"/>
                  </a:cubicBezTo>
                  <a:cubicBezTo>
                    <a:pt x="514" y="0"/>
                    <a:pt x="662" y="148"/>
                    <a:pt x="662" y="331"/>
                  </a:cubicBezTo>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Oval 12"/>
            <p:cNvSpPr>
              <a:spLocks noChangeArrowheads="1"/>
            </p:cNvSpPr>
            <p:nvPr userDrawn="1"/>
          </p:nvSpPr>
          <p:spPr bwMode="gray">
            <a:xfrm>
              <a:off x="9132888" y="2373313"/>
              <a:ext cx="2219325" cy="208438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Oval 13"/>
            <p:cNvSpPr>
              <a:spLocks noChangeArrowheads="1"/>
            </p:cNvSpPr>
            <p:nvPr userDrawn="1"/>
          </p:nvSpPr>
          <p:spPr bwMode="gray">
            <a:xfrm>
              <a:off x="8482013" y="2235200"/>
              <a:ext cx="1793875" cy="168433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8" name="Oval 14"/>
            <p:cNvSpPr>
              <a:spLocks noChangeArrowheads="1"/>
            </p:cNvSpPr>
            <p:nvPr userDrawn="1"/>
          </p:nvSpPr>
          <p:spPr bwMode="gray">
            <a:xfrm>
              <a:off x="5038725" y="2590800"/>
              <a:ext cx="1438275" cy="135096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9" name="Oval 15"/>
            <p:cNvSpPr>
              <a:spLocks noChangeArrowheads="1"/>
            </p:cNvSpPr>
            <p:nvPr userDrawn="1"/>
          </p:nvSpPr>
          <p:spPr bwMode="gray">
            <a:xfrm>
              <a:off x="7496175" y="2468563"/>
              <a:ext cx="1809750" cy="169703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0" name="Oval 16"/>
            <p:cNvSpPr>
              <a:spLocks noChangeArrowheads="1"/>
            </p:cNvSpPr>
            <p:nvPr userDrawn="1"/>
          </p:nvSpPr>
          <p:spPr bwMode="gray">
            <a:xfrm>
              <a:off x="5759450" y="2282825"/>
              <a:ext cx="1273175" cy="1195387"/>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1" name="Oval 17"/>
            <p:cNvSpPr>
              <a:spLocks noChangeArrowheads="1"/>
            </p:cNvSpPr>
            <p:nvPr userDrawn="1"/>
          </p:nvSpPr>
          <p:spPr bwMode="gray">
            <a:xfrm>
              <a:off x="6070600" y="1681163"/>
              <a:ext cx="2468562" cy="231616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2" name="Oval 18"/>
            <p:cNvSpPr>
              <a:spLocks noChangeArrowheads="1"/>
            </p:cNvSpPr>
            <p:nvPr userDrawn="1"/>
          </p:nvSpPr>
          <p:spPr bwMode="gray">
            <a:xfrm>
              <a:off x="3890963" y="2695575"/>
              <a:ext cx="1911350" cy="1790700"/>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3" name="Oval 19"/>
            <p:cNvSpPr>
              <a:spLocks noChangeArrowheads="1"/>
            </p:cNvSpPr>
            <p:nvPr userDrawn="1"/>
          </p:nvSpPr>
          <p:spPr bwMode="gray">
            <a:xfrm>
              <a:off x="2386013" y="1860550"/>
              <a:ext cx="2608262" cy="2449512"/>
            </a:xfrm>
            <a:prstGeom prst="ellipse">
              <a:avLst/>
            </a:pr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4" name="Freeform 20"/>
            <p:cNvSpPr>
              <a:spLocks/>
            </p:cNvSpPr>
            <p:nvPr userDrawn="1"/>
          </p:nvSpPr>
          <p:spPr bwMode="gray">
            <a:xfrm>
              <a:off x="8696325" y="4294188"/>
              <a:ext cx="2468562" cy="890587"/>
            </a:xfrm>
            <a:custGeom>
              <a:avLst/>
              <a:gdLst>
                <a:gd name="T0" fmla="*/ 639 w 736"/>
                <a:gd name="T1" fmla="*/ 0 h 283"/>
                <a:gd name="T2" fmla="*/ 461 w 736"/>
                <a:gd name="T3" fmla="*/ 52 h 283"/>
                <a:gd name="T4" fmla="*/ 352 w 736"/>
                <a:gd name="T5" fmla="*/ 34 h 283"/>
                <a:gd name="T6" fmla="*/ 332 w 736"/>
                <a:gd name="T7" fmla="*/ 34 h 283"/>
                <a:gd name="T8" fmla="*/ 332 w 736"/>
                <a:gd name="T9" fmla="*/ 26 h 283"/>
                <a:gd name="T10" fmla="*/ 326 w 736"/>
                <a:gd name="T11" fmla="*/ 23 h 283"/>
                <a:gd name="T12" fmla="*/ 199 w 736"/>
                <a:gd name="T13" fmla="*/ 84 h 283"/>
                <a:gd name="T14" fmla="*/ 200 w 736"/>
                <a:gd name="T15" fmla="*/ 100 h 283"/>
                <a:gd name="T16" fmla="*/ 150 w 736"/>
                <a:gd name="T17" fmla="*/ 158 h 283"/>
                <a:gd name="T18" fmla="*/ 152 w 736"/>
                <a:gd name="T19" fmla="*/ 206 h 283"/>
                <a:gd name="T20" fmla="*/ 131 w 736"/>
                <a:gd name="T21" fmla="*/ 206 h 283"/>
                <a:gd name="T22" fmla="*/ 133 w 736"/>
                <a:gd name="T23" fmla="*/ 158 h 283"/>
                <a:gd name="T24" fmla="*/ 111 w 736"/>
                <a:gd name="T25" fmla="*/ 150 h 283"/>
                <a:gd name="T26" fmla="*/ 0 w 736"/>
                <a:gd name="T27" fmla="*/ 283 h 283"/>
                <a:gd name="T28" fmla="*/ 511 w 736"/>
                <a:gd name="T29" fmla="*/ 283 h 283"/>
                <a:gd name="T30" fmla="*/ 735 w 736"/>
                <a:gd name="T31" fmla="*/ 52 h 283"/>
                <a:gd name="T32" fmla="*/ 736 w 736"/>
                <a:gd name="T33" fmla="*/ 26 h 283"/>
                <a:gd name="T34" fmla="*/ 639 w 736"/>
                <a:gd name="T35"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283">
                  <a:moveTo>
                    <a:pt x="639" y="0"/>
                  </a:moveTo>
                  <a:cubicBezTo>
                    <a:pt x="588" y="33"/>
                    <a:pt x="526" y="52"/>
                    <a:pt x="461" y="52"/>
                  </a:cubicBezTo>
                  <a:cubicBezTo>
                    <a:pt x="422" y="52"/>
                    <a:pt x="386" y="46"/>
                    <a:pt x="352" y="34"/>
                  </a:cubicBezTo>
                  <a:cubicBezTo>
                    <a:pt x="332" y="34"/>
                    <a:pt x="332" y="34"/>
                    <a:pt x="332" y="34"/>
                  </a:cubicBezTo>
                  <a:cubicBezTo>
                    <a:pt x="332" y="26"/>
                    <a:pt x="332" y="26"/>
                    <a:pt x="332" y="26"/>
                  </a:cubicBezTo>
                  <a:cubicBezTo>
                    <a:pt x="330" y="25"/>
                    <a:pt x="328" y="24"/>
                    <a:pt x="326" y="23"/>
                  </a:cubicBezTo>
                  <a:cubicBezTo>
                    <a:pt x="281" y="39"/>
                    <a:pt x="238" y="59"/>
                    <a:pt x="199" y="84"/>
                  </a:cubicBezTo>
                  <a:cubicBezTo>
                    <a:pt x="200" y="90"/>
                    <a:pt x="200" y="95"/>
                    <a:pt x="200" y="100"/>
                  </a:cubicBezTo>
                  <a:cubicBezTo>
                    <a:pt x="200" y="129"/>
                    <a:pt x="179" y="154"/>
                    <a:pt x="150" y="158"/>
                  </a:cubicBezTo>
                  <a:cubicBezTo>
                    <a:pt x="152" y="206"/>
                    <a:pt x="152" y="206"/>
                    <a:pt x="152" y="206"/>
                  </a:cubicBezTo>
                  <a:cubicBezTo>
                    <a:pt x="131" y="206"/>
                    <a:pt x="131" y="206"/>
                    <a:pt x="131" y="206"/>
                  </a:cubicBezTo>
                  <a:cubicBezTo>
                    <a:pt x="133" y="158"/>
                    <a:pt x="133" y="158"/>
                    <a:pt x="133" y="158"/>
                  </a:cubicBezTo>
                  <a:cubicBezTo>
                    <a:pt x="125" y="157"/>
                    <a:pt x="118" y="154"/>
                    <a:pt x="111" y="150"/>
                  </a:cubicBezTo>
                  <a:cubicBezTo>
                    <a:pt x="68" y="189"/>
                    <a:pt x="31" y="234"/>
                    <a:pt x="0" y="283"/>
                  </a:cubicBezTo>
                  <a:cubicBezTo>
                    <a:pt x="511" y="283"/>
                    <a:pt x="511" y="283"/>
                    <a:pt x="511" y="283"/>
                  </a:cubicBezTo>
                  <a:cubicBezTo>
                    <a:pt x="569" y="191"/>
                    <a:pt x="645" y="112"/>
                    <a:pt x="735" y="52"/>
                  </a:cubicBezTo>
                  <a:cubicBezTo>
                    <a:pt x="736" y="26"/>
                    <a:pt x="736" y="26"/>
                    <a:pt x="736" y="26"/>
                  </a:cubicBezTo>
                  <a:cubicBezTo>
                    <a:pt x="705" y="15"/>
                    <a:pt x="673" y="6"/>
                    <a:pt x="639" y="0"/>
                  </a:cubicBezTo>
                </a:path>
              </a:pathLst>
            </a:custGeom>
            <a:solidFill>
              <a:srgbClr val="6BB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21"/>
            <p:cNvSpPr>
              <a:spLocks noEditPoints="1"/>
            </p:cNvSpPr>
            <p:nvPr userDrawn="1"/>
          </p:nvSpPr>
          <p:spPr bwMode="gray">
            <a:xfrm>
              <a:off x="9790113" y="4262438"/>
              <a:ext cx="1049337" cy="195262"/>
            </a:xfrm>
            <a:custGeom>
              <a:avLst/>
              <a:gdLst>
                <a:gd name="T0" fmla="*/ 6 w 313"/>
                <a:gd name="T1" fmla="*/ 31 h 62"/>
                <a:gd name="T2" fmla="*/ 0 w 313"/>
                <a:gd name="T3" fmla="*/ 33 h 62"/>
                <a:gd name="T4" fmla="*/ 6 w 313"/>
                <a:gd name="T5" fmla="*/ 36 h 62"/>
                <a:gd name="T6" fmla="*/ 6 w 313"/>
                <a:gd name="T7" fmla="*/ 31 h 62"/>
                <a:gd name="T8" fmla="*/ 201 w 313"/>
                <a:gd name="T9" fmla="*/ 0 h 62"/>
                <a:gd name="T10" fmla="*/ 32 w 313"/>
                <a:gd name="T11" fmla="*/ 23 h 62"/>
                <a:gd name="T12" fmla="*/ 33 w 313"/>
                <a:gd name="T13" fmla="*/ 44 h 62"/>
                <a:gd name="T14" fmla="*/ 26 w 313"/>
                <a:gd name="T15" fmla="*/ 44 h 62"/>
                <a:gd name="T16" fmla="*/ 135 w 313"/>
                <a:gd name="T17" fmla="*/ 62 h 62"/>
                <a:gd name="T18" fmla="*/ 313 w 313"/>
                <a:gd name="T19" fmla="*/ 10 h 62"/>
                <a:gd name="T20" fmla="*/ 201 w 313"/>
                <a:gd name="T2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3" h="62">
                  <a:moveTo>
                    <a:pt x="6" y="31"/>
                  </a:moveTo>
                  <a:cubicBezTo>
                    <a:pt x="4" y="32"/>
                    <a:pt x="2" y="33"/>
                    <a:pt x="0" y="33"/>
                  </a:cubicBezTo>
                  <a:cubicBezTo>
                    <a:pt x="2" y="34"/>
                    <a:pt x="4" y="35"/>
                    <a:pt x="6" y="36"/>
                  </a:cubicBezTo>
                  <a:cubicBezTo>
                    <a:pt x="6" y="31"/>
                    <a:pt x="6" y="31"/>
                    <a:pt x="6" y="31"/>
                  </a:cubicBezTo>
                  <a:moveTo>
                    <a:pt x="201" y="0"/>
                  </a:moveTo>
                  <a:cubicBezTo>
                    <a:pt x="143" y="0"/>
                    <a:pt x="86" y="8"/>
                    <a:pt x="32" y="23"/>
                  </a:cubicBezTo>
                  <a:cubicBezTo>
                    <a:pt x="33" y="44"/>
                    <a:pt x="33" y="44"/>
                    <a:pt x="33" y="44"/>
                  </a:cubicBezTo>
                  <a:cubicBezTo>
                    <a:pt x="26" y="44"/>
                    <a:pt x="26" y="44"/>
                    <a:pt x="26" y="44"/>
                  </a:cubicBezTo>
                  <a:cubicBezTo>
                    <a:pt x="60" y="56"/>
                    <a:pt x="96" y="62"/>
                    <a:pt x="135" y="62"/>
                  </a:cubicBezTo>
                  <a:cubicBezTo>
                    <a:pt x="200" y="62"/>
                    <a:pt x="262" y="43"/>
                    <a:pt x="313" y="10"/>
                  </a:cubicBezTo>
                  <a:cubicBezTo>
                    <a:pt x="277" y="3"/>
                    <a:pt x="240" y="0"/>
                    <a:pt x="201" y="0"/>
                  </a:cubicBezTo>
                </a:path>
              </a:pathLst>
            </a:custGeom>
            <a:solidFill>
              <a:srgbClr val="6BB6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22"/>
            <p:cNvSpPr>
              <a:spLocks/>
            </p:cNvSpPr>
            <p:nvPr userDrawn="1"/>
          </p:nvSpPr>
          <p:spPr bwMode="gray">
            <a:xfrm>
              <a:off x="9809163" y="4375150"/>
              <a:ext cx="66675" cy="25400"/>
            </a:xfrm>
            <a:custGeom>
              <a:avLst/>
              <a:gdLst>
                <a:gd name="T0" fmla="*/ 0 w 20"/>
                <a:gd name="T1" fmla="*/ 0 h 8"/>
                <a:gd name="T2" fmla="*/ 0 w 20"/>
                <a:gd name="T3" fmla="*/ 8 h 8"/>
                <a:gd name="T4" fmla="*/ 20 w 20"/>
                <a:gd name="T5" fmla="*/ 8 h 8"/>
                <a:gd name="T6" fmla="*/ 0 w 20"/>
                <a:gd name="T7" fmla="*/ 0 h 8"/>
              </a:gdLst>
              <a:ahLst/>
              <a:cxnLst>
                <a:cxn ang="0">
                  <a:pos x="T0" y="T1"/>
                </a:cxn>
                <a:cxn ang="0">
                  <a:pos x="T2" y="T3"/>
                </a:cxn>
                <a:cxn ang="0">
                  <a:pos x="T4" y="T5"/>
                </a:cxn>
                <a:cxn ang="0">
                  <a:pos x="T6" y="T7"/>
                </a:cxn>
              </a:cxnLst>
              <a:rect l="0" t="0" r="r" b="b"/>
              <a:pathLst>
                <a:path w="20" h="8">
                  <a:moveTo>
                    <a:pt x="0" y="0"/>
                  </a:moveTo>
                  <a:cubicBezTo>
                    <a:pt x="0" y="8"/>
                    <a:pt x="0" y="8"/>
                    <a:pt x="0" y="8"/>
                  </a:cubicBezTo>
                  <a:cubicBezTo>
                    <a:pt x="20" y="8"/>
                    <a:pt x="20" y="8"/>
                    <a:pt x="20" y="8"/>
                  </a:cubicBezTo>
                  <a:cubicBezTo>
                    <a:pt x="13" y="6"/>
                    <a:pt x="6" y="3"/>
                    <a:pt x="0"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23"/>
            <p:cNvSpPr>
              <a:spLocks/>
            </p:cNvSpPr>
            <p:nvPr userDrawn="1"/>
          </p:nvSpPr>
          <p:spPr bwMode="gray">
            <a:xfrm>
              <a:off x="9809163" y="4205288"/>
              <a:ext cx="90487" cy="195262"/>
            </a:xfrm>
            <a:custGeom>
              <a:avLst/>
              <a:gdLst>
                <a:gd name="T0" fmla="*/ 3 w 27"/>
                <a:gd name="T1" fmla="*/ 0 h 62"/>
                <a:gd name="T2" fmla="*/ 0 w 27"/>
                <a:gd name="T3" fmla="*/ 49 h 62"/>
                <a:gd name="T4" fmla="*/ 0 w 27"/>
                <a:gd name="T5" fmla="*/ 54 h 62"/>
                <a:gd name="T6" fmla="*/ 20 w 27"/>
                <a:gd name="T7" fmla="*/ 62 h 62"/>
                <a:gd name="T8" fmla="*/ 27 w 27"/>
                <a:gd name="T9" fmla="*/ 62 h 62"/>
                <a:gd name="T10" fmla="*/ 26 w 27"/>
                <a:gd name="T11" fmla="*/ 41 h 62"/>
                <a:gd name="T12" fmla="*/ 24 w 27"/>
                <a:gd name="T13" fmla="*/ 0 h 62"/>
                <a:gd name="T14" fmla="*/ 14 w 27"/>
                <a:gd name="T15" fmla="*/ 1 h 62"/>
                <a:gd name="T16" fmla="*/ 3 w 27"/>
                <a:gd name="T1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62">
                  <a:moveTo>
                    <a:pt x="3" y="0"/>
                  </a:moveTo>
                  <a:cubicBezTo>
                    <a:pt x="0" y="49"/>
                    <a:pt x="0" y="49"/>
                    <a:pt x="0" y="49"/>
                  </a:cubicBezTo>
                  <a:cubicBezTo>
                    <a:pt x="0" y="54"/>
                    <a:pt x="0" y="54"/>
                    <a:pt x="0" y="54"/>
                  </a:cubicBezTo>
                  <a:cubicBezTo>
                    <a:pt x="6" y="57"/>
                    <a:pt x="13" y="60"/>
                    <a:pt x="20" y="62"/>
                  </a:cubicBezTo>
                  <a:cubicBezTo>
                    <a:pt x="27" y="62"/>
                    <a:pt x="27" y="62"/>
                    <a:pt x="27" y="62"/>
                  </a:cubicBezTo>
                  <a:cubicBezTo>
                    <a:pt x="26" y="41"/>
                    <a:pt x="26" y="41"/>
                    <a:pt x="26" y="41"/>
                  </a:cubicBezTo>
                  <a:cubicBezTo>
                    <a:pt x="24" y="0"/>
                    <a:pt x="24" y="0"/>
                    <a:pt x="24" y="0"/>
                  </a:cubicBezTo>
                  <a:cubicBezTo>
                    <a:pt x="21" y="0"/>
                    <a:pt x="17" y="1"/>
                    <a:pt x="14" y="1"/>
                  </a:cubicBezTo>
                  <a:cubicBezTo>
                    <a:pt x="10" y="1"/>
                    <a:pt x="6" y="0"/>
                    <a:pt x="3"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24"/>
            <p:cNvSpPr>
              <a:spLocks noEditPoints="1"/>
            </p:cNvSpPr>
            <p:nvPr userDrawn="1"/>
          </p:nvSpPr>
          <p:spPr bwMode="gray">
            <a:xfrm>
              <a:off x="9601200" y="3679825"/>
              <a:ext cx="506412" cy="525462"/>
            </a:xfrm>
            <a:custGeom>
              <a:avLst/>
              <a:gdLst>
                <a:gd name="T0" fmla="*/ 39 w 151"/>
                <a:gd name="T1" fmla="*/ 55 h 167"/>
                <a:gd name="T2" fmla="*/ 4 w 151"/>
                <a:gd name="T3" fmla="*/ 67 h 167"/>
                <a:gd name="T4" fmla="*/ 0 w 151"/>
                <a:gd name="T5" fmla="*/ 92 h 167"/>
                <a:gd name="T6" fmla="*/ 65 w 151"/>
                <a:gd name="T7" fmla="*/ 167 h 167"/>
                <a:gd name="T8" fmla="*/ 66 w 151"/>
                <a:gd name="T9" fmla="*/ 148 h 167"/>
                <a:gd name="T10" fmla="*/ 22 w 151"/>
                <a:gd name="T11" fmla="*/ 99 h 167"/>
                <a:gd name="T12" fmla="*/ 66 w 151"/>
                <a:gd name="T13" fmla="*/ 136 h 167"/>
                <a:gd name="T14" fmla="*/ 68 w 151"/>
                <a:gd name="T15" fmla="*/ 89 h 167"/>
                <a:gd name="T16" fmla="*/ 39 w 151"/>
                <a:gd name="T17" fmla="*/ 55 h 167"/>
                <a:gd name="T18" fmla="*/ 66 w 151"/>
                <a:gd name="T19" fmla="*/ 41 h 167"/>
                <a:gd name="T20" fmla="*/ 40 w 151"/>
                <a:gd name="T21" fmla="*/ 54 h 167"/>
                <a:gd name="T22" fmla="*/ 69 w 151"/>
                <a:gd name="T23" fmla="*/ 77 h 167"/>
                <a:gd name="T24" fmla="*/ 70 w 151"/>
                <a:gd name="T25" fmla="*/ 46 h 167"/>
                <a:gd name="T26" fmla="*/ 66 w 151"/>
                <a:gd name="T27" fmla="*/ 41 h 167"/>
                <a:gd name="T28" fmla="*/ 121 w 151"/>
                <a:gd name="T29" fmla="*/ 0 h 167"/>
                <a:gd name="T30" fmla="*/ 80 w 151"/>
                <a:gd name="T31" fmla="*/ 33 h 167"/>
                <a:gd name="T32" fmla="*/ 82 w 151"/>
                <a:gd name="T33" fmla="*/ 64 h 167"/>
                <a:gd name="T34" fmla="*/ 121 w 151"/>
                <a:gd name="T35" fmla="*/ 33 h 167"/>
                <a:gd name="T36" fmla="*/ 82 w 151"/>
                <a:gd name="T37" fmla="*/ 78 h 167"/>
                <a:gd name="T38" fmla="*/ 84 w 151"/>
                <a:gd name="T39" fmla="*/ 120 h 167"/>
                <a:gd name="T40" fmla="*/ 133 w 151"/>
                <a:gd name="T41" fmla="*/ 80 h 167"/>
                <a:gd name="T42" fmla="*/ 85 w 151"/>
                <a:gd name="T43" fmla="*/ 134 h 167"/>
                <a:gd name="T44" fmla="*/ 86 w 151"/>
                <a:gd name="T45" fmla="*/ 167 h 167"/>
                <a:gd name="T46" fmla="*/ 151 w 151"/>
                <a:gd name="T47" fmla="*/ 92 h 167"/>
                <a:gd name="T48" fmla="*/ 121 w 151"/>
                <a:gd name="T4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1" h="167">
                  <a:moveTo>
                    <a:pt x="39" y="55"/>
                  </a:moveTo>
                  <a:cubicBezTo>
                    <a:pt x="27" y="60"/>
                    <a:pt x="16" y="64"/>
                    <a:pt x="4" y="67"/>
                  </a:cubicBezTo>
                  <a:cubicBezTo>
                    <a:pt x="2" y="76"/>
                    <a:pt x="0" y="85"/>
                    <a:pt x="0" y="92"/>
                  </a:cubicBezTo>
                  <a:cubicBezTo>
                    <a:pt x="0" y="130"/>
                    <a:pt x="28" y="161"/>
                    <a:pt x="65" y="167"/>
                  </a:cubicBezTo>
                  <a:cubicBezTo>
                    <a:pt x="66" y="148"/>
                    <a:pt x="66" y="148"/>
                    <a:pt x="66" y="148"/>
                  </a:cubicBezTo>
                  <a:cubicBezTo>
                    <a:pt x="22" y="99"/>
                    <a:pt x="22" y="99"/>
                    <a:pt x="22" y="99"/>
                  </a:cubicBezTo>
                  <a:cubicBezTo>
                    <a:pt x="66" y="136"/>
                    <a:pt x="66" y="136"/>
                    <a:pt x="66" y="136"/>
                  </a:cubicBezTo>
                  <a:cubicBezTo>
                    <a:pt x="68" y="89"/>
                    <a:pt x="68" y="89"/>
                    <a:pt x="68" y="89"/>
                  </a:cubicBezTo>
                  <a:cubicBezTo>
                    <a:pt x="39" y="55"/>
                    <a:pt x="39" y="55"/>
                    <a:pt x="39" y="55"/>
                  </a:cubicBezTo>
                  <a:moveTo>
                    <a:pt x="66" y="41"/>
                  </a:moveTo>
                  <a:cubicBezTo>
                    <a:pt x="58" y="46"/>
                    <a:pt x="49" y="50"/>
                    <a:pt x="40" y="54"/>
                  </a:cubicBezTo>
                  <a:cubicBezTo>
                    <a:pt x="69" y="77"/>
                    <a:pt x="69" y="77"/>
                    <a:pt x="69" y="77"/>
                  </a:cubicBezTo>
                  <a:cubicBezTo>
                    <a:pt x="70" y="46"/>
                    <a:pt x="70" y="46"/>
                    <a:pt x="70" y="46"/>
                  </a:cubicBezTo>
                  <a:cubicBezTo>
                    <a:pt x="66" y="41"/>
                    <a:pt x="66" y="41"/>
                    <a:pt x="66" y="41"/>
                  </a:cubicBezTo>
                  <a:moveTo>
                    <a:pt x="121" y="0"/>
                  </a:moveTo>
                  <a:cubicBezTo>
                    <a:pt x="108" y="12"/>
                    <a:pt x="95" y="23"/>
                    <a:pt x="80" y="33"/>
                  </a:cubicBezTo>
                  <a:cubicBezTo>
                    <a:pt x="82" y="64"/>
                    <a:pt x="82" y="64"/>
                    <a:pt x="82" y="64"/>
                  </a:cubicBezTo>
                  <a:cubicBezTo>
                    <a:pt x="121" y="33"/>
                    <a:pt x="121" y="33"/>
                    <a:pt x="121" y="33"/>
                  </a:cubicBezTo>
                  <a:cubicBezTo>
                    <a:pt x="82" y="78"/>
                    <a:pt x="82" y="78"/>
                    <a:pt x="82" y="78"/>
                  </a:cubicBezTo>
                  <a:cubicBezTo>
                    <a:pt x="84" y="120"/>
                    <a:pt x="84" y="120"/>
                    <a:pt x="84" y="120"/>
                  </a:cubicBezTo>
                  <a:cubicBezTo>
                    <a:pt x="133" y="80"/>
                    <a:pt x="133" y="80"/>
                    <a:pt x="133" y="80"/>
                  </a:cubicBezTo>
                  <a:cubicBezTo>
                    <a:pt x="85" y="134"/>
                    <a:pt x="85" y="134"/>
                    <a:pt x="85" y="134"/>
                  </a:cubicBezTo>
                  <a:cubicBezTo>
                    <a:pt x="86" y="167"/>
                    <a:pt x="86" y="167"/>
                    <a:pt x="86" y="167"/>
                  </a:cubicBezTo>
                  <a:cubicBezTo>
                    <a:pt x="123" y="162"/>
                    <a:pt x="151" y="130"/>
                    <a:pt x="151" y="92"/>
                  </a:cubicBezTo>
                  <a:cubicBezTo>
                    <a:pt x="151" y="67"/>
                    <a:pt x="137" y="32"/>
                    <a:pt x="121" y="0"/>
                  </a:cubicBezTo>
                </a:path>
              </a:pathLst>
            </a:custGeom>
            <a:solidFill>
              <a:srgbClr val="56B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25"/>
            <p:cNvSpPr>
              <a:spLocks/>
            </p:cNvSpPr>
            <p:nvPr userDrawn="1"/>
          </p:nvSpPr>
          <p:spPr bwMode="gray">
            <a:xfrm>
              <a:off x="9615488" y="3435350"/>
              <a:ext cx="392112" cy="455612"/>
            </a:xfrm>
            <a:custGeom>
              <a:avLst/>
              <a:gdLst>
                <a:gd name="T0" fmla="*/ 72 w 117"/>
                <a:gd name="T1" fmla="*/ 0 h 145"/>
                <a:gd name="T2" fmla="*/ 0 w 117"/>
                <a:gd name="T3" fmla="*/ 145 h 145"/>
                <a:gd name="T4" fmla="*/ 35 w 117"/>
                <a:gd name="T5" fmla="*/ 133 h 145"/>
                <a:gd name="T6" fmla="*/ 30 w 117"/>
                <a:gd name="T7" fmla="*/ 127 h 145"/>
                <a:gd name="T8" fmla="*/ 36 w 117"/>
                <a:gd name="T9" fmla="*/ 132 h 145"/>
                <a:gd name="T10" fmla="*/ 62 w 117"/>
                <a:gd name="T11" fmla="*/ 119 h 145"/>
                <a:gd name="T12" fmla="*/ 43 w 117"/>
                <a:gd name="T13" fmla="*/ 95 h 145"/>
                <a:gd name="T14" fmla="*/ 67 w 117"/>
                <a:gd name="T15" fmla="*/ 112 h 145"/>
                <a:gd name="T16" fmla="*/ 72 w 117"/>
                <a:gd name="T17" fmla="*/ 16 h 145"/>
                <a:gd name="T18" fmla="*/ 75 w 117"/>
                <a:gd name="T19" fmla="*/ 87 h 145"/>
                <a:gd name="T20" fmla="*/ 93 w 117"/>
                <a:gd name="T21" fmla="*/ 77 h 145"/>
                <a:gd name="T22" fmla="*/ 76 w 117"/>
                <a:gd name="T23" fmla="*/ 101 h 145"/>
                <a:gd name="T24" fmla="*/ 76 w 117"/>
                <a:gd name="T25" fmla="*/ 111 h 145"/>
                <a:gd name="T26" fmla="*/ 117 w 117"/>
                <a:gd name="T27" fmla="*/ 78 h 145"/>
                <a:gd name="T28" fmla="*/ 72 w 117"/>
                <a:gd name="T2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145">
                  <a:moveTo>
                    <a:pt x="72" y="0"/>
                  </a:moveTo>
                  <a:cubicBezTo>
                    <a:pt x="72" y="0"/>
                    <a:pt x="15" y="84"/>
                    <a:pt x="0" y="145"/>
                  </a:cubicBezTo>
                  <a:cubicBezTo>
                    <a:pt x="12" y="142"/>
                    <a:pt x="23" y="138"/>
                    <a:pt x="35" y="133"/>
                  </a:cubicBezTo>
                  <a:cubicBezTo>
                    <a:pt x="30" y="127"/>
                    <a:pt x="30" y="127"/>
                    <a:pt x="30" y="127"/>
                  </a:cubicBezTo>
                  <a:cubicBezTo>
                    <a:pt x="36" y="132"/>
                    <a:pt x="36" y="132"/>
                    <a:pt x="36" y="132"/>
                  </a:cubicBezTo>
                  <a:cubicBezTo>
                    <a:pt x="45" y="128"/>
                    <a:pt x="54" y="124"/>
                    <a:pt x="62" y="119"/>
                  </a:cubicBezTo>
                  <a:cubicBezTo>
                    <a:pt x="43" y="95"/>
                    <a:pt x="43" y="95"/>
                    <a:pt x="43" y="95"/>
                  </a:cubicBezTo>
                  <a:cubicBezTo>
                    <a:pt x="67" y="112"/>
                    <a:pt x="67" y="112"/>
                    <a:pt x="67" y="112"/>
                  </a:cubicBezTo>
                  <a:cubicBezTo>
                    <a:pt x="72" y="16"/>
                    <a:pt x="72" y="16"/>
                    <a:pt x="72" y="16"/>
                  </a:cubicBezTo>
                  <a:cubicBezTo>
                    <a:pt x="75" y="87"/>
                    <a:pt x="75" y="87"/>
                    <a:pt x="75" y="87"/>
                  </a:cubicBezTo>
                  <a:cubicBezTo>
                    <a:pt x="93" y="77"/>
                    <a:pt x="93" y="77"/>
                    <a:pt x="93" y="77"/>
                  </a:cubicBezTo>
                  <a:cubicBezTo>
                    <a:pt x="76" y="101"/>
                    <a:pt x="76" y="101"/>
                    <a:pt x="76" y="101"/>
                  </a:cubicBezTo>
                  <a:cubicBezTo>
                    <a:pt x="76" y="111"/>
                    <a:pt x="76" y="111"/>
                    <a:pt x="76" y="111"/>
                  </a:cubicBezTo>
                  <a:cubicBezTo>
                    <a:pt x="91" y="101"/>
                    <a:pt x="104" y="90"/>
                    <a:pt x="117" y="78"/>
                  </a:cubicBezTo>
                  <a:cubicBezTo>
                    <a:pt x="96" y="36"/>
                    <a:pt x="72" y="0"/>
                    <a:pt x="72" y="0"/>
                  </a:cubicBezTo>
                </a:path>
              </a:pathLst>
            </a:custGeom>
            <a:solidFill>
              <a:srgbClr val="56B2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26"/>
            <p:cNvSpPr>
              <a:spLocks/>
            </p:cNvSpPr>
            <p:nvPr userDrawn="1"/>
          </p:nvSpPr>
          <p:spPr bwMode="gray">
            <a:xfrm>
              <a:off x="9820275" y="3784600"/>
              <a:ext cx="69850" cy="423862"/>
            </a:xfrm>
            <a:custGeom>
              <a:avLst/>
              <a:gdLst>
                <a:gd name="T0" fmla="*/ 15 w 21"/>
                <a:gd name="T1" fmla="*/ 0 h 135"/>
                <a:gd name="T2" fmla="*/ 9 w 21"/>
                <a:gd name="T3" fmla="*/ 3 h 135"/>
                <a:gd name="T4" fmla="*/ 14 w 21"/>
                <a:gd name="T5" fmla="*/ 7 h 135"/>
                <a:gd name="T6" fmla="*/ 11 w 21"/>
                <a:gd name="T7" fmla="*/ 19 h 135"/>
                <a:gd name="T8" fmla="*/ 5 w 21"/>
                <a:gd name="T9" fmla="*/ 13 h 135"/>
                <a:gd name="T10" fmla="*/ 4 w 21"/>
                <a:gd name="T11" fmla="*/ 44 h 135"/>
                <a:gd name="T12" fmla="*/ 12 w 21"/>
                <a:gd name="T13" fmla="*/ 50 h 135"/>
                <a:gd name="T14" fmla="*/ 11 w 21"/>
                <a:gd name="T15" fmla="*/ 65 h 135"/>
                <a:gd name="T16" fmla="*/ 3 w 21"/>
                <a:gd name="T17" fmla="*/ 56 h 135"/>
                <a:gd name="T18" fmla="*/ 1 w 21"/>
                <a:gd name="T19" fmla="*/ 103 h 135"/>
                <a:gd name="T20" fmla="*/ 11 w 21"/>
                <a:gd name="T21" fmla="*/ 111 h 135"/>
                <a:gd name="T22" fmla="*/ 11 w 21"/>
                <a:gd name="T23" fmla="*/ 127 h 135"/>
                <a:gd name="T24" fmla="*/ 1 w 21"/>
                <a:gd name="T25" fmla="*/ 115 h 135"/>
                <a:gd name="T26" fmla="*/ 0 w 21"/>
                <a:gd name="T27" fmla="*/ 134 h 135"/>
                <a:gd name="T28" fmla="*/ 11 w 21"/>
                <a:gd name="T29" fmla="*/ 135 h 135"/>
                <a:gd name="T30" fmla="*/ 21 w 21"/>
                <a:gd name="T31" fmla="*/ 134 h 135"/>
                <a:gd name="T32" fmla="*/ 20 w 21"/>
                <a:gd name="T33" fmla="*/ 101 h 135"/>
                <a:gd name="T34" fmla="*/ 14 w 21"/>
                <a:gd name="T35" fmla="*/ 107 h 135"/>
                <a:gd name="T36" fmla="*/ 14 w 21"/>
                <a:gd name="T37" fmla="*/ 91 h 135"/>
                <a:gd name="T38" fmla="*/ 19 w 21"/>
                <a:gd name="T39" fmla="*/ 87 h 135"/>
                <a:gd name="T40" fmla="*/ 17 w 21"/>
                <a:gd name="T41" fmla="*/ 45 h 135"/>
                <a:gd name="T42" fmla="*/ 14 w 21"/>
                <a:gd name="T43" fmla="*/ 49 h 135"/>
                <a:gd name="T44" fmla="*/ 13 w 21"/>
                <a:gd name="T45" fmla="*/ 34 h 135"/>
                <a:gd name="T46" fmla="*/ 17 w 21"/>
                <a:gd name="T47" fmla="*/ 31 h 135"/>
                <a:gd name="T48" fmla="*/ 15 w 21"/>
                <a:gd name="T49"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 h="135">
                  <a:moveTo>
                    <a:pt x="15" y="0"/>
                  </a:moveTo>
                  <a:cubicBezTo>
                    <a:pt x="13" y="1"/>
                    <a:pt x="11" y="2"/>
                    <a:pt x="9" y="3"/>
                  </a:cubicBezTo>
                  <a:cubicBezTo>
                    <a:pt x="14" y="7"/>
                    <a:pt x="14" y="7"/>
                    <a:pt x="14" y="7"/>
                  </a:cubicBezTo>
                  <a:cubicBezTo>
                    <a:pt x="11" y="19"/>
                    <a:pt x="11" y="19"/>
                    <a:pt x="11" y="19"/>
                  </a:cubicBezTo>
                  <a:cubicBezTo>
                    <a:pt x="5" y="13"/>
                    <a:pt x="5" y="13"/>
                    <a:pt x="5" y="13"/>
                  </a:cubicBezTo>
                  <a:cubicBezTo>
                    <a:pt x="4" y="44"/>
                    <a:pt x="4" y="44"/>
                    <a:pt x="4" y="44"/>
                  </a:cubicBezTo>
                  <a:cubicBezTo>
                    <a:pt x="12" y="50"/>
                    <a:pt x="12" y="50"/>
                    <a:pt x="12" y="50"/>
                  </a:cubicBezTo>
                  <a:cubicBezTo>
                    <a:pt x="11" y="65"/>
                    <a:pt x="11" y="65"/>
                    <a:pt x="11" y="65"/>
                  </a:cubicBezTo>
                  <a:cubicBezTo>
                    <a:pt x="3" y="56"/>
                    <a:pt x="3" y="56"/>
                    <a:pt x="3" y="56"/>
                  </a:cubicBezTo>
                  <a:cubicBezTo>
                    <a:pt x="1" y="103"/>
                    <a:pt x="1" y="103"/>
                    <a:pt x="1" y="103"/>
                  </a:cubicBezTo>
                  <a:cubicBezTo>
                    <a:pt x="11" y="111"/>
                    <a:pt x="11" y="111"/>
                    <a:pt x="11" y="111"/>
                  </a:cubicBezTo>
                  <a:cubicBezTo>
                    <a:pt x="11" y="127"/>
                    <a:pt x="11" y="127"/>
                    <a:pt x="11" y="127"/>
                  </a:cubicBezTo>
                  <a:cubicBezTo>
                    <a:pt x="1" y="115"/>
                    <a:pt x="1" y="115"/>
                    <a:pt x="1" y="115"/>
                  </a:cubicBezTo>
                  <a:cubicBezTo>
                    <a:pt x="0" y="134"/>
                    <a:pt x="0" y="134"/>
                    <a:pt x="0" y="134"/>
                  </a:cubicBezTo>
                  <a:cubicBezTo>
                    <a:pt x="3" y="134"/>
                    <a:pt x="7" y="135"/>
                    <a:pt x="11" y="135"/>
                  </a:cubicBezTo>
                  <a:cubicBezTo>
                    <a:pt x="14" y="135"/>
                    <a:pt x="18" y="134"/>
                    <a:pt x="21" y="134"/>
                  </a:cubicBezTo>
                  <a:cubicBezTo>
                    <a:pt x="20" y="101"/>
                    <a:pt x="20" y="101"/>
                    <a:pt x="20" y="101"/>
                  </a:cubicBezTo>
                  <a:cubicBezTo>
                    <a:pt x="14" y="107"/>
                    <a:pt x="14" y="107"/>
                    <a:pt x="14" y="107"/>
                  </a:cubicBezTo>
                  <a:cubicBezTo>
                    <a:pt x="14" y="91"/>
                    <a:pt x="14" y="91"/>
                    <a:pt x="14" y="91"/>
                  </a:cubicBezTo>
                  <a:cubicBezTo>
                    <a:pt x="19" y="87"/>
                    <a:pt x="19" y="87"/>
                    <a:pt x="19" y="87"/>
                  </a:cubicBezTo>
                  <a:cubicBezTo>
                    <a:pt x="17" y="45"/>
                    <a:pt x="17" y="45"/>
                    <a:pt x="17" y="45"/>
                  </a:cubicBezTo>
                  <a:cubicBezTo>
                    <a:pt x="14" y="49"/>
                    <a:pt x="14" y="49"/>
                    <a:pt x="14" y="49"/>
                  </a:cubicBezTo>
                  <a:cubicBezTo>
                    <a:pt x="13" y="34"/>
                    <a:pt x="13" y="34"/>
                    <a:pt x="13" y="34"/>
                  </a:cubicBezTo>
                  <a:cubicBezTo>
                    <a:pt x="17" y="31"/>
                    <a:pt x="17" y="31"/>
                    <a:pt x="17" y="31"/>
                  </a:cubicBezTo>
                  <a:cubicBezTo>
                    <a:pt x="15" y="0"/>
                    <a:pt x="15" y="0"/>
                    <a:pt x="15"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27"/>
            <p:cNvSpPr>
              <a:spLocks/>
            </p:cNvSpPr>
            <p:nvPr userDrawn="1"/>
          </p:nvSpPr>
          <p:spPr bwMode="gray">
            <a:xfrm>
              <a:off x="9839325" y="3484563"/>
              <a:ext cx="30162" cy="309562"/>
            </a:xfrm>
            <a:custGeom>
              <a:avLst/>
              <a:gdLst>
                <a:gd name="T0" fmla="*/ 5 w 9"/>
                <a:gd name="T1" fmla="*/ 0 h 98"/>
                <a:gd name="T2" fmla="*/ 0 w 9"/>
                <a:gd name="T3" fmla="*/ 96 h 98"/>
                <a:gd name="T4" fmla="*/ 3 w 9"/>
                <a:gd name="T5" fmla="*/ 98 h 98"/>
                <a:gd name="T6" fmla="*/ 9 w 9"/>
                <a:gd name="T7" fmla="*/ 95 h 98"/>
                <a:gd name="T8" fmla="*/ 9 w 9"/>
                <a:gd name="T9" fmla="*/ 85 h 98"/>
                <a:gd name="T10" fmla="*/ 8 w 9"/>
                <a:gd name="T11" fmla="*/ 85 h 98"/>
                <a:gd name="T12" fmla="*/ 3 w 9"/>
                <a:gd name="T13" fmla="*/ 74 h 98"/>
                <a:gd name="T14" fmla="*/ 8 w 9"/>
                <a:gd name="T15" fmla="*/ 71 h 98"/>
                <a:gd name="T16" fmla="*/ 5 w 9"/>
                <a:gd name="T1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8">
                  <a:moveTo>
                    <a:pt x="5" y="0"/>
                  </a:moveTo>
                  <a:cubicBezTo>
                    <a:pt x="0" y="96"/>
                    <a:pt x="0" y="96"/>
                    <a:pt x="0" y="96"/>
                  </a:cubicBezTo>
                  <a:cubicBezTo>
                    <a:pt x="3" y="98"/>
                    <a:pt x="3" y="98"/>
                    <a:pt x="3" y="98"/>
                  </a:cubicBezTo>
                  <a:cubicBezTo>
                    <a:pt x="5" y="97"/>
                    <a:pt x="7" y="96"/>
                    <a:pt x="9" y="95"/>
                  </a:cubicBezTo>
                  <a:cubicBezTo>
                    <a:pt x="9" y="85"/>
                    <a:pt x="9" y="85"/>
                    <a:pt x="9" y="85"/>
                  </a:cubicBezTo>
                  <a:cubicBezTo>
                    <a:pt x="8" y="85"/>
                    <a:pt x="8" y="85"/>
                    <a:pt x="8" y="85"/>
                  </a:cubicBezTo>
                  <a:cubicBezTo>
                    <a:pt x="3" y="74"/>
                    <a:pt x="3" y="74"/>
                    <a:pt x="3" y="74"/>
                  </a:cubicBezTo>
                  <a:cubicBezTo>
                    <a:pt x="8" y="71"/>
                    <a:pt x="8" y="71"/>
                    <a:pt x="8" y="71"/>
                  </a:cubicBezTo>
                  <a:cubicBezTo>
                    <a:pt x="5" y="0"/>
                    <a:pt x="5" y="0"/>
                    <a:pt x="5"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28"/>
            <p:cNvSpPr>
              <a:spLocks/>
            </p:cNvSpPr>
            <p:nvPr userDrawn="1"/>
          </p:nvSpPr>
          <p:spPr bwMode="gray">
            <a:xfrm>
              <a:off x="9675813" y="3992563"/>
              <a:ext cx="180975" cy="190500"/>
            </a:xfrm>
            <a:custGeom>
              <a:avLst/>
              <a:gdLst>
                <a:gd name="T0" fmla="*/ 0 w 114"/>
                <a:gd name="T1" fmla="*/ 0 h 120"/>
                <a:gd name="T2" fmla="*/ 93 w 114"/>
                <a:gd name="T3" fmla="*/ 97 h 120"/>
                <a:gd name="T4" fmla="*/ 114 w 114"/>
                <a:gd name="T5" fmla="*/ 120 h 120"/>
                <a:gd name="T6" fmla="*/ 114 w 114"/>
                <a:gd name="T7" fmla="*/ 89 h 120"/>
                <a:gd name="T8" fmla="*/ 93 w 114"/>
                <a:gd name="T9" fmla="*/ 73 h 120"/>
                <a:gd name="T10" fmla="*/ 0 w 114"/>
                <a:gd name="T11" fmla="*/ 0 h 120"/>
              </a:gdLst>
              <a:ahLst/>
              <a:cxnLst>
                <a:cxn ang="0">
                  <a:pos x="T0" y="T1"/>
                </a:cxn>
                <a:cxn ang="0">
                  <a:pos x="T2" y="T3"/>
                </a:cxn>
                <a:cxn ang="0">
                  <a:pos x="T4" y="T5"/>
                </a:cxn>
                <a:cxn ang="0">
                  <a:pos x="T6" y="T7"/>
                </a:cxn>
                <a:cxn ang="0">
                  <a:pos x="T8" y="T9"/>
                </a:cxn>
                <a:cxn ang="0">
                  <a:pos x="T10" y="T11"/>
                </a:cxn>
              </a:cxnLst>
              <a:rect l="0" t="0" r="r" b="b"/>
              <a:pathLst>
                <a:path w="114" h="120">
                  <a:moveTo>
                    <a:pt x="0" y="0"/>
                  </a:moveTo>
                  <a:lnTo>
                    <a:pt x="93" y="97"/>
                  </a:lnTo>
                  <a:lnTo>
                    <a:pt x="114" y="120"/>
                  </a:lnTo>
                  <a:lnTo>
                    <a:pt x="114" y="89"/>
                  </a:lnTo>
                  <a:lnTo>
                    <a:pt x="93" y="73"/>
                  </a:lnTo>
                  <a:lnTo>
                    <a:pt x="0"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29"/>
            <p:cNvSpPr>
              <a:spLocks/>
            </p:cNvSpPr>
            <p:nvPr userDrawn="1"/>
          </p:nvSpPr>
          <p:spPr bwMode="gray">
            <a:xfrm>
              <a:off x="9675813" y="3992563"/>
              <a:ext cx="180975" cy="190500"/>
            </a:xfrm>
            <a:custGeom>
              <a:avLst/>
              <a:gdLst>
                <a:gd name="T0" fmla="*/ 0 w 114"/>
                <a:gd name="T1" fmla="*/ 0 h 120"/>
                <a:gd name="T2" fmla="*/ 93 w 114"/>
                <a:gd name="T3" fmla="*/ 97 h 120"/>
                <a:gd name="T4" fmla="*/ 114 w 114"/>
                <a:gd name="T5" fmla="*/ 120 h 120"/>
                <a:gd name="T6" fmla="*/ 114 w 114"/>
                <a:gd name="T7" fmla="*/ 89 h 120"/>
                <a:gd name="T8" fmla="*/ 93 w 114"/>
                <a:gd name="T9" fmla="*/ 73 h 120"/>
                <a:gd name="T10" fmla="*/ 0 w 114"/>
                <a:gd name="T11" fmla="*/ 0 h 120"/>
              </a:gdLst>
              <a:ahLst/>
              <a:cxnLst>
                <a:cxn ang="0">
                  <a:pos x="T0" y="T1"/>
                </a:cxn>
                <a:cxn ang="0">
                  <a:pos x="T2" y="T3"/>
                </a:cxn>
                <a:cxn ang="0">
                  <a:pos x="T4" y="T5"/>
                </a:cxn>
                <a:cxn ang="0">
                  <a:pos x="T6" y="T7"/>
                </a:cxn>
                <a:cxn ang="0">
                  <a:pos x="T8" y="T9"/>
                </a:cxn>
                <a:cxn ang="0">
                  <a:pos x="T10" y="T11"/>
                </a:cxn>
              </a:cxnLst>
              <a:rect l="0" t="0" r="r" b="b"/>
              <a:pathLst>
                <a:path w="114" h="120">
                  <a:moveTo>
                    <a:pt x="0" y="0"/>
                  </a:moveTo>
                  <a:lnTo>
                    <a:pt x="93" y="97"/>
                  </a:lnTo>
                  <a:lnTo>
                    <a:pt x="114" y="120"/>
                  </a:lnTo>
                  <a:lnTo>
                    <a:pt x="114" y="89"/>
                  </a:lnTo>
                  <a:lnTo>
                    <a:pt x="93" y="7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30"/>
            <p:cNvSpPr>
              <a:spLocks/>
            </p:cNvSpPr>
            <p:nvPr userDrawn="1"/>
          </p:nvSpPr>
          <p:spPr bwMode="gray">
            <a:xfrm>
              <a:off x="9732963" y="3849688"/>
              <a:ext cx="127000" cy="139700"/>
            </a:xfrm>
            <a:custGeom>
              <a:avLst/>
              <a:gdLst>
                <a:gd name="T0" fmla="*/ 1 w 38"/>
                <a:gd name="T1" fmla="*/ 0 h 44"/>
                <a:gd name="T2" fmla="*/ 0 w 38"/>
                <a:gd name="T3" fmla="*/ 1 h 44"/>
                <a:gd name="T4" fmla="*/ 29 w 38"/>
                <a:gd name="T5" fmla="*/ 35 h 44"/>
                <a:gd name="T6" fmla="*/ 37 w 38"/>
                <a:gd name="T7" fmla="*/ 44 h 44"/>
                <a:gd name="T8" fmla="*/ 38 w 38"/>
                <a:gd name="T9" fmla="*/ 29 h 44"/>
                <a:gd name="T10" fmla="*/ 30 w 38"/>
                <a:gd name="T11" fmla="*/ 23 h 44"/>
                <a:gd name="T12" fmla="*/ 1 w 38"/>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38" h="44">
                  <a:moveTo>
                    <a:pt x="1" y="0"/>
                  </a:moveTo>
                  <a:cubicBezTo>
                    <a:pt x="1" y="0"/>
                    <a:pt x="0" y="1"/>
                    <a:pt x="0" y="1"/>
                  </a:cubicBezTo>
                  <a:cubicBezTo>
                    <a:pt x="29" y="35"/>
                    <a:pt x="29" y="35"/>
                    <a:pt x="29" y="35"/>
                  </a:cubicBezTo>
                  <a:cubicBezTo>
                    <a:pt x="37" y="44"/>
                    <a:pt x="37" y="44"/>
                    <a:pt x="37" y="44"/>
                  </a:cubicBezTo>
                  <a:cubicBezTo>
                    <a:pt x="38" y="29"/>
                    <a:pt x="38" y="29"/>
                    <a:pt x="38" y="29"/>
                  </a:cubicBezTo>
                  <a:cubicBezTo>
                    <a:pt x="30" y="23"/>
                    <a:pt x="30" y="23"/>
                    <a:pt x="30" y="23"/>
                  </a:cubicBezTo>
                  <a:cubicBezTo>
                    <a:pt x="1" y="0"/>
                    <a:pt x="1" y="0"/>
                    <a:pt x="1"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31"/>
            <p:cNvSpPr>
              <a:spLocks/>
            </p:cNvSpPr>
            <p:nvPr userDrawn="1"/>
          </p:nvSpPr>
          <p:spPr bwMode="gray">
            <a:xfrm>
              <a:off x="9715500" y="3833813"/>
              <a:ext cx="20637" cy="19050"/>
            </a:xfrm>
            <a:custGeom>
              <a:avLst/>
              <a:gdLst>
                <a:gd name="T0" fmla="*/ 0 w 6"/>
                <a:gd name="T1" fmla="*/ 0 h 6"/>
                <a:gd name="T2" fmla="*/ 5 w 6"/>
                <a:gd name="T3" fmla="*/ 6 h 6"/>
                <a:gd name="T4" fmla="*/ 6 w 6"/>
                <a:gd name="T5" fmla="*/ 5 h 6"/>
                <a:gd name="T6" fmla="*/ 0 w 6"/>
                <a:gd name="T7" fmla="*/ 0 h 6"/>
              </a:gdLst>
              <a:ahLst/>
              <a:cxnLst>
                <a:cxn ang="0">
                  <a:pos x="T0" y="T1"/>
                </a:cxn>
                <a:cxn ang="0">
                  <a:pos x="T2" y="T3"/>
                </a:cxn>
                <a:cxn ang="0">
                  <a:pos x="T4" y="T5"/>
                </a:cxn>
                <a:cxn ang="0">
                  <a:pos x="T6" y="T7"/>
                </a:cxn>
              </a:cxnLst>
              <a:rect l="0" t="0" r="r" b="b"/>
              <a:pathLst>
                <a:path w="6" h="6">
                  <a:moveTo>
                    <a:pt x="0" y="0"/>
                  </a:moveTo>
                  <a:cubicBezTo>
                    <a:pt x="5" y="6"/>
                    <a:pt x="5" y="6"/>
                    <a:pt x="5" y="6"/>
                  </a:cubicBezTo>
                  <a:cubicBezTo>
                    <a:pt x="5" y="6"/>
                    <a:pt x="6" y="5"/>
                    <a:pt x="6" y="5"/>
                  </a:cubicBezTo>
                  <a:cubicBezTo>
                    <a:pt x="0" y="0"/>
                    <a:pt x="0" y="0"/>
                    <a:pt x="0"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32"/>
            <p:cNvSpPr>
              <a:spLocks/>
            </p:cNvSpPr>
            <p:nvPr userDrawn="1"/>
          </p:nvSpPr>
          <p:spPr bwMode="gray">
            <a:xfrm>
              <a:off x="9823450" y="3794125"/>
              <a:ext cx="42862" cy="49212"/>
            </a:xfrm>
            <a:custGeom>
              <a:avLst/>
              <a:gdLst>
                <a:gd name="T0" fmla="*/ 8 w 13"/>
                <a:gd name="T1" fmla="*/ 0 h 16"/>
                <a:gd name="T2" fmla="*/ 0 w 13"/>
                <a:gd name="T3" fmla="*/ 5 h 16"/>
                <a:gd name="T4" fmla="*/ 4 w 13"/>
                <a:gd name="T5" fmla="*/ 10 h 16"/>
                <a:gd name="T6" fmla="*/ 10 w 13"/>
                <a:gd name="T7" fmla="*/ 16 h 16"/>
                <a:gd name="T8" fmla="*/ 13 w 13"/>
                <a:gd name="T9" fmla="*/ 4 h 16"/>
                <a:gd name="T10" fmla="*/ 8 w 13"/>
                <a:gd name="T11" fmla="*/ 0 h 16"/>
              </a:gdLst>
              <a:ahLst/>
              <a:cxnLst>
                <a:cxn ang="0">
                  <a:pos x="T0" y="T1"/>
                </a:cxn>
                <a:cxn ang="0">
                  <a:pos x="T2" y="T3"/>
                </a:cxn>
                <a:cxn ang="0">
                  <a:pos x="T4" y="T5"/>
                </a:cxn>
                <a:cxn ang="0">
                  <a:pos x="T6" y="T7"/>
                </a:cxn>
                <a:cxn ang="0">
                  <a:pos x="T8" y="T9"/>
                </a:cxn>
                <a:cxn ang="0">
                  <a:pos x="T10" y="T11"/>
                </a:cxn>
              </a:cxnLst>
              <a:rect l="0" t="0" r="r" b="b"/>
              <a:pathLst>
                <a:path w="13" h="16">
                  <a:moveTo>
                    <a:pt x="8" y="0"/>
                  </a:moveTo>
                  <a:cubicBezTo>
                    <a:pt x="6" y="2"/>
                    <a:pt x="3" y="3"/>
                    <a:pt x="0" y="5"/>
                  </a:cubicBezTo>
                  <a:cubicBezTo>
                    <a:pt x="4" y="10"/>
                    <a:pt x="4" y="10"/>
                    <a:pt x="4" y="10"/>
                  </a:cubicBezTo>
                  <a:cubicBezTo>
                    <a:pt x="10" y="16"/>
                    <a:pt x="10" y="16"/>
                    <a:pt x="10" y="16"/>
                  </a:cubicBezTo>
                  <a:cubicBezTo>
                    <a:pt x="13" y="4"/>
                    <a:pt x="13" y="4"/>
                    <a:pt x="13" y="4"/>
                  </a:cubicBezTo>
                  <a:cubicBezTo>
                    <a:pt x="8" y="0"/>
                    <a:pt x="8" y="0"/>
                    <a:pt x="8"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33"/>
            <p:cNvSpPr>
              <a:spLocks/>
            </p:cNvSpPr>
            <p:nvPr userDrawn="1"/>
          </p:nvSpPr>
          <p:spPr bwMode="gray">
            <a:xfrm>
              <a:off x="9759950" y="3733800"/>
              <a:ext cx="90487" cy="74612"/>
            </a:xfrm>
            <a:custGeom>
              <a:avLst/>
              <a:gdLst>
                <a:gd name="T0" fmla="*/ 0 w 27"/>
                <a:gd name="T1" fmla="*/ 0 h 24"/>
                <a:gd name="T2" fmla="*/ 19 w 27"/>
                <a:gd name="T3" fmla="*/ 24 h 24"/>
                <a:gd name="T4" fmla="*/ 27 w 27"/>
                <a:gd name="T5" fmla="*/ 19 h 24"/>
                <a:gd name="T6" fmla="*/ 24 w 27"/>
                <a:gd name="T7" fmla="*/ 17 h 24"/>
                <a:gd name="T8" fmla="*/ 0 w 27"/>
                <a:gd name="T9" fmla="*/ 0 h 24"/>
              </a:gdLst>
              <a:ahLst/>
              <a:cxnLst>
                <a:cxn ang="0">
                  <a:pos x="T0" y="T1"/>
                </a:cxn>
                <a:cxn ang="0">
                  <a:pos x="T2" y="T3"/>
                </a:cxn>
                <a:cxn ang="0">
                  <a:pos x="T4" y="T5"/>
                </a:cxn>
                <a:cxn ang="0">
                  <a:pos x="T6" y="T7"/>
                </a:cxn>
                <a:cxn ang="0">
                  <a:pos x="T8" y="T9"/>
                </a:cxn>
              </a:cxnLst>
              <a:rect l="0" t="0" r="r" b="b"/>
              <a:pathLst>
                <a:path w="27" h="24">
                  <a:moveTo>
                    <a:pt x="0" y="0"/>
                  </a:moveTo>
                  <a:cubicBezTo>
                    <a:pt x="19" y="24"/>
                    <a:pt x="19" y="24"/>
                    <a:pt x="19" y="24"/>
                  </a:cubicBezTo>
                  <a:cubicBezTo>
                    <a:pt x="22" y="22"/>
                    <a:pt x="25" y="21"/>
                    <a:pt x="27" y="19"/>
                  </a:cubicBezTo>
                  <a:cubicBezTo>
                    <a:pt x="24" y="17"/>
                    <a:pt x="24" y="17"/>
                    <a:pt x="24" y="17"/>
                  </a:cubicBezTo>
                  <a:cubicBezTo>
                    <a:pt x="0" y="0"/>
                    <a:pt x="0" y="0"/>
                    <a:pt x="0" y="0"/>
                  </a:cubicBezTo>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34"/>
            <p:cNvSpPr>
              <a:spLocks/>
            </p:cNvSpPr>
            <p:nvPr userDrawn="1"/>
          </p:nvSpPr>
          <p:spPr bwMode="gray">
            <a:xfrm>
              <a:off x="9866313" y="3932238"/>
              <a:ext cx="180975" cy="188912"/>
            </a:xfrm>
            <a:custGeom>
              <a:avLst/>
              <a:gdLst>
                <a:gd name="T0" fmla="*/ 114 w 114"/>
                <a:gd name="T1" fmla="*/ 0 h 119"/>
                <a:gd name="T2" fmla="*/ 11 w 114"/>
                <a:gd name="T3" fmla="*/ 79 h 119"/>
                <a:gd name="T4" fmla="*/ 0 w 114"/>
                <a:gd name="T5" fmla="*/ 87 h 119"/>
                <a:gd name="T6" fmla="*/ 0 w 114"/>
                <a:gd name="T7" fmla="*/ 119 h 119"/>
                <a:gd name="T8" fmla="*/ 13 w 114"/>
                <a:gd name="T9" fmla="*/ 107 h 119"/>
                <a:gd name="T10" fmla="*/ 114 w 114"/>
                <a:gd name="T11" fmla="*/ 0 h 119"/>
              </a:gdLst>
              <a:ahLst/>
              <a:cxnLst>
                <a:cxn ang="0">
                  <a:pos x="T0" y="T1"/>
                </a:cxn>
                <a:cxn ang="0">
                  <a:pos x="T2" y="T3"/>
                </a:cxn>
                <a:cxn ang="0">
                  <a:pos x="T4" y="T5"/>
                </a:cxn>
                <a:cxn ang="0">
                  <a:pos x="T6" y="T7"/>
                </a:cxn>
                <a:cxn ang="0">
                  <a:pos x="T8" y="T9"/>
                </a:cxn>
                <a:cxn ang="0">
                  <a:pos x="T10" y="T11"/>
                </a:cxn>
              </a:cxnLst>
              <a:rect l="0" t="0" r="r" b="b"/>
              <a:pathLst>
                <a:path w="114" h="119">
                  <a:moveTo>
                    <a:pt x="114" y="0"/>
                  </a:moveTo>
                  <a:lnTo>
                    <a:pt x="11" y="79"/>
                  </a:lnTo>
                  <a:lnTo>
                    <a:pt x="0" y="87"/>
                  </a:lnTo>
                  <a:lnTo>
                    <a:pt x="0" y="119"/>
                  </a:lnTo>
                  <a:lnTo>
                    <a:pt x="13" y="107"/>
                  </a:lnTo>
                  <a:lnTo>
                    <a:pt x="114"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35"/>
            <p:cNvSpPr>
              <a:spLocks/>
            </p:cNvSpPr>
            <p:nvPr userDrawn="1"/>
          </p:nvSpPr>
          <p:spPr bwMode="gray">
            <a:xfrm>
              <a:off x="9866313" y="3932238"/>
              <a:ext cx="180975" cy="188912"/>
            </a:xfrm>
            <a:custGeom>
              <a:avLst/>
              <a:gdLst>
                <a:gd name="T0" fmla="*/ 114 w 114"/>
                <a:gd name="T1" fmla="*/ 0 h 119"/>
                <a:gd name="T2" fmla="*/ 11 w 114"/>
                <a:gd name="T3" fmla="*/ 79 h 119"/>
                <a:gd name="T4" fmla="*/ 0 w 114"/>
                <a:gd name="T5" fmla="*/ 87 h 119"/>
                <a:gd name="T6" fmla="*/ 0 w 114"/>
                <a:gd name="T7" fmla="*/ 119 h 119"/>
                <a:gd name="T8" fmla="*/ 13 w 114"/>
                <a:gd name="T9" fmla="*/ 107 h 119"/>
                <a:gd name="T10" fmla="*/ 114 w 114"/>
                <a:gd name="T11" fmla="*/ 0 h 119"/>
              </a:gdLst>
              <a:ahLst/>
              <a:cxnLst>
                <a:cxn ang="0">
                  <a:pos x="T0" y="T1"/>
                </a:cxn>
                <a:cxn ang="0">
                  <a:pos x="T2" y="T3"/>
                </a:cxn>
                <a:cxn ang="0">
                  <a:pos x="T4" y="T5"/>
                </a:cxn>
                <a:cxn ang="0">
                  <a:pos x="T6" y="T7"/>
                </a:cxn>
                <a:cxn ang="0">
                  <a:pos x="T8" y="T9"/>
                </a:cxn>
                <a:cxn ang="0">
                  <a:pos x="T10" y="T11"/>
                </a:cxn>
              </a:cxnLst>
              <a:rect l="0" t="0" r="r" b="b"/>
              <a:pathLst>
                <a:path w="114" h="119">
                  <a:moveTo>
                    <a:pt x="114" y="0"/>
                  </a:moveTo>
                  <a:lnTo>
                    <a:pt x="11" y="79"/>
                  </a:lnTo>
                  <a:lnTo>
                    <a:pt x="0" y="87"/>
                  </a:lnTo>
                  <a:lnTo>
                    <a:pt x="0" y="119"/>
                  </a:lnTo>
                  <a:lnTo>
                    <a:pt x="13" y="107"/>
                  </a:lnTo>
                  <a:lnTo>
                    <a:pt x="1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36"/>
            <p:cNvSpPr>
              <a:spLocks/>
            </p:cNvSpPr>
            <p:nvPr userDrawn="1"/>
          </p:nvSpPr>
          <p:spPr bwMode="gray">
            <a:xfrm>
              <a:off x="9863138" y="3784600"/>
              <a:ext cx="144462" cy="153987"/>
            </a:xfrm>
            <a:custGeom>
              <a:avLst/>
              <a:gdLst>
                <a:gd name="T0" fmla="*/ 91 w 91"/>
                <a:gd name="T1" fmla="*/ 0 h 97"/>
                <a:gd name="T2" fmla="*/ 8 w 91"/>
                <a:gd name="T3" fmla="*/ 61 h 97"/>
                <a:gd name="T4" fmla="*/ 0 w 91"/>
                <a:gd name="T5" fmla="*/ 67 h 97"/>
                <a:gd name="T6" fmla="*/ 2 w 91"/>
                <a:gd name="T7" fmla="*/ 97 h 97"/>
                <a:gd name="T8" fmla="*/ 8 w 91"/>
                <a:gd name="T9" fmla="*/ 89 h 97"/>
                <a:gd name="T10" fmla="*/ 91 w 91"/>
                <a:gd name="T11" fmla="*/ 0 h 97"/>
              </a:gdLst>
              <a:ahLst/>
              <a:cxnLst>
                <a:cxn ang="0">
                  <a:pos x="T0" y="T1"/>
                </a:cxn>
                <a:cxn ang="0">
                  <a:pos x="T2" y="T3"/>
                </a:cxn>
                <a:cxn ang="0">
                  <a:pos x="T4" y="T5"/>
                </a:cxn>
                <a:cxn ang="0">
                  <a:pos x="T6" y="T7"/>
                </a:cxn>
                <a:cxn ang="0">
                  <a:pos x="T8" y="T9"/>
                </a:cxn>
                <a:cxn ang="0">
                  <a:pos x="T10" y="T11"/>
                </a:cxn>
              </a:cxnLst>
              <a:rect l="0" t="0" r="r" b="b"/>
              <a:pathLst>
                <a:path w="91" h="97">
                  <a:moveTo>
                    <a:pt x="91" y="0"/>
                  </a:moveTo>
                  <a:lnTo>
                    <a:pt x="8" y="61"/>
                  </a:lnTo>
                  <a:lnTo>
                    <a:pt x="0" y="67"/>
                  </a:lnTo>
                  <a:lnTo>
                    <a:pt x="2" y="97"/>
                  </a:lnTo>
                  <a:lnTo>
                    <a:pt x="8" y="89"/>
                  </a:lnTo>
                  <a:lnTo>
                    <a:pt x="91"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37"/>
            <p:cNvSpPr>
              <a:spLocks/>
            </p:cNvSpPr>
            <p:nvPr userDrawn="1"/>
          </p:nvSpPr>
          <p:spPr bwMode="gray">
            <a:xfrm>
              <a:off x="9863138" y="3784600"/>
              <a:ext cx="144462" cy="153987"/>
            </a:xfrm>
            <a:custGeom>
              <a:avLst/>
              <a:gdLst>
                <a:gd name="T0" fmla="*/ 91 w 91"/>
                <a:gd name="T1" fmla="*/ 0 h 97"/>
                <a:gd name="T2" fmla="*/ 8 w 91"/>
                <a:gd name="T3" fmla="*/ 61 h 97"/>
                <a:gd name="T4" fmla="*/ 0 w 91"/>
                <a:gd name="T5" fmla="*/ 67 h 97"/>
                <a:gd name="T6" fmla="*/ 2 w 91"/>
                <a:gd name="T7" fmla="*/ 97 h 97"/>
                <a:gd name="T8" fmla="*/ 8 w 91"/>
                <a:gd name="T9" fmla="*/ 89 h 97"/>
                <a:gd name="T10" fmla="*/ 91 w 91"/>
                <a:gd name="T11" fmla="*/ 0 h 97"/>
              </a:gdLst>
              <a:ahLst/>
              <a:cxnLst>
                <a:cxn ang="0">
                  <a:pos x="T0" y="T1"/>
                </a:cxn>
                <a:cxn ang="0">
                  <a:pos x="T2" y="T3"/>
                </a:cxn>
                <a:cxn ang="0">
                  <a:pos x="T4" y="T5"/>
                </a:cxn>
                <a:cxn ang="0">
                  <a:pos x="T6" y="T7"/>
                </a:cxn>
                <a:cxn ang="0">
                  <a:pos x="T8" y="T9"/>
                </a:cxn>
                <a:cxn ang="0">
                  <a:pos x="T10" y="T11"/>
                </a:cxn>
              </a:cxnLst>
              <a:rect l="0" t="0" r="r" b="b"/>
              <a:pathLst>
                <a:path w="91" h="97">
                  <a:moveTo>
                    <a:pt x="91" y="0"/>
                  </a:moveTo>
                  <a:lnTo>
                    <a:pt x="8" y="61"/>
                  </a:lnTo>
                  <a:lnTo>
                    <a:pt x="0" y="67"/>
                  </a:lnTo>
                  <a:lnTo>
                    <a:pt x="2" y="97"/>
                  </a:lnTo>
                  <a:lnTo>
                    <a:pt x="8" y="89"/>
                  </a:lnTo>
                  <a:lnTo>
                    <a:pt x="9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38"/>
            <p:cNvSpPr>
              <a:spLocks/>
            </p:cNvSpPr>
            <p:nvPr userDrawn="1"/>
          </p:nvSpPr>
          <p:spPr bwMode="gray">
            <a:xfrm>
              <a:off x="9850438" y="3676650"/>
              <a:ext cx="76200" cy="76200"/>
            </a:xfrm>
            <a:custGeom>
              <a:avLst/>
              <a:gdLst>
                <a:gd name="T0" fmla="*/ 48 w 48"/>
                <a:gd name="T1" fmla="*/ 0 h 48"/>
                <a:gd name="T2" fmla="*/ 10 w 48"/>
                <a:gd name="T3" fmla="*/ 20 h 48"/>
                <a:gd name="T4" fmla="*/ 0 w 48"/>
                <a:gd name="T5" fmla="*/ 26 h 48"/>
                <a:gd name="T6" fmla="*/ 10 w 48"/>
                <a:gd name="T7" fmla="*/ 48 h 48"/>
                <a:gd name="T8" fmla="*/ 12 w 48"/>
                <a:gd name="T9" fmla="*/ 48 h 48"/>
                <a:gd name="T10" fmla="*/ 48 w 48"/>
                <a:gd name="T11" fmla="*/ 0 h 48"/>
              </a:gdLst>
              <a:ahLst/>
              <a:cxnLst>
                <a:cxn ang="0">
                  <a:pos x="T0" y="T1"/>
                </a:cxn>
                <a:cxn ang="0">
                  <a:pos x="T2" y="T3"/>
                </a:cxn>
                <a:cxn ang="0">
                  <a:pos x="T4" y="T5"/>
                </a:cxn>
                <a:cxn ang="0">
                  <a:pos x="T6" y="T7"/>
                </a:cxn>
                <a:cxn ang="0">
                  <a:pos x="T8" y="T9"/>
                </a:cxn>
                <a:cxn ang="0">
                  <a:pos x="T10" y="T11"/>
                </a:cxn>
              </a:cxnLst>
              <a:rect l="0" t="0" r="r" b="b"/>
              <a:pathLst>
                <a:path w="48" h="48">
                  <a:moveTo>
                    <a:pt x="48" y="0"/>
                  </a:moveTo>
                  <a:lnTo>
                    <a:pt x="10" y="20"/>
                  </a:lnTo>
                  <a:lnTo>
                    <a:pt x="0" y="26"/>
                  </a:lnTo>
                  <a:lnTo>
                    <a:pt x="10" y="48"/>
                  </a:lnTo>
                  <a:lnTo>
                    <a:pt x="12" y="48"/>
                  </a:lnTo>
                  <a:lnTo>
                    <a:pt x="48" y="0"/>
                  </a:lnTo>
                  <a:close/>
                </a:path>
              </a:pathLst>
            </a:custGeom>
            <a:solidFill>
              <a:srgbClr val="52A7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39"/>
            <p:cNvSpPr>
              <a:spLocks/>
            </p:cNvSpPr>
            <p:nvPr userDrawn="1"/>
          </p:nvSpPr>
          <p:spPr bwMode="gray">
            <a:xfrm>
              <a:off x="9850438" y="3676650"/>
              <a:ext cx="76200" cy="76200"/>
            </a:xfrm>
            <a:custGeom>
              <a:avLst/>
              <a:gdLst>
                <a:gd name="T0" fmla="*/ 48 w 48"/>
                <a:gd name="T1" fmla="*/ 0 h 48"/>
                <a:gd name="T2" fmla="*/ 10 w 48"/>
                <a:gd name="T3" fmla="*/ 20 h 48"/>
                <a:gd name="T4" fmla="*/ 0 w 48"/>
                <a:gd name="T5" fmla="*/ 26 h 48"/>
                <a:gd name="T6" fmla="*/ 10 w 48"/>
                <a:gd name="T7" fmla="*/ 48 h 48"/>
                <a:gd name="T8" fmla="*/ 12 w 48"/>
                <a:gd name="T9" fmla="*/ 48 h 48"/>
                <a:gd name="T10" fmla="*/ 48 w 48"/>
                <a:gd name="T11" fmla="*/ 0 h 48"/>
              </a:gdLst>
              <a:ahLst/>
              <a:cxnLst>
                <a:cxn ang="0">
                  <a:pos x="T0" y="T1"/>
                </a:cxn>
                <a:cxn ang="0">
                  <a:pos x="T2" y="T3"/>
                </a:cxn>
                <a:cxn ang="0">
                  <a:pos x="T4" y="T5"/>
                </a:cxn>
                <a:cxn ang="0">
                  <a:pos x="T6" y="T7"/>
                </a:cxn>
                <a:cxn ang="0">
                  <a:pos x="T8" y="T9"/>
                </a:cxn>
                <a:cxn ang="0">
                  <a:pos x="T10" y="T11"/>
                </a:cxn>
              </a:cxnLst>
              <a:rect l="0" t="0" r="r" b="b"/>
              <a:pathLst>
                <a:path w="48" h="48">
                  <a:moveTo>
                    <a:pt x="48" y="0"/>
                  </a:moveTo>
                  <a:lnTo>
                    <a:pt x="10" y="20"/>
                  </a:lnTo>
                  <a:lnTo>
                    <a:pt x="0" y="26"/>
                  </a:lnTo>
                  <a:lnTo>
                    <a:pt x="10" y="48"/>
                  </a:lnTo>
                  <a:lnTo>
                    <a:pt x="12" y="48"/>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40"/>
            <p:cNvSpPr>
              <a:spLocks/>
            </p:cNvSpPr>
            <p:nvPr userDrawn="1"/>
          </p:nvSpPr>
          <p:spPr bwMode="gray">
            <a:xfrm>
              <a:off x="11160125" y="4137025"/>
              <a:ext cx="155575" cy="320675"/>
            </a:xfrm>
            <a:custGeom>
              <a:avLst/>
              <a:gdLst>
                <a:gd name="T0" fmla="*/ 43 w 46"/>
                <a:gd name="T1" fmla="*/ 0 h 102"/>
                <a:gd name="T2" fmla="*/ 5 w 46"/>
                <a:gd name="T3" fmla="*/ 0 h 102"/>
                <a:gd name="T4" fmla="*/ 1 w 46"/>
                <a:gd name="T5" fmla="*/ 76 h 102"/>
                <a:gd name="T6" fmla="*/ 0 w 46"/>
                <a:gd name="T7" fmla="*/ 102 h 102"/>
                <a:gd name="T8" fmla="*/ 46 w 46"/>
                <a:gd name="T9" fmla="*/ 73 h 102"/>
                <a:gd name="T10" fmla="*/ 43 w 46"/>
                <a:gd name="T11" fmla="*/ 0 h 102"/>
              </a:gdLst>
              <a:ahLst/>
              <a:cxnLst>
                <a:cxn ang="0">
                  <a:pos x="T0" y="T1"/>
                </a:cxn>
                <a:cxn ang="0">
                  <a:pos x="T2" y="T3"/>
                </a:cxn>
                <a:cxn ang="0">
                  <a:pos x="T4" y="T5"/>
                </a:cxn>
                <a:cxn ang="0">
                  <a:pos x="T6" y="T7"/>
                </a:cxn>
                <a:cxn ang="0">
                  <a:pos x="T8" y="T9"/>
                </a:cxn>
                <a:cxn ang="0">
                  <a:pos x="T10" y="T11"/>
                </a:cxn>
              </a:cxnLst>
              <a:rect l="0" t="0" r="r" b="b"/>
              <a:pathLst>
                <a:path w="46" h="102">
                  <a:moveTo>
                    <a:pt x="43" y="0"/>
                  </a:moveTo>
                  <a:cubicBezTo>
                    <a:pt x="5" y="0"/>
                    <a:pt x="5" y="0"/>
                    <a:pt x="5" y="0"/>
                  </a:cubicBezTo>
                  <a:cubicBezTo>
                    <a:pt x="1" y="76"/>
                    <a:pt x="1" y="76"/>
                    <a:pt x="1" y="76"/>
                  </a:cubicBezTo>
                  <a:cubicBezTo>
                    <a:pt x="0" y="102"/>
                    <a:pt x="0" y="102"/>
                    <a:pt x="0" y="102"/>
                  </a:cubicBezTo>
                  <a:cubicBezTo>
                    <a:pt x="15" y="92"/>
                    <a:pt x="30" y="82"/>
                    <a:pt x="46" y="73"/>
                  </a:cubicBezTo>
                  <a:cubicBezTo>
                    <a:pt x="43" y="0"/>
                    <a:pt x="43" y="0"/>
                    <a:pt x="43" y="0"/>
                  </a:cubicBezTo>
                </a:path>
              </a:pathLst>
            </a:custGeom>
            <a:solidFill>
              <a:srgbClr val="7790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41"/>
            <p:cNvSpPr>
              <a:spLocks/>
            </p:cNvSpPr>
            <p:nvPr userDrawn="1"/>
          </p:nvSpPr>
          <p:spPr bwMode="gray">
            <a:xfrm>
              <a:off x="11177588" y="4095750"/>
              <a:ext cx="127000" cy="41275"/>
            </a:xfrm>
            <a:custGeom>
              <a:avLst/>
              <a:gdLst>
                <a:gd name="T0" fmla="*/ 37 w 38"/>
                <a:gd name="T1" fmla="*/ 0 h 13"/>
                <a:gd name="T2" fmla="*/ 18 w 38"/>
                <a:gd name="T3" fmla="*/ 1 h 13"/>
                <a:gd name="T4" fmla="*/ 0 w 38"/>
                <a:gd name="T5" fmla="*/ 0 h 13"/>
                <a:gd name="T6" fmla="*/ 0 w 38"/>
                <a:gd name="T7" fmla="*/ 13 h 13"/>
                <a:gd name="T8" fmla="*/ 0 w 38"/>
                <a:gd name="T9" fmla="*/ 13 h 13"/>
                <a:gd name="T10" fmla="*/ 38 w 38"/>
                <a:gd name="T11" fmla="*/ 13 h 13"/>
                <a:gd name="T12" fmla="*/ 38 w 38"/>
                <a:gd name="T13" fmla="*/ 13 h 13"/>
                <a:gd name="T14" fmla="*/ 37 w 38"/>
                <a:gd name="T15" fmla="*/ 0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3">
                  <a:moveTo>
                    <a:pt x="37" y="0"/>
                  </a:moveTo>
                  <a:cubicBezTo>
                    <a:pt x="31" y="1"/>
                    <a:pt x="25" y="1"/>
                    <a:pt x="18" y="1"/>
                  </a:cubicBezTo>
                  <a:cubicBezTo>
                    <a:pt x="12" y="1"/>
                    <a:pt x="6" y="1"/>
                    <a:pt x="0" y="0"/>
                  </a:cubicBezTo>
                  <a:cubicBezTo>
                    <a:pt x="0" y="13"/>
                    <a:pt x="0" y="13"/>
                    <a:pt x="0" y="13"/>
                  </a:cubicBezTo>
                  <a:cubicBezTo>
                    <a:pt x="0" y="13"/>
                    <a:pt x="0" y="13"/>
                    <a:pt x="0" y="13"/>
                  </a:cubicBezTo>
                  <a:cubicBezTo>
                    <a:pt x="38" y="13"/>
                    <a:pt x="38" y="13"/>
                    <a:pt x="38" y="13"/>
                  </a:cubicBezTo>
                  <a:cubicBezTo>
                    <a:pt x="38" y="13"/>
                    <a:pt x="38" y="13"/>
                    <a:pt x="38" y="13"/>
                  </a:cubicBezTo>
                  <a:cubicBezTo>
                    <a:pt x="37" y="0"/>
                    <a:pt x="37" y="0"/>
                    <a:pt x="37" y="0"/>
                  </a:cubicBezTo>
                </a:path>
              </a:pathLst>
            </a:custGeom>
            <a:solidFill>
              <a:srgbClr val="7790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42"/>
            <p:cNvSpPr>
              <a:spLocks noEditPoints="1"/>
            </p:cNvSpPr>
            <p:nvPr userDrawn="1"/>
          </p:nvSpPr>
          <p:spPr bwMode="gray">
            <a:xfrm>
              <a:off x="11093450" y="3648075"/>
              <a:ext cx="650875" cy="447675"/>
            </a:xfrm>
            <a:custGeom>
              <a:avLst/>
              <a:gdLst>
                <a:gd name="T0" fmla="*/ 19 w 194"/>
                <a:gd name="T1" fmla="*/ 114 h 142"/>
                <a:gd name="T2" fmla="*/ 0 w 194"/>
                <a:gd name="T3" fmla="*/ 139 h 142"/>
                <a:gd name="T4" fmla="*/ 25 w 194"/>
                <a:gd name="T5" fmla="*/ 142 h 142"/>
                <a:gd name="T6" fmla="*/ 26 w 194"/>
                <a:gd name="T7" fmla="*/ 123 h 142"/>
                <a:gd name="T8" fmla="*/ 19 w 194"/>
                <a:gd name="T9" fmla="*/ 114 h 142"/>
                <a:gd name="T10" fmla="*/ 108 w 194"/>
                <a:gd name="T11" fmla="*/ 32 h 142"/>
                <a:gd name="T12" fmla="*/ 60 w 194"/>
                <a:gd name="T13" fmla="*/ 90 h 142"/>
                <a:gd name="T14" fmla="*/ 60 w 194"/>
                <a:gd name="T15" fmla="*/ 98 h 142"/>
                <a:gd name="T16" fmla="*/ 62 w 194"/>
                <a:gd name="T17" fmla="*/ 142 h 142"/>
                <a:gd name="T18" fmla="*/ 110 w 194"/>
                <a:gd name="T19" fmla="*/ 132 h 142"/>
                <a:gd name="T20" fmla="*/ 142 w 194"/>
                <a:gd name="T21" fmla="*/ 80 h 142"/>
                <a:gd name="T22" fmla="*/ 160 w 194"/>
                <a:gd name="T23" fmla="*/ 108 h 142"/>
                <a:gd name="T24" fmla="*/ 194 w 194"/>
                <a:gd name="T25" fmla="*/ 81 h 142"/>
                <a:gd name="T26" fmla="*/ 108 w 194"/>
                <a:gd name="T27" fmla="*/ 32 h 142"/>
                <a:gd name="T28" fmla="*/ 74 w 194"/>
                <a:gd name="T29" fmla="*/ 0 h 142"/>
                <a:gd name="T30" fmla="*/ 66 w 194"/>
                <a:gd name="T31" fmla="*/ 10 h 142"/>
                <a:gd name="T32" fmla="*/ 57 w 194"/>
                <a:gd name="T33" fmla="*/ 39 h 142"/>
                <a:gd name="T34" fmla="*/ 58 w 194"/>
                <a:gd name="T35" fmla="*/ 63 h 142"/>
                <a:gd name="T36" fmla="*/ 102 w 194"/>
                <a:gd name="T37" fmla="*/ 27 h 142"/>
                <a:gd name="T38" fmla="*/ 74 w 194"/>
                <a:gd name="T39"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4" h="142">
                  <a:moveTo>
                    <a:pt x="19" y="114"/>
                  </a:moveTo>
                  <a:cubicBezTo>
                    <a:pt x="13" y="122"/>
                    <a:pt x="6" y="131"/>
                    <a:pt x="0" y="139"/>
                  </a:cubicBezTo>
                  <a:cubicBezTo>
                    <a:pt x="8" y="140"/>
                    <a:pt x="17" y="142"/>
                    <a:pt x="25" y="142"/>
                  </a:cubicBezTo>
                  <a:cubicBezTo>
                    <a:pt x="26" y="123"/>
                    <a:pt x="26" y="123"/>
                    <a:pt x="26" y="123"/>
                  </a:cubicBezTo>
                  <a:cubicBezTo>
                    <a:pt x="19" y="114"/>
                    <a:pt x="19" y="114"/>
                    <a:pt x="19" y="114"/>
                  </a:cubicBezTo>
                  <a:moveTo>
                    <a:pt x="108" y="32"/>
                  </a:moveTo>
                  <a:cubicBezTo>
                    <a:pt x="60" y="90"/>
                    <a:pt x="60" y="90"/>
                    <a:pt x="60" y="90"/>
                  </a:cubicBezTo>
                  <a:cubicBezTo>
                    <a:pt x="60" y="98"/>
                    <a:pt x="60" y="98"/>
                    <a:pt x="60" y="98"/>
                  </a:cubicBezTo>
                  <a:cubicBezTo>
                    <a:pt x="62" y="142"/>
                    <a:pt x="62" y="142"/>
                    <a:pt x="62" y="142"/>
                  </a:cubicBezTo>
                  <a:cubicBezTo>
                    <a:pt x="79" y="141"/>
                    <a:pt x="95" y="137"/>
                    <a:pt x="110" y="132"/>
                  </a:cubicBezTo>
                  <a:cubicBezTo>
                    <a:pt x="126" y="103"/>
                    <a:pt x="142" y="80"/>
                    <a:pt x="142" y="80"/>
                  </a:cubicBezTo>
                  <a:cubicBezTo>
                    <a:pt x="142" y="80"/>
                    <a:pt x="149" y="91"/>
                    <a:pt x="160" y="108"/>
                  </a:cubicBezTo>
                  <a:cubicBezTo>
                    <a:pt x="172" y="100"/>
                    <a:pt x="183" y="91"/>
                    <a:pt x="194" y="81"/>
                  </a:cubicBezTo>
                  <a:cubicBezTo>
                    <a:pt x="163" y="69"/>
                    <a:pt x="134" y="52"/>
                    <a:pt x="108" y="32"/>
                  </a:cubicBezTo>
                  <a:moveTo>
                    <a:pt x="74" y="0"/>
                  </a:moveTo>
                  <a:cubicBezTo>
                    <a:pt x="66" y="10"/>
                    <a:pt x="66" y="10"/>
                    <a:pt x="66" y="10"/>
                  </a:cubicBezTo>
                  <a:cubicBezTo>
                    <a:pt x="63" y="20"/>
                    <a:pt x="60" y="29"/>
                    <a:pt x="57" y="39"/>
                  </a:cubicBezTo>
                  <a:cubicBezTo>
                    <a:pt x="58" y="63"/>
                    <a:pt x="58" y="63"/>
                    <a:pt x="58" y="63"/>
                  </a:cubicBezTo>
                  <a:cubicBezTo>
                    <a:pt x="102" y="27"/>
                    <a:pt x="102" y="27"/>
                    <a:pt x="102" y="27"/>
                  </a:cubicBezTo>
                  <a:cubicBezTo>
                    <a:pt x="92" y="19"/>
                    <a:pt x="83" y="10"/>
                    <a:pt x="74"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43"/>
            <p:cNvSpPr>
              <a:spLocks/>
            </p:cNvSpPr>
            <p:nvPr userDrawn="1"/>
          </p:nvSpPr>
          <p:spPr bwMode="gray">
            <a:xfrm>
              <a:off x="11110913" y="2757488"/>
              <a:ext cx="841375" cy="1146175"/>
            </a:xfrm>
            <a:custGeom>
              <a:avLst/>
              <a:gdLst>
                <a:gd name="T0" fmla="*/ 38 w 251"/>
                <a:gd name="T1" fmla="*/ 0 h 364"/>
                <a:gd name="T2" fmla="*/ 0 w 251"/>
                <a:gd name="T3" fmla="*/ 3 h 364"/>
                <a:gd name="T4" fmla="*/ 38 w 251"/>
                <a:gd name="T5" fmla="*/ 64 h 364"/>
                <a:gd name="T6" fmla="*/ 39 w 251"/>
                <a:gd name="T7" fmla="*/ 51 h 364"/>
                <a:gd name="T8" fmla="*/ 40 w 251"/>
                <a:gd name="T9" fmla="*/ 67 h 364"/>
                <a:gd name="T10" fmla="*/ 61 w 251"/>
                <a:gd name="T11" fmla="*/ 125 h 364"/>
                <a:gd name="T12" fmla="*/ 74 w 251"/>
                <a:gd name="T13" fmla="*/ 115 h 364"/>
                <a:gd name="T14" fmla="*/ 63 w 251"/>
                <a:gd name="T15" fmla="*/ 132 h 364"/>
                <a:gd name="T16" fmla="*/ 72 w 251"/>
                <a:gd name="T17" fmla="*/ 209 h 364"/>
                <a:gd name="T18" fmla="*/ 67 w 251"/>
                <a:gd name="T19" fmla="*/ 266 h 364"/>
                <a:gd name="T20" fmla="*/ 112 w 251"/>
                <a:gd name="T21" fmla="*/ 229 h 364"/>
                <a:gd name="T22" fmla="*/ 69 w 251"/>
                <a:gd name="T23" fmla="*/ 283 h 364"/>
                <a:gd name="T24" fmla="*/ 97 w 251"/>
                <a:gd name="T25" fmla="*/ 310 h 364"/>
                <a:gd name="T26" fmla="*/ 128 w 251"/>
                <a:gd name="T27" fmla="*/ 284 h 364"/>
                <a:gd name="T28" fmla="*/ 103 w 251"/>
                <a:gd name="T29" fmla="*/ 315 h 364"/>
                <a:gd name="T30" fmla="*/ 189 w 251"/>
                <a:gd name="T31" fmla="*/ 364 h 364"/>
                <a:gd name="T32" fmla="*/ 251 w 251"/>
                <a:gd name="T33" fmla="*/ 213 h 364"/>
                <a:gd name="T34" fmla="*/ 38 w 251"/>
                <a:gd name="T35"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1" h="364">
                  <a:moveTo>
                    <a:pt x="38" y="0"/>
                  </a:moveTo>
                  <a:cubicBezTo>
                    <a:pt x="25" y="0"/>
                    <a:pt x="12" y="1"/>
                    <a:pt x="0" y="3"/>
                  </a:cubicBezTo>
                  <a:cubicBezTo>
                    <a:pt x="15" y="22"/>
                    <a:pt x="28" y="42"/>
                    <a:pt x="38" y="64"/>
                  </a:cubicBezTo>
                  <a:cubicBezTo>
                    <a:pt x="39" y="51"/>
                    <a:pt x="39" y="51"/>
                    <a:pt x="39" y="51"/>
                  </a:cubicBezTo>
                  <a:cubicBezTo>
                    <a:pt x="40" y="67"/>
                    <a:pt x="40" y="67"/>
                    <a:pt x="40" y="67"/>
                  </a:cubicBezTo>
                  <a:cubicBezTo>
                    <a:pt x="48" y="86"/>
                    <a:pt x="56" y="105"/>
                    <a:pt x="61" y="125"/>
                  </a:cubicBezTo>
                  <a:cubicBezTo>
                    <a:pt x="74" y="115"/>
                    <a:pt x="74" y="115"/>
                    <a:pt x="74" y="115"/>
                  </a:cubicBezTo>
                  <a:cubicBezTo>
                    <a:pt x="63" y="132"/>
                    <a:pt x="63" y="132"/>
                    <a:pt x="63" y="132"/>
                  </a:cubicBezTo>
                  <a:cubicBezTo>
                    <a:pt x="68" y="157"/>
                    <a:pt x="72" y="183"/>
                    <a:pt x="72" y="209"/>
                  </a:cubicBezTo>
                  <a:cubicBezTo>
                    <a:pt x="72" y="229"/>
                    <a:pt x="70" y="248"/>
                    <a:pt x="67" y="266"/>
                  </a:cubicBezTo>
                  <a:cubicBezTo>
                    <a:pt x="112" y="229"/>
                    <a:pt x="112" y="229"/>
                    <a:pt x="112" y="229"/>
                  </a:cubicBezTo>
                  <a:cubicBezTo>
                    <a:pt x="69" y="283"/>
                    <a:pt x="69" y="283"/>
                    <a:pt x="69" y="283"/>
                  </a:cubicBezTo>
                  <a:cubicBezTo>
                    <a:pt x="78" y="293"/>
                    <a:pt x="87" y="302"/>
                    <a:pt x="97" y="310"/>
                  </a:cubicBezTo>
                  <a:cubicBezTo>
                    <a:pt x="128" y="284"/>
                    <a:pt x="128" y="284"/>
                    <a:pt x="128" y="284"/>
                  </a:cubicBezTo>
                  <a:cubicBezTo>
                    <a:pt x="103" y="315"/>
                    <a:pt x="103" y="315"/>
                    <a:pt x="103" y="315"/>
                  </a:cubicBezTo>
                  <a:cubicBezTo>
                    <a:pt x="129" y="335"/>
                    <a:pt x="158" y="352"/>
                    <a:pt x="189" y="364"/>
                  </a:cubicBezTo>
                  <a:cubicBezTo>
                    <a:pt x="227" y="325"/>
                    <a:pt x="251" y="272"/>
                    <a:pt x="251" y="213"/>
                  </a:cubicBezTo>
                  <a:cubicBezTo>
                    <a:pt x="251" y="95"/>
                    <a:pt x="156" y="0"/>
                    <a:pt x="38"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44"/>
            <p:cNvSpPr>
              <a:spLocks noEditPoints="1"/>
            </p:cNvSpPr>
            <p:nvPr userDrawn="1"/>
          </p:nvSpPr>
          <p:spPr bwMode="gray">
            <a:xfrm>
              <a:off x="10523538" y="2767013"/>
              <a:ext cx="828675" cy="1319212"/>
            </a:xfrm>
            <a:custGeom>
              <a:avLst/>
              <a:gdLst>
                <a:gd name="T0" fmla="*/ 236 w 247"/>
                <a:gd name="T1" fmla="*/ 290 h 419"/>
                <a:gd name="T2" fmla="*/ 226 w 247"/>
                <a:gd name="T3" fmla="*/ 302 h 419"/>
                <a:gd name="T4" fmla="*/ 227 w 247"/>
                <a:gd name="T5" fmla="*/ 319 h 419"/>
                <a:gd name="T6" fmla="*/ 236 w 247"/>
                <a:gd name="T7" fmla="*/ 290 h 419"/>
                <a:gd name="T8" fmla="*/ 238 w 247"/>
                <a:gd name="T9" fmla="*/ 129 h 419"/>
                <a:gd name="T10" fmla="*/ 219 w 247"/>
                <a:gd name="T11" fmla="*/ 156 h 419"/>
                <a:gd name="T12" fmla="*/ 225 w 247"/>
                <a:gd name="T13" fmla="*/ 277 h 419"/>
                <a:gd name="T14" fmla="*/ 242 w 247"/>
                <a:gd name="T15" fmla="*/ 263 h 419"/>
                <a:gd name="T16" fmla="*/ 247 w 247"/>
                <a:gd name="T17" fmla="*/ 206 h 419"/>
                <a:gd name="T18" fmla="*/ 238 w 247"/>
                <a:gd name="T19" fmla="*/ 129 h 419"/>
                <a:gd name="T20" fmla="*/ 215 w 247"/>
                <a:gd name="T21" fmla="*/ 64 h 419"/>
                <a:gd name="T22" fmla="*/ 218 w 247"/>
                <a:gd name="T23" fmla="*/ 136 h 419"/>
                <a:gd name="T24" fmla="*/ 236 w 247"/>
                <a:gd name="T25" fmla="*/ 122 h 419"/>
                <a:gd name="T26" fmla="*/ 215 w 247"/>
                <a:gd name="T27" fmla="*/ 64 h 419"/>
                <a:gd name="T28" fmla="*/ 175 w 247"/>
                <a:gd name="T29" fmla="*/ 0 h 419"/>
                <a:gd name="T30" fmla="*/ 0 w 247"/>
                <a:gd name="T31" fmla="*/ 210 h 419"/>
                <a:gd name="T32" fmla="*/ 170 w 247"/>
                <a:gd name="T33" fmla="*/ 419 h 419"/>
                <a:gd name="T34" fmla="*/ 189 w 247"/>
                <a:gd name="T35" fmla="*/ 394 h 419"/>
                <a:gd name="T36" fmla="*/ 123 w 247"/>
                <a:gd name="T37" fmla="*/ 315 h 419"/>
                <a:gd name="T38" fmla="*/ 198 w 247"/>
                <a:gd name="T39" fmla="*/ 377 h 419"/>
                <a:gd name="T40" fmla="*/ 202 w 247"/>
                <a:gd name="T41" fmla="*/ 285 h 419"/>
                <a:gd name="T42" fmla="*/ 139 w 247"/>
                <a:gd name="T43" fmla="*/ 207 h 419"/>
                <a:gd name="T44" fmla="*/ 203 w 247"/>
                <a:gd name="T45" fmla="*/ 259 h 419"/>
                <a:gd name="T46" fmla="*/ 206 w 247"/>
                <a:gd name="T47" fmla="*/ 204 h 419"/>
                <a:gd name="T48" fmla="*/ 157 w 247"/>
                <a:gd name="T49" fmla="*/ 140 h 419"/>
                <a:gd name="T50" fmla="*/ 207 w 247"/>
                <a:gd name="T51" fmla="*/ 179 h 419"/>
                <a:gd name="T52" fmla="*/ 213 w 247"/>
                <a:gd name="T53" fmla="*/ 61 h 419"/>
                <a:gd name="T54" fmla="*/ 175 w 247"/>
                <a:gd name="T55"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7" h="419">
                  <a:moveTo>
                    <a:pt x="236" y="290"/>
                  </a:moveTo>
                  <a:cubicBezTo>
                    <a:pt x="226" y="302"/>
                    <a:pt x="226" y="302"/>
                    <a:pt x="226" y="302"/>
                  </a:cubicBezTo>
                  <a:cubicBezTo>
                    <a:pt x="227" y="319"/>
                    <a:pt x="227" y="319"/>
                    <a:pt x="227" y="319"/>
                  </a:cubicBezTo>
                  <a:cubicBezTo>
                    <a:pt x="230" y="309"/>
                    <a:pt x="233" y="300"/>
                    <a:pt x="236" y="290"/>
                  </a:cubicBezTo>
                  <a:moveTo>
                    <a:pt x="238" y="129"/>
                  </a:moveTo>
                  <a:cubicBezTo>
                    <a:pt x="219" y="156"/>
                    <a:pt x="219" y="156"/>
                    <a:pt x="219" y="156"/>
                  </a:cubicBezTo>
                  <a:cubicBezTo>
                    <a:pt x="225" y="277"/>
                    <a:pt x="225" y="277"/>
                    <a:pt x="225" y="277"/>
                  </a:cubicBezTo>
                  <a:cubicBezTo>
                    <a:pt x="242" y="263"/>
                    <a:pt x="242" y="263"/>
                    <a:pt x="242" y="263"/>
                  </a:cubicBezTo>
                  <a:cubicBezTo>
                    <a:pt x="245" y="245"/>
                    <a:pt x="247" y="226"/>
                    <a:pt x="247" y="206"/>
                  </a:cubicBezTo>
                  <a:cubicBezTo>
                    <a:pt x="247" y="180"/>
                    <a:pt x="243" y="154"/>
                    <a:pt x="238" y="129"/>
                  </a:cubicBezTo>
                  <a:moveTo>
                    <a:pt x="215" y="64"/>
                  </a:moveTo>
                  <a:cubicBezTo>
                    <a:pt x="218" y="136"/>
                    <a:pt x="218" y="136"/>
                    <a:pt x="218" y="136"/>
                  </a:cubicBezTo>
                  <a:cubicBezTo>
                    <a:pt x="236" y="122"/>
                    <a:pt x="236" y="122"/>
                    <a:pt x="236" y="122"/>
                  </a:cubicBezTo>
                  <a:cubicBezTo>
                    <a:pt x="231" y="102"/>
                    <a:pt x="223" y="83"/>
                    <a:pt x="215" y="64"/>
                  </a:cubicBezTo>
                  <a:moveTo>
                    <a:pt x="175" y="0"/>
                  </a:moveTo>
                  <a:cubicBezTo>
                    <a:pt x="76" y="18"/>
                    <a:pt x="0" y="105"/>
                    <a:pt x="0" y="210"/>
                  </a:cubicBezTo>
                  <a:cubicBezTo>
                    <a:pt x="0" y="313"/>
                    <a:pt x="73" y="398"/>
                    <a:pt x="170" y="419"/>
                  </a:cubicBezTo>
                  <a:cubicBezTo>
                    <a:pt x="176" y="411"/>
                    <a:pt x="183" y="402"/>
                    <a:pt x="189" y="394"/>
                  </a:cubicBezTo>
                  <a:cubicBezTo>
                    <a:pt x="123" y="315"/>
                    <a:pt x="123" y="315"/>
                    <a:pt x="123" y="315"/>
                  </a:cubicBezTo>
                  <a:cubicBezTo>
                    <a:pt x="198" y="377"/>
                    <a:pt x="198" y="377"/>
                    <a:pt x="198" y="377"/>
                  </a:cubicBezTo>
                  <a:cubicBezTo>
                    <a:pt x="202" y="285"/>
                    <a:pt x="202" y="285"/>
                    <a:pt x="202" y="285"/>
                  </a:cubicBezTo>
                  <a:cubicBezTo>
                    <a:pt x="139" y="207"/>
                    <a:pt x="139" y="207"/>
                    <a:pt x="139" y="207"/>
                  </a:cubicBezTo>
                  <a:cubicBezTo>
                    <a:pt x="203" y="259"/>
                    <a:pt x="203" y="259"/>
                    <a:pt x="203" y="259"/>
                  </a:cubicBezTo>
                  <a:cubicBezTo>
                    <a:pt x="206" y="204"/>
                    <a:pt x="206" y="204"/>
                    <a:pt x="206" y="204"/>
                  </a:cubicBezTo>
                  <a:cubicBezTo>
                    <a:pt x="157" y="140"/>
                    <a:pt x="157" y="140"/>
                    <a:pt x="157" y="140"/>
                  </a:cubicBezTo>
                  <a:cubicBezTo>
                    <a:pt x="207" y="179"/>
                    <a:pt x="207" y="179"/>
                    <a:pt x="207" y="179"/>
                  </a:cubicBezTo>
                  <a:cubicBezTo>
                    <a:pt x="213" y="61"/>
                    <a:pt x="213" y="61"/>
                    <a:pt x="213" y="61"/>
                  </a:cubicBezTo>
                  <a:cubicBezTo>
                    <a:pt x="203" y="39"/>
                    <a:pt x="190" y="19"/>
                    <a:pt x="175" y="0"/>
                  </a:cubicBezTo>
                </a:path>
              </a:pathLst>
            </a:custGeom>
            <a:solidFill>
              <a:srgbClr val="73A8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45"/>
            <p:cNvSpPr>
              <a:spLocks/>
            </p:cNvSpPr>
            <p:nvPr userDrawn="1"/>
          </p:nvSpPr>
          <p:spPr bwMode="gray">
            <a:xfrm>
              <a:off x="11237913" y="2917825"/>
              <a:ext cx="6350" cy="50800"/>
            </a:xfrm>
            <a:custGeom>
              <a:avLst/>
              <a:gdLst>
                <a:gd name="T0" fmla="*/ 1 w 2"/>
                <a:gd name="T1" fmla="*/ 0 h 16"/>
                <a:gd name="T2" fmla="*/ 0 w 2"/>
                <a:gd name="T3" fmla="*/ 13 h 16"/>
                <a:gd name="T4" fmla="*/ 2 w 2"/>
                <a:gd name="T5" fmla="*/ 16 h 16"/>
                <a:gd name="T6" fmla="*/ 1 w 2"/>
                <a:gd name="T7" fmla="*/ 0 h 16"/>
              </a:gdLst>
              <a:ahLst/>
              <a:cxnLst>
                <a:cxn ang="0">
                  <a:pos x="T0" y="T1"/>
                </a:cxn>
                <a:cxn ang="0">
                  <a:pos x="T2" y="T3"/>
                </a:cxn>
                <a:cxn ang="0">
                  <a:pos x="T4" y="T5"/>
                </a:cxn>
                <a:cxn ang="0">
                  <a:pos x="T6" y="T7"/>
                </a:cxn>
              </a:cxnLst>
              <a:rect l="0" t="0" r="r" b="b"/>
              <a:pathLst>
                <a:path w="2" h="16">
                  <a:moveTo>
                    <a:pt x="1" y="0"/>
                  </a:moveTo>
                  <a:cubicBezTo>
                    <a:pt x="0" y="13"/>
                    <a:pt x="0" y="13"/>
                    <a:pt x="0" y="13"/>
                  </a:cubicBezTo>
                  <a:cubicBezTo>
                    <a:pt x="1" y="14"/>
                    <a:pt x="1" y="15"/>
                    <a:pt x="2" y="16"/>
                  </a:cubicBezTo>
                  <a:cubicBezTo>
                    <a:pt x="1" y="0"/>
                    <a:pt x="1" y="0"/>
                    <a:pt x="1"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46"/>
            <p:cNvSpPr>
              <a:spLocks noEditPoints="1"/>
            </p:cNvSpPr>
            <p:nvPr userDrawn="1"/>
          </p:nvSpPr>
          <p:spPr bwMode="gray">
            <a:xfrm>
              <a:off x="11187113" y="2959100"/>
              <a:ext cx="90487" cy="995362"/>
            </a:xfrm>
            <a:custGeom>
              <a:avLst/>
              <a:gdLst>
                <a:gd name="T0" fmla="*/ 4 w 27"/>
                <a:gd name="T1" fmla="*/ 224 h 316"/>
                <a:gd name="T2" fmla="*/ 0 w 27"/>
                <a:gd name="T3" fmla="*/ 316 h 316"/>
                <a:gd name="T4" fmla="*/ 0 w 27"/>
                <a:gd name="T5" fmla="*/ 316 h 316"/>
                <a:gd name="T6" fmla="*/ 5 w 27"/>
                <a:gd name="T7" fmla="*/ 225 h 316"/>
                <a:gd name="T8" fmla="*/ 4 w 27"/>
                <a:gd name="T9" fmla="*/ 224 h 316"/>
                <a:gd name="T10" fmla="*/ 8 w 27"/>
                <a:gd name="T11" fmla="*/ 143 h 316"/>
                <a:gd name="T12" fmla="*/ 5 w 27"/>
                <a:gd name="T13" fmla="*/ 198 h 316"/>
                <a:gd name="T14" fmla="*/ 6 w 27"/>
                <a:gd name="T15" fmla="*/ 198 h 316"/>
                <a:gd name="T16" fmla="*/ 9 w 27"/>
                <a:gd name="T17" fmla="*/ 144 h 316"/>
                <a:gd name="T18" fmla="*/ 8 w 27"/>
                <a:gd name="T19" fmla="*/ 143 h 316"/>
                <a:gd name="T20" fmla="*/ 21 w 27"/>
                <a:gd name="T21" fmla="*/ 95 h 316"/>
                <a:gd name="T22" fmla="*/ 20 w 27"/>
                <a:gd name="T23" fmla="*/ 97 h 316"/>
                <a:gd name="T24" fmla="*/ 27 w 27"/>
                <a:gd name="T25" fmla="*/ 216 h 316"/>
                <a:gd name="T26" fmla="*/ 27 w 27"/>
                <a:gd name="T27" fmla="*/ 216 h 316"/>
                <a:gd name="T28" fmla="*/ 21 w 27"/>
                <a:gd name="T29" fmla="*/ 95 h 316"/>
                <a:gd name="T30" fmla="*/ 15 w 27"/>
                <a:gd name="T31" fmla="*/ 0 h 316"/>
                <a:gd name="T32" fmla="*/ 9 w 27"/>
                <a:gd name="T33" fmla="*/ 118 h 316"/>
                <a:gd name="T34" fmla="*/ 10 w 27"/>
                <a:gd name="T35" fmla="*/ 118 h 316"/>
                <a:gd name="T36" fmla="*/ 16 w 27"/>
                <a:gd name="T37" fmla="*/ 14 h 316"/>
                <a:gd name="T38" fmla="*/ 19 w 27"/>
                <a:gd name="T39" fmla="*/ 76 h 316"/>
                <a:gd name="T40" fmla="*/ 20 w 27"/>
                <a:gd name="T41" fmla="*/ 75 h 316"/>
                <a:gd name="T42" fmla="*/ 17 w 27"/>
                <a:gd name="T43" fmla="*/ 3 h 316"/>
                <a:gd name="T44" fmla="*/ 15 w 27"/>
                <a:gd name="T45"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 h="316">
                  <a:moveTo>
                    <a:pt x="4" y="224"/>
                  </a:moveTo>
                  <a:cubicBezTo>
                    <a:pt x="0" y="316"/>
                    <a:pt x="0" y="316"/>
                    <a:pt x="0" y="316"/>
                  </a:cubicBezTo>
                  <a:cubicBezTo>
                    <a:pt x="0" y="316"/>
                    <a:pt x="0" y="316"/>
                    <a:pt x="0" y="316"/>
                  </a:cubicBezTo>
                  <a:cubicBezTo>
                    <a:pt x="5" y="225"/>
                    <a:pt x="5" y="225"/>
                    <a:pt x="5" y="225"/>
                  </a:cubicBezTo>
                  <a:cubicBezTo>
                    <a:pt x="4" y="224"/>
                    <a:pt x="4" y="224"/>
                    <a:pt x="4" y="224"/>
                  </a:cubicBezTo>
                  <a:moveTo>
                    <a:pt x="8" y="143"/>
                  </a:moveTo>
                  <a:cubicBezTo>
                    <a:pt x="5" y="198"/>
                    <a:pt x="5" y="198"/>
                    <a:pt x="5" y="198"/>
                  </a:cubicBezTo>
                  <a:cubicBezTo>
                    <a:pt x="6" y="198"/>
                    <a:pt x="6" y="198"/>
                    <a:pt x="6" y="198"/>
                  </a:cubicBezTo>
                  <a:cubicBezTo>
                    <a:pt x="9" y="144"/>
                    <a:pt x="9" y="144"/>
                    <a:pt x="9" y="144"/>
                  </a:cubicBezTo>
                  <a:cubicBezTo>
                    <a:pt x="8" y="143"/>
                    <a:pt x="8" y="143"/>
                    <a:pt x="8" y="143"/>
                  </a:cubicBezTo>
                  <a:moveTo>
                    <a:pt x="21" y="95"/>
                  </a:moveTo>
                  <a:cubicBezTo>
                    <a:pt x="20" y="97"/>
                    <a:pt x="20" y="97"/>
                    <a:pt x="20" y="97"/>
                  </a:cubicBezTo>
                  <a:cubicBezTo>
                    <a:pt x="27" y="216"/>
                    <a:pt x="27" y="216"/>
                    <a:pt x="27" y="216"/>
                  </a:cubicBezTo>
                  <a:cubicBezTo>
                    <a:pt x="27" y="216"/>
                    <a:pt x="27" y="216"/>
                    <a:pt x="27" y="216"/>
                  </a:cubicBezTo>
                  <a:cubicBezTo>
                    <a:pt x="21" y="95"/>
                    <a:pt x="21" y="95"/>
                    <a:pt x="21" y="95"/>
                  </a:cubicBezTo>
                  <a:moveTo>
                    <a:pt x="15" y="0"/>
                  </a:moveTo>
                  <a:cubicBezTo>
                    <a:pt x="9" y="118"/>
                    <a:pt x="9" y="118"/>
                    <a:pt x="9" y="118"/>
                  </a:cubicBezTo>
                  <a:cubicBezTo>
                    <a:pt x="10" y="118"/>
                    <a:pt x="10" y="118"/>
                    <a:pt x="10" y="118"/>
                  </a:cubicBezTo>
                  <a:cubicBezTo>
                    <a:pt x="16" y="14"/>
                    <a:pt x="16" y="14"/>
                    <a:pt x="16" y="14"/>
                  </a:cubicBezTo>
                  <a:cubicBezTo>
                    <a:pt x="19" y="76"/>
                    <a:pt x="19" y="76"/>
                    <a:pt x="19" y="76"/>
                  </a:cubicBezTo>
                  <a:cubicBezTo>
                    <a:pt x="20" y="75"/>
                    <a:pt x="20" y="75"/>
                    <a:pt x="20" y="75"/>
                  </a:cubicBezTo>
                  <a:cubicBezTo>
                    <a:pt x="17" y="3"/>
                    <a:pt x="17" y="3"/>
                    <a:pt x="17" y="3"/>
                  </a:cubicBezTo>
                  <a:cubicBezTo>
                    <a:pt x="16" y="2"/>
                    <a:pt x="16" y="1"/>
                    <a:pt x="15"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47"/>
            <p:cNvSpPr>
              <a:spLocks/>
            </p:cNvSpPr>
            <p:nvPr userDrawn="1"/>
          </p:nvSpPr>
          <p:spPr bwMode="gray">
            <a:xfrm>
              <a:off x="11285538" y="3771900"/>
              <a:ext cx="3175" cy="74612"/>
            </a:xfrm>
            <a:custGeom>
              <a:avLst/>
              <a:gdLst>
                <a:gd name="T0" fmla="*/ 0 w 1"/>
                <a:gd name="T1" fmla="*/ 0 h 24"/>
                <a:gd name="T2" fmla="*/ 0 w 1"/>
                <a:gd name="T3" fmla="*/ 0 h 24"/>
                <a:gd name="T4" fmla="*/ 1 w 1"/>
                <a:gd name="T5" fmla="*/ 24 h 24"/>
                <a:gd name="T6" fmla="*/ 1 w 1"/>
                <a:gd name="T7" fmla="*/ 24 h 24"/>
                <a:gd name="T8" fmla="*/ 0 w 1"/>
                <a:gd name="T9" fmla="*/ 0 h 24"/>
              </a:gdLst>
              <a:ahLst/>
              <a:cxnLst>
                <a:cxn ang="0">
                  <a:pos x="T0" y="T1"/>
                </a:cxn>
                <a:cxn ang="0">
                  <a:pos x="T2" y="T3"/>
                </a:cxn>
                <a:cxn ang="0">
                  <a:pos x="T4" y="T5"/>
                </a:cxn>
                <a:cxn ang="0">
                  <a:pos x="T6" y="T7"/>
                </a:cxn>
                <a:cxn ang="0">
                  <a:pos x="T8" y="T9"/>
                </a:cxn>
              </a:cxnLst>
              <a:rect l="0" t="0" r="r" b="b"/>
              <a:pathLst>
                <a:path w="1" h="24">
                  <a:moveTo>
                    <a:pt x="0" y="0"/>
                  </a:moveTo>
                  <a:cubicBezTo>
                    <a:pt x="0" y="0"/>
                    <a:pt x="0" y="0"/>
                    <a:pt x="0" y="0"/>
                  </a:cubicBezTo>
                  <a:cubicBezTo>
                    <a:pt x="1" y="24"/>
                    <a:pt x="1" y="24"/>
                    <a:pt x="1" y="24"/>
                  </a:cubicBezTo>
                  <a:cubicBezTo>
                    <a:pt x="1" y="24"/>
                    <a:pt x="1" y="24"/>
                    <a:pt x="1" y="24"/>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48"/>
            <p:cNvSpPr>
              <a:spLocks/>
            </p:cNvSpPr>
            <p:nvPr userDrawn="1"/>
          </p:nvSpPr>
          <p:spPr bwMode="gray">
            <a:xfrm>
              <a:off x="11280775" y="3717925"/>
              <a:ext cx="4762" cy="53975"/>
            </a:xfrm>
            <a:custGeom>
              <a:avLst/>
              <a:gdLst>
                <a:gd name="T0" fmla="*/ 0 w 1"/>
                <a:gd name="T1" fmla="*/ 0 h 17"/>
                <a:gd name="T2" fmla="*/ 0 w 1"/>
                <a:gd name="T3" fmla="*/ 0 h 17"/>
                <a:gd name="T4" fmla="*/ 1 w 1"/>
                <a:gd name="T5" fmla="*/ 17 h 17"/>
                <a:gd name="T6" fmla="*/ 1 w 1"/>
                <a:gd name="T7" fmla="*/ 17 h 17"/>
                <a:gd name="T8" fmla="*/ 0 w 1"/>
                <a:gd name="T9" fmla="*/ 0 h 17"/>
              </a:gdLst>
              <a:ahLst/>
              <a:cxnLst>
                <a:cxn ang="0">
                  <a:pos x="T0" y="T1"/>
                </a:cxn>
                <a:cxn ang="0">
                  <a:pos x="T2" y="T3"/>
                </a:cxn>
                <a:cxn ang="0">
                  <a:pos x="T4" y="T5"/>
                </a:cxn>
                <a:cxn ang="0">
                  <a:pos x="T6" y="T7"/>
                </a:cxn>
                <a:cxn ang="0">
                  <a:pos x="T8" y="T9"/>
                </a:cxn>
              </a:cxnLst>
              <a:rect l="0" t="0" r="r" b="b"/>
              <a:pathLst>
                <a:path w="1" h="17">
                  <a:moveTo>
                    <a:pt x="0" y="0"/>
                  </a:moveTo>
                  <a:cubicBezTo>
                    <a:pt x="0" y="0"/>
                    <a:pt x="0" y="0"/>
                    <a:pt x="0" y="0"/>
                  </a:cubicBezTo>
                  <a:cubicBezTo>
                    <a:pt x="1" y="17"/>
                    <a:pt x="1" y="17"/>
                    <a:pt x="1" y="17"/>
                  </a:cubicBezTo>
                  <a:cubicBezTo>
                    <a:pt x="1" y="17"/>
                    <a:pt x="1" y="17"/>
                    <a:pt x="1" y="17"/>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49"/>
            <p:cNvSpPr>
              <a:spLocks/>
            </p:cNvSpPr>
            <p:nvPr userDrawn="1"/>
          </p:nvSpPr>
          <p:spPr bwMode="gray">
            <a:xfrm>
              <a:off x="11295063" y="3932238"/>
              <a:ext cx="0" cy="25400"/>
            </a:xfrm>
            <a:custGeom>
              <a:avLst/>
              <a:gdLst>
                <a:gd name="T0" fmla="*/ 0 h 16"/>
                <a:gd name="T1" fmla="*/ 0 h 16"/>
                <a:gd name="T2" fmla="*/ 16 h 16"/>
                <a:gd name="T3" fmla="*/ 0 h 16"/>
              </a:gdLst>
              <a:ahLst/>
              <a:cxnLst>
                <a:cxn ang="0">
                  <a:pos x="0" y="T0"/>
                </a:cxn>
                <a:cxn ang="0">
                  <a:pos x="0" y="T1"/>
                </a:cxn>
                <a:cxn ang="0">
                  <a:pos x="0" y="T2"/>
                </a:cxn>
                <a:cxn ang="0">
                  <a:pos x="0" y="T3"/>
                </a:cxn>
              </a:cxnLst>
              <a:rect l="0" t="0" r="r" b="b"/>
              <a:pathLst>
                <a:path h="16">
                  <a:moveTo>
                    <a:pt x="0" y="0"/>
                  </a:moveTo>
                  <a:lnTo>
                    <a:pt x="0" y="0"/>
                  </a:lnTo>
                  <a:lnTo>
                    <a:pt x="0" y="16"/>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50"/>
            <p:cNvSpPr>
              <a:spLocks/>
            </p:cNvSpPr>
            <p:nvPr userDrawn="1"/>
          </p:nvSpPr>
          <p:spPr bwMode="gray">
            <a:xfrm>
              <a:off x="11295063" y="3932238"/>
              <a:ext cx="0" cy="25400"/>
            </a:xfrm>
            <a:custGeom>
              <a:avLst/>
              <a:gdLst>
                <a:gd name="T0" fmla="*/ 0 h 16"/>
                <a:gd name="T1" fmla="*/ 0 h 16"/>
                <a:gd name="T2" fmla="*/ 16 h 16"/>
                <a:gd name="T3" fmla="*/ 0 h 16"/>
              </a:gdLst>
              <a:ahLst/>
              <a:cxnLst>
                <a:cxn ang="0">
                  <a:pos x="0" y="T0"/>
                </a:cxn>
                <a:cxn ang="0">
                  <a:pos x="0" y="T1"/>
                </a:cxn>
                <a:cxn ang="0">
                  <a:pos x="0" y="T2"/>
                </a:cxn>
                <a:cxn ang="0">
                  <a:pos x="0" y="T3"/>
                </a:cxn>
              </a:cxnLst>
              <a:rect l="0" t="0" r="r" b="b"/>
              <a:pathLst>
                <a:path h="16">
                  <a:moveTo>
                    <a:pt x="0" y="0"/>
                  </a:moveTo>
                  <a:lnTo>
                    <a:pt x="0" y="0"/>
                  </a:lnTo>
                  <a:lnTo>
                    <a:pt x="0"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51"/>
            <p:cNvSpPr>
              <a:spLocks/>
            </p:cNvSpPr>
            <p:nvPr userDrawn="1"/>
          </p:nvSpPr>
          <p:spPr bwMode="gray">
            <a:xfrm>
              <a:off x="11177588" y="3771900"/>
              <a:ext cx="123825" cy="327025"/>
            </a:xfrm>
            <a:custGeom>
              <a:avLst/>
              <a:gdLst>
                <a:gd name="T0" fmla="*/ 32 w 37"/>
                <a:gd name="T1" fmla="*/ 0 h 104"/>
                <a:gd name="T2" fmla="*/ 4 w 37"/>
                <a:gd name="T3" fmla="*/ 59 h 104"/>
                <a:gd name="T4" fmla="*/ 19 w 37"/>
                <a:gd name="T5" fmla="*/ 71 h 104"/>
                <a:gd name="T6" fmla="*/ 4 w 37"/>
                <a:gd name="T7" fmla="*/ 87 h 104"/>
                <a:gd name="T8" fmla="*/ 1 w 37"/>
                <a:gd name="T9" fmla="*/ 84 h 104"/>
                <a:gd name="T10" fmla="*/ 0 w 37"/>
                <a:gd name="T11" fmla="*/ 103 h 104"/>
                <a:gd name="T12" fmla="*/ 18 w 37"/>
                <a:gd name="T13" fmla="*/ 104 h 104"/>
                <a:gd name="T14" fmla="*/ 37 w 37"/>
                <a:gd name="T15" fmla="*/ 103 h 104"/>
                <a:gd name="T16" fmla="*/ 35 w 37"/>
                <a:gd name="T17" fmla="*/ 59 h 104"/>
                <a:gd name="T18" fmla="*/ 35 w 37"/>
                <a:gd name="T19" fmla="*/ 51 h 104"/>
                <a:gd name="T20" fmla="*/ 33 w 37"/>
                <a:gd name="T21" fmla="*/ 53 h 104"/>
                <a:gd name="T22" fmla="*/ 17 w 37"/>
                <a:gd name="T23" fmla="*/ 37 h 104"/>
                <a:gd name="T24" fmla="*/ 33 w 37"/>
                <a:gd name="T25" fmla="*/ 24 h 104"/>
                <a:gd name="T26" fmla="*/ 32 w 37"/>
                <a:gd name="T27"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104">
                  <a:moveTo>
                    <a:pt x="32" y="0"/>
                  </a:moveTo>
                  <a:cubicBezTo>
                    <a:pt x="24" y="21"/>
                    <a:pt x="15" y="40"/>
                    <a:pt x="4" y="59"/>
                  </a:cubicBezTo>
                  <a:cubicBezTo>
                    <a:pt x="19" y="71"/>
                    <a:pt x="19" y="71"/>
                    <a:pt x="19" y="71"/>
                  </a:cubicBezTo>
                  <a:cubicBezTo>
                    <a:pt x="4" y="87"/>
                    <a:pt x="4" y="87"/>
                    <a:pt x="4" y="87"/>
                  </a:cubicBezTo>
                  <a:cubicBezTo>
                    <a:pt x="1" y="84"/>
                    <a:pt x="1" y="84"/>
                    <a:pt x="1" y="84"/>
                  </a:cubicBezTo>
                  <a:cubicBezTo>
                    <a:pt x="0" y="103"/>
                    <a:pt x="0" y="103"/>
                    <a:pt x="0" y="103"/>
                  </a:cubicBezTo>
                  <a:cubicBezTo>
                    <a:pt x="6" y="104"/>
                    <a:pt x="12" y="104"/>
                    <a:pt x="18" y="104"/>
                  </a:cubicBezTo>
                  <a:cubicBezTo>
                    <a:pt x="25" y="104"/>
                    <a:pt x="31" y="104"/>
                    <a:pt x="37" y="103"/>
                  </a:cubicBezTo>
                  <a:cubicBezTo>
                    <a:pt x="35" y="59"/>
                    <a:pt x="35" y="59"/>
                    <a:pt x="35" y="59"/>
                  </a:cubicBezTo>
                  <a:cubicBezTo>
                    <a:pt x="35" y="51"/>
                    <a:pt x="35" y="51"/>
                    <a:pt x="35" y="51"/>
                  </a:cubicBezTo>
                  <a:cubicBezTo>
                    <a:pt x="33" y="53"/>
                    <a:pt x="33" y="53"/>
                    <a:pt x="33" y="53"/>
                  </a:cubicBezTo>
                  <a:cubicBezTo>
                    <a:pt x="17" y="37"/>
                    <a:pt x="17" y="37"/>
                    <a:pt x="17" y="37"/>
                  </a:cubicBezTo>
                  <a:cubicBezTo>
                    <a:pt x="33" y="24"/>
                    <a:pt x="33" y="24"/>
                    <a:pt x="33" y="24"/>
                  </a:cubicBezTo>
                  <a:cubicBezTo>
                    <a:pt x="32" y="0"/>
                    <a:pt x="32" y="0"/>
                    <a:pt x="32"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52"/>
            <p:cNvSpPr>
              <a:spLocks/>
            </p:cNvSpPr>
            <p:nvPr userDrawn="1"/>
          </p:nvSpPr>
          <p:spPr bwMode="gray">
            <a:xfrm>
              <a:off x="11187113" y="3003550"/>
              <a:ext cx="98425" cy="954087"/>
            </a:xfrm>
            <a:custGeom>
              <a:avLst/>
              <a:gdLst>
                <a:gd name="T0" fmla="*/ 16 w 29"/>
                <a:gd name="T1" fmla="*/ 0 h 303"/>
                <a:gd name="T2" fmla="*/ 10 w 29"/>
                <a:gd name="T3" fmla="*/ 104 h 303"/>
                <a:gd name="T4" fmla="*/ 21 w 29"/>
                <a:gd name="T5" fmla="*/ 112 h 303"/>
                <a:gd name="T6" fmla="*/ 10 w 29"/>
                <a:gd name="T7" fmla="*/ 132 h 303"/>
                <a:gd name="T8" fmla="*/ 9 w 29"/>
                <a:gd name="T9" fmla="*/ 130 h 303"/>
                <a:gd name="T10" fmla="*/ 6 w 29"/>
                <a:gd name="T11" fmla="*/ 184 h 303"/>
                <a:gd name="T12" fmla="*/ 21 w 29"/>
                <a:gd name="T13" fmla="*/ 196 h 303"/>
                <a:gd name="T14" fmla="*/ 6 w 29"/>
                <a:gd name="T15" fmla="*/ 212 h 303"/>
                <a:gd name="T16" fmla="*/ 5 w 29"/>
                <a:gd name="T17" fmla="*/ 211 h 303"/>
                <a:gd name="T18" fmla="*/ 0 w 29"/>
                <a:gd name="T19" fmla="*/ 302 h 303"/>
                <a:gd name="T20" fmla="*/ 1 w 29"/>
                <a:gd name="T21" fmla="*/ 303 h 303"/>
                <a:gd name="T22" fmla="*/ 29 w 29"/>
                <a:gd name="T23" fmla="*/ 244 h 303"/>
                <a:gd name="T24" fmla="*/ 28 w 29"/>
                <a:gd name="T25" fmla="*/ 227 h 303"/>
                <a:gd name="T26" fmla="*/ 25 w 29"/>
                <a:gd name="T27" fmla="*/ 231 h 303"/>
                <a:gd name="T28" fmla="*/ 9 w 29"/>
                <a:gd name="T29" fmla="*/ 216 h 303"/>
                <a:gd name="T30" fmla="*/ 27 w 29"/>
                <a:gd name="T31" fmla="*/ 202 h 303"/>
                <a:gd name="T32" fmla="*/ 20 w 29"/>
                <a:gd name="T33" fmla="*/ 83 h 303"/>
                <a:gd name="T34" fmla="*/ 20 w 29"/>
                <a:gd name="T35" fmla="*/ 83 h 303"/>
                <a:gd name="T36" fmla="*/ 16 w 29"/>
                <a:gd name="T37" fmla="*/ 65 h 303"/>
                <a:gd name="T38" fmla="*/ 19 w 29"/>
                <a:gd name="T39" fmla="*/ 62 h 303"/>
                <a:gd name="T40" fmla="*/ 16 w 29"/>
                <a:gd name="T41"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 h="303">
                  <a:moveTo>
                    <a:pt x="16" y="0"/>
                  </a:moveTo>
                  <a:cubicBezTo>
                    <a:pt x="10" y="104"/>
                    <a:pt x="10" y="104"/>
                    <a:pt x="10" y="104"/>
                  </a:cubicBezTo>
                  <a:cubicBezTo>
                    <a:pt x="21" y="112"/>
                    <a:pt x="21" y="112"/>
                    <a:pt x="21" y="112"/>
                  </a:cubicBezTo>
                  <a:cubicBezTo>
                    <a:pt x="10" y="132"/>
                    <a:pt x="10" y="132"/>
                    <a:pt x="10" y="132"/>
                  </a:cubicBezTo>
                  <a:cubicBezTo>
                    <a:pt x="9" y="130"/>
                    <a:pt x="9" y="130"/>
                    <a:pt x="9" y="130"/>
                  </a:cubicBezTo>
                  <a:cubicBezTo>
                    <a:pt x="6" y="184"/>
                    <a:pt x="6" y="184"/>
                    <a:pt x="6" y="184"/>
                  </a:cubicBezTo>
                  <a:cubicBezTo>
                    <a:pt x="21" y="196"/>
                    <a:pt x="21" y="196"/>
                    <a:pt x="21" y="196"/>
                  </a:cubicBezTo>
                  <a:cubicBezTo>
                    <a:pt x="6" y="212"/>
                    <a:pt x="6" y="212"/>
                    <a:pt x="6" y="212"/>
                  </a:cubicBezTo>
                  <a:cubicBezTo>
                    <a:pt x="5" y="211"/>
                    <a:pt x="5" y="211"/>
                    <a:pt x="5" y="211"/>
                  </a:cubicBezTo>
                  <a:cubicBezTo>
                    <a:pt x="0" y="302"/>
                    <a:pt x="0" y="302"/>
                    <a:pt x="0" y="302"/>
                  </a:cubicBezTo>
                  <a:cubicBezTo>
                    <a:pt x="1" y="303"/>
                    <a:pt x="1" y="303"/>
                    <a:pt x="1" y="303"/>
                  </a:cubicBezTo>
                  <a:cubicBezTo>
                    <a:pt x="12" y="284"/>
                    <a:pt x="21" y="265"/>
                    <a:pt x="29" y="244"/>
                  </a:cubicBezTo>
                  <a:cubicBezTo>
                    <a:pt x="28" y="227"/>
                    <a:pt x="28" y="227"/>
                    <a:pt x="28" y="227"/>
                  </a:cubicBezTo>
                  <a:cubicBezTo>
                    <a:pt x="25" y="231"/>
                    <a:pt x="25" y="231"/>
                    <a:pt x="25" y="231"/>
                  </a:cubicBezTo>
                  <a:cubicBezTo>
                    <a:pt x="9" y="216"/>
                    <a:pt x="9" y="216"/>
                    <a:pt x="9" y="216"/>
                  </a:cubicBezTo>
                  <a:cubicBezTo>
                    <a:pt x="27" y="202"/>
                    <a:pt x="27" y="202"/>
                    <a:pt x="27" y="202"/>
                  </a:cubicBezTo>
                  <a:cubicBezTo>
                    <a:pt x="20" y="83"/>
                    <a:pt x="20" y="83"/>
                    <a:pt x="20" y="83"/>
                  </a:cubicBezTo>
                  <a:cubicBezTo>
                    <a:pt x="20" y="83"/>
                    <a:pt x="20" y="83"/>
                    <a:pt x="20" y="83"/>
                  </a:cubicBezTo>
                  <a:cubicBezTo>
                    <a:pt x="16" y="65"/>
                    <a:pt x="16" y="65"/>
                    <a:pt x="16" y="65"/>
                  </a:cubicBezTo>
                  <a:cubicBezTo>
                    <a:pt x="19" y="62"/>
                    <a:pt x="19" y="62"/>
                    <a:pt x="19" y="62"/>
                  </a:cubicBezTo>
                  <a:cubicBezTo>
                    <a:pt x="16" y="0"/>
                    <a:pt x="16" y="0"/>
                    <a:pt x="16"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53"/>
            <p:cNvSpPr>
              <a:spLocks/>
            </p:cNvSpPr>
            <p:nvPr userDrawn="1"/>
          </p:nvSpPr>
          <p:spPr bwMode="gray">
            <a:xfrm>
              <a:off x="11156950" y="3957638"/>
              <a:ext cx="84137" cy="87312"/>
            </a:xfrm>
            <a:custGeom>
              <a:avLst/>
              <a:gdLst>
                <a:gd name="T0" fmla="*/ 10 w 25"/>
                <a:gd name="T1" fmla="*/ 0 h 28"/>
                <a:gd name="T2" fmla="*/ 0 w 25"/>
                <a:gd name="T3" fmla="*/ 16 h 28"/>
                <a:gd name="T4" fmla="*/ 7 w 25"/>
                <a:gd name="T5" fmla="*/ 25 h 28"/>
                <a:gd name="T6" fmla="*/ 10 w 25"/>
                <a:gd name="T7" fmla="*/ 28 h 28"/>
                <a:gd name="T8" fmla="*/ 25 w 25"/>
                <a:gd name="T9" fmla="*/ 12 h 28"/>
                <a:gd name="T10" fmla="*/ 1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10" y="0"/>
                  </a:moveTo>
                  <a:cubicBezTo>
                    <a:pt x="6" y="5"/>
                    <a:pt x="3" y="10"/>
                    <a:pt x="0" y="16"/>
                  </a:cubicBezTo>
                  <a:cubicBezTo>
                    <a:pt x="7" y="25"/>
                    <a:pt x="7" y="25"/>
                    <a:pt x="7" y="25"/>
                  </a:cubicBezTo>
                  <a:cubicBezTo>
                    <a:pt x="10" y="28"/>
                    <a:pt x="10" y="28"/>
                    <a:pt x="10" y="28"/>
                  </a:cubicBezTo>
                  <a:cubicBezTo>
                    <a:pt x="25" y="12"/>
                    <a:pt x="25" y="12"/>
                    <a:pt x="25" y="12"/>
                  </a:cubicBezTo>
                  <a:cubicBezTo>
                    <a:pt x="10" y="0"/>
                    <a:pt x="10" y="0"/>
                    <a:pt x="1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54"/>
            <p:cNvSpPr>
              <a:spLocks/>
            </p:cNvSpPr>
            <p:nvPr userDrawn="1"/>
          </p:nvSpPr>
          <p:spPr bwMode="gray">
            <a:xfrm>
              <a:off x="10936288" y="3759200"/>
              <a:ext cx="254000" cy="247650"/>
            </a:xfrm>
            <a:custGeom>
              <a:avLst/>
              <a:gdLst>
                <a:gd name="T0" fmla="*/ 0 w 76"/>
                <a:gd name="T1" fmla="*/ 0 h 79"/>
                <a:gd name="T2" fmla="*/ 66 w 76"/>
                <a:gd name="T3" fmla="*/ 79 h 79"/>
                <a:gd name="T4" fmla="*/ 76 w 76"/>
                <a:gd name="T5" fmla="*/ 63 h 79"/>
                <a:gd name="T6" fmla="*/ 75 w 76"/>
                <a:gd name="T7" fmla="*/ 62 h 79"/>
                <a:gd name="T8" fmla="*/ 75 w 76"/>
                <a:gd name="T9" fmla="*/ 62 h 79"/>
                <a:gd name="T10" fmla="*/ 0 w 76"/>
                <a:gd name="T11" fmla="*/ 0 h 79"/>
              </a:gdLst>
              <a:ahLst/>
              <a:cxnLst>
                <a:cxn ang="0">
                  <a:pos x="T0" y="T1"/>
                </a:cxn>
                <a:cxn ang="0">
                  <a:pos x="T2" y="T3"/>
                </a:cxn>
                <a:cxn ang="0">
                  <a:pos x="T4" y="T5"/>
                </a:cxn>
                <a:cxn ang="0">
                  <a:pos x="T6" y="T7"/>
                </a:cxn>
                <a:cxn ang="0">
                  <a:pos x="T8" y="T9"/>
                </a:cxn>
                <a:cxn ang="0">
                  <a:pos x="T10" y="T11"/>
                </a:cxn>
              </a:cxnLst>
              <a:rect l="0" t="0" r="r" b="b"/>
              <a:pathLst>
                <a:path w="76" h="79">
                  <a:moveTo>
                    <a:pt x="0" y="0"/>
                  </a:moveTo>
                  <a:cubicBezTo>
                    <a:pt x="66" y="79"/>
                    <a:pt x="66" y="79"/>
                    <a:pt x="66" y="79"/>
                  </a:cubicBezTo>
                  <a:cubicBezTo>
                    <a:pt x="69" y="73"/>
                    <a:pt x="72" y="68"/>
                    <a:pt x="76" y="63"/>
                  </a:cubicBezTo>
                  <a:cubicBezTo>
                    <a:pt x="75" y="62"/>
                    <a:pt x="75" y="62"/>
                    <a:pt x="75" y="62"/>
                  </a:cubicBezTo>
                  <a:cubicBezTo>
                    <a:pt x="75" y="62"/>
                    <a:pt x="75" y="62"/>
                    <a:pt x="75" y="62"/>
                  </a:cubicBezTo>
                  <a:cubicBezTo>
                    <a:pt x="0" y="0"/>
                    <a:pt x="0" y="0"/>
                    <a:pt x="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55"/>
            <p:cNvSpPr>
              <a:spLocks/>
            </p:cNvSpPr>
            <p:nvPr userDrawn="1"/>
          </p:nvSpPr>
          <p:spPr bwMode="gray">
            <a:xfrm>
              <a:off x="10990263" y="3419475"/>
              <a:ext cx="268287" cy="250825"/>
            </a:xfrm>
            <a:custGeom>
              <a:avLst/>
              <a:gdLst>
                <a:gd name="T0" fmla="*/ 0 w 169"/>
                <a:gd name="T1" fmla="*/ 0 h 158"/>
                <a:gd name="T2" fmla="*/ 133 w 169"/>
                <a:gd name="T3" fmla="*/ 154 h 158"/>
                <a:gd name="T4" fmla="*/ 135 w 169"/>
                <a:gd name="T5" fmla="*/ 156 h 158"/>
                <a:gd name="T6" fmla="*/ 137 w 169"/>
                <a:gd name="T7" fmla="*/ 158 h 158"/>
                <a:gd name="T8" fmla="*/ 169 w 169"/>
                <a:gd name="T9" fmla="*/ 127 h 158"/>
                <a:gd name="T10" fmla="*/ 137 w 169"/>
                <a:gd name="T11" fmla="*/ 103 h 158"/>
                <a:gd name="T12" fmla="*/ 135 w 169"/>
                <a:gd name="T13" fmla="*/ 103 h 158"/>
                <a:gd name="T14" fmla="*/ 0 w 16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58">
                  <a:moveTo>
                    <a:pt x="0" y="0"/>
                  </a:moveTo>
                  <a:lnTo>
                    <a:pt x="133" y="154"/>
                  </a:lnTo>
                  <a:lnTo>
                    <a:pt x="135" y="156"/>
                  </a:lnTo>
                  <a:lnTo>
                    <a:pt x="137" y="158"/>
                  </a:lnTo>
                  <a:lnTo>
                    <a:pt x="169" y="127"/>
                  </a:lnTo>
                  <a:lnTo>
                    <a:pt x="137" y="103"/>
                  </a:lnTo>
                  <a:lnTo>
                    <a:pt x="135" y="103"/>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56"/>
            <p:cNvSpPr>
              <a:spLocks/>
            </p:cNvSpPr>
            <p:nvPr userDrawn="1"/>
          </p:nvSpPr>
          <p:spPr bwMode="gray">
            <a:xfrm>
              <a:off x="10990263" y="3419475"/>
              <a:ext cx="268287" cy="250825"/>
            </a:xfrm>
            <a:custGeom>
              <a:avLst/>
              <a:gdLst>
                <a:gd name="T0" fmla="*/ 0 w 169"/>
                <a:gd name="T1" fmla="*/ 0 h 158"/>
                <a:gd name="T2" fmla="*/ 133 w 169"/>
                <a:gd name="T3" fmla="*/ 154 h 158"/>
                <a:gd name="T4" fmla="*/ 135 w 169"/>
                <a:gd name="T5" fmla="*/ 156 h 158"/>
                <a:gd name="T6" fmla="*/ 137 w 169"/>
                <a:gd name="T7" fmla="*/ 158 h 158"/>
                <a:gd name="T8" fmla="*/ 169 w 169"/>
                <a:gd name="T9" fmla="*/ 127 h 158"/>
                <a:gd name="T10" fmla="*/ 137 w 169"/>
                <a:gd name="T11" fmla="*/ 103 h 158"/>
                <a:gd name="T12" fmla="*/ 135 w 169"/>
                <a:gd name="T13" fmla="*/ 103 h 158"/>
                <a:gd name="T14" fmla="*/ 0 w 16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9" h="158">
                  <a:moveTo>
                    <a:pt x="0" y="0"/>
                  </a:moveTo>
                  <a:lnTo>
                    <a:pt x="133" y="154"/>
                  </a:lnTo>
                  <a:lnTo>
                    <a:pt x="135" y="156"/>
                  </a:lnTo>
                  <a:lnTo>
                    <a:pt x="137" y="158"/>
                  </a:lnTo>
                  <a:lnTo>
                    <a:pt x="169" y="127"/>
                  </a:lnTo>
                  <a:lnTo>
                    <a:pt x="137" y="103"/>
                  </a:lnTo>
                  <a:lnTo>
                    <a:pt x="135" y="10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57"/>
            <p:cNvSpPr>
              <a:spLocks/>
            </p:cNvSpPr>
            <p:nvPr userDrawn="1"/>
          </p:nvSpPr>
          <p:spPr bwMode="gray">
            <a:xfrm>
              <a:off x="11050588" y="3208338"/>
              <a:ext cx="207962" cy="211137"/>
            </a:xfrm>
            <a:custGeom>
              <a:avLst/>
              <a:gdLst>
                <a:gd name="T0" fmla="*/ 0 w 131"/>
                <a:gd name="T1" fmla="*/ 0 h 133"/>
                <a:gd name="T2" fmla="*/ 103 w 131"/>
                <a:gd name="T3" fmla="*/ 127 h 133"/>
                <a:gd name="T4" fmla="*/ 105 w 131"/>
                <a:gd name="T5" fmla="*/ 129 h 133"/>
                <a:gd name="T6" fmla="*/ 107 w 131"/>
                <a:gd name="T7" fmla="*/ 133 h 133"/>
                <a:gd name="T8" fmla="*/ 131 w 131"/>
                <a:gd name="T9" fmla="*/ 93 h 133"/>
                <a:gd name="T10" fmla="*/ 107 w 131"/>
                <a:gd name="T11" fmla="*/ 77 h 133"/>
                <a:gd name="T12" fmla="*/ 105 w 131"/>
                <a:gd name="T13" fmla="*/ 77 h 133"/>
                <a:gd name="T14" fmla="*/ 0 w 131"/>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33">
                  <a:moveTo>
                    <a:pt x="0" y="0"/>
                  </a:moveTo>
                  <a:lnTo>
                    <a:pt x="103" y="127"/>
                  </a:lnTo>
                  <a:lnTo>
                    <a:pt x="105" y="129"/>
                  </a:lnTo>
                  <a:lnTo>
                    <a:pt x="107" y="133"/>
                  </a:lnTo>
                  <a:lnTo>
                    <a:pt x="131" y="93"/>
                  </a:lnTo>
                  <a:lnTo>
                    <a:pt x="107" y="77"/>
                  </a:lnTo>
                  <a:lnTo>
                    <a:pt x="105" y="77"/>
                  </a:lnTo>
                  <a:lnTo>
                    <a:pt x="0" y="0"/>
                  </a:lnTo>
                  <a:close/>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58"/>
            <p:cNvSpPr>
              <a:spLocks/>
            </p:cNvSpPr>
            <p:nvPr userDrawn="1"/>
          </p:nvSpPr>
          <p:spPr bwMode="gray">
            <a:xfrm>
              <a:off x="11050588" y="3208338"/>
              <a:ext cx="207962" cy="211137"/>
            </a:xfrm>
            <a:custGeom>
              <a:avLst/>
              <a:gdLst>
                <a:gd name="T0" fmla="*/ 0 w 131"/>
                <a:gd name="T1" fmla="*/ 0 h 133"/>
                <a:gd name="T2" fmla="*/ 103 w 131"/>
                <a:gd name="T3" fmla="*/ 127 h 133"/>
                <a:gd name="T4" fmla="*/ 105 w 131"/>
                <a:gd name="T5" fmla="*/ 129 h 133"/>
                <a:gd name="T6" fmla="*/ 107 w 131"/>
                <a:gd name="T7" fmla="*/ 133 h 133"/>
                <a:gd name="T8" fmla="*/ 131 w 131"/>
                <a:gd name="T9" fmla="*/ 93 h 133"/>
                <a:gd name="T10" fmla="*/ 107 w 131"/>
                <a:gd name="T11" fmla="*/ 77 h 133"/>
                <a:gd name="T12" fmla="*/ 105 w 131"/>
                <a:gd name="T13" fmla="*/ 77 h 133"/>
                <a:gd name="T14" fmla="*/ 0 w 131"/>
                <a:gd name="T15" fmla="*/ 0 h 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1" h="133">
                  <a:moveTo>
                    <a:pt x="0" y="0"/>
                  </a:moveTo>
                  <a:lnTo>
                    <a:pt x="103" y="127"/>
                  </a:lnTo>
                  <a:lnTo>
                    <a:pt x="105" y="129"/>
                  </a:lnTo>
                  <a:lnTo>
                    <a:pt x="107" y="133"/>
                  </a:lnTo>
                  <a:lnTo>
                    <a:pt x="131" y="93"/>
                  </a:lnTo>
                  <a:lnTo>
                    <a:pt x="107" y="77"/>
                  </a:lnTo>
                  <a:lnTo>
                    <a:pt x="105" y="7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59"/>
            <p:cNvSpPr>
              <a:spLocks/>
            </p:cNvSpPr>
            <p:nvPr userDrawn="1"/>
          </p:nvSpPr>
          <p:spPr bwMode="gray">
            <a:xfrm>
              <a:off x="11234738" y="3733800"/>
              <a:ext cx="220662" cy="204787"/>
            </a:xfrm>
            <a:custGeom>
              <a:avLst/>
              <a:gdLst>
                <a:gd name="T0" fmla="*/ 60 w 66"/>
                <a:gd name="T1" fmla="*/ 0 h 65"/>
                <a:gd name="T2" fmla="*/ 16 w 66"/>
                <a:gd name="T3" fmla="*/ 36 h 65"/>
                <a:gd name="T4" fmla="*/ 16 w 66"/>
                <a:gd name="T5" fmla="*/ 36 h 65"/>
                <a:gd name="T6" fmla="*/ 0 w 66"/>
                <a:gd name="T7" fmla="*/ 49 h 65"/>
                <a:gd name="T8" fmla="*/ 16 w 66"/>
                <a:gd name="T9" fmla="*/ 65 h 65"/>
                <a:gd name="T10" fmla="*/ 18 w 66"/>
                <a:gd name="T11" fmla="*/ 63 h 65"/>
                <a:gd name="T12" fmla="*/ 18 w 66"/>
                <a:gd name="T13" fmla="*/ 63 h 65"/>
                <a:gd name="T14" fmla="*/ 66 w 66"/>
                <a:gd name="T15" fmla="*/ 5 h 65"/>
                <a:gd name="T16" fmla="*/ 60 w 66"/>
                <a:gd name="T17"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65">
                  <a:moveTo>
                    <a:pt x="60" y="0"/>
                  </a:moveTo>
                  <a:cubicBezTo>
                    <a:pt x="16" y="36"/>
                    <a:pt x="16" y="36"/>
                    <a:pt x="16" y="36"/>
                  </a:cubicBezTo>
                  <a:cubicBezTo>
                    <a:pt x="16" y="36"/>
                    <a:pt x="16" y="36"/>
                    <a:pt x="16" y="36"/>
                  </a:cubicBezTo>
                  <a:cubicBezTo>
                    <a:pt x="0" y="49"/>
                    <a:pt x="0" y="49"/>
                    <a:pt x="0" y="49"/>
                  </a:cubicBezTo>
                  <a:cubicBezTo>
                    <a:pt x="16" y="65"/>
                    <a:pt x="16" y="65"/>
                    <a:pt x="16" y="65"/>
                  </a:cubicBezTo>
                  <a:cubicBezTo>
                    <a:pt x="18" y="63"/>
                    <a:pt x="18" y="63"/>
                    <a:pt x="18" y="63"/>
                  </a:cubicBezTo>
                  <a:cubicBezTo>
                    <a:pt x="18" y="63"/>
                    <a:pt x="18" y="63"/>
                    <a:pt x="18" y="63"/>
                  </a:cubicBezTo>
                  <a:cubicBezTo>
                    <a:pt x="66" y="5"/>
                    <a:pt x="66" y="5"/>
                    <a:pt x="66" y="5"/>
                  </a:cubicBezTo>
                  <a:cubicBezTo>
                    <a:pt x="64" y="3"/>
                    <a:pt x="62" y="1"/>
                    <a:pt x="60"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60"/>
            <p:cNvSpPr>
              <a:spLocks/>
            </p:cNvSpPr>
            <p:nvPr userDrawn="1"/>
          </p:nvSpPr>
          <p:spPr bwMode="gray">
            <a:xfrm>
              <a:off x="11436350" y="3651250"/>
              <a:ext cx="103187" cy="98425"/>
            </a:xfrm>
            <a:custGeom>
              <a:avLst/>
              <a:gdLst>
                <a:gd name="T0" fmla="*/ 31 w 31"/>
                <a:gd name="T1" fmla="*/ 0 h 31"/>
                <a:gd name="T2" fmla="*/ 0 w 31"/>
                <a:gd name="T3" fmla="*/ 26 h 31"/>
                <a:gd name="T4" fmla="*/ 6 w 31"/>
                <a:gd name="T5" fmla="*/ 31 h 31"/>
                <a:gd name="T6" fmla="*/ 31 w 31"/>
                <a:gd name="T7" fmla="*/ 0 h 31"/>
              </a:gdLst>
              <a:ahLst/>
              <a:cxnLst>
                <a:cxn ang="0">
                  <a:pos x="T0" y="T1"/>
                </a:cxn>
                <a:cxn ang="0">
                  <a:pos x="T2" y="T3"/>
                </a:cxn>
                <a:cxn ang="0">
                  <a:pos x="T4" y="T5"/>
                </a:cxn>
                <a:cxn ang="0">
                  <a:pos x="T6" y="T7"/>
                </a:cxn>
              </a:cxnLst>
              <a:rect l="0" t="0" r="r" b="b"/>
              <a:pathLst>
                <a:path w="31" h="31">
                  <a:moveTo>
                    <a:pt x="31" y="0"/>
                  </a:moveTo>
                  <a:cubicBezTo>
                    <a:pt x="0" y="26"/>
                    <a:pt x="0" y="26"/>
                    <a:pt x="0" y="26"/>
                  </a:cubicBezTo>
                  <a:cubicBezTo>
                    <a:pt x="2" y="27"/>
                    <a:pt x="4" y="29"/>
                    <a:pt x="6" y="31"/>
                  </a:cubicBezTo>
                  <a:cubicBezTo>
                    <a:pt x="31" y="0"/>
                    <a:pt x="31" y="0"/>
                    <a:pt x="31"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61"/>
            <p:cNvSpPr>
              <a:spLocks/>
            </p:cNvSpPr>
            <p:nvPr userDrawn="1"/>
          </p:nvSpPr>
          <p:spPr bwMode="gray">
            <a:xfrm>
              <a:off x="11315700" y="3635375"/>
              <a:ext cx="26987" cy="44450"/>
            </a:xfrm>
            <a:custGeom>
              <a:avLst/>
              <a:gdLst>
                <a:gd name="T0" fmla="*/ 3 w 8"/>
                <a:gd name="T1" fmla="*/ 0 h 14"/>
                <a:gd name="T2" fmla="*/ 0 w 8"/>
                <a:gd name="T3" fmla="*/ 14 h 14"/>
                <a:gd name="T4" fmla="*/ 8 w 8"/>
                <a:gd name="T5" fmla="*/ 4 h 14"/>
                <a:gd name="T6" fmla="*/ 3 w 8"/>
                <a:gd name="T7" fmla="*/ 0 h 14"/>
              </a:gdLst>
              <a:ahLst/>
              <a:cxnLst>
                <a:cxn ang="0">
                  <a:pos x="T0" y="T1"/>
                </a:cxn>
                <a:cxn ang="0">
                  <a:pos x="T2" y="T3"/>
                </a:cxn>
                <a:cxn ang="0">
                  <a:pos x="T4" y="T5"/>
                </a:cxn>
                <a:cxn ang="0">
                  <a:pos x="T6" y="T7"/>
                </a:cxn>
              </a:cxnLst>
              <a:rect l="0" t="0" r="r" b="b"/>
              <a:pathLst>
                <a:path w="8" h="14">
                  <a:moveTo>
                    <a:pt x="3" y="0"/>
                  </a:moveTo>
                  <a:cubicBezTo>
                    <a:pt x="2" y="4"/>
                    <a:pt x="1" y="9"/>
                    <a:pt x="0" y="14"/>
                  </a:cubicBezTo>
                  <a:cubicBezTo>
                    <a:pt x="8" y="4"/>
                    <a:pt x="8" y="4"/>
                    <a:pt x="8" y="4"/>
                  </a:cubicBezTo>
                  <a:cubicBezTo>
                    <a:pt x="6" y="3"/>
                    <a:pt x="5" y="1"/>
                    <a:pt x="3"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62"/>
            <p:cNvSpPr>
              <a:spLocks/>
            </p:cNvSpPr>
            <p:nvPr userDrawn="1"/>
          </p:nvSpPr>
          <p:spPr bwMode="gray">
            <a:xfrm>
              <a:off x="11325225" y="3478213"/>
              <a:ext cx="160337" cy="169862"/>
            </a:xfrm>
            <a:custGeom>
              <a:avLst/>
              <a:gdLst>
                <a:gd name="T0" fmla="*/ 48 w 48"/>
                <a:gd name="T1" fmla="*/ 0 h 54"/>
                <a:gd name="T2" fmla="*/ 3 w 48"/>
                <a:gd name="T3" fmla="*/ 37 h 54"/>
                <a:gd name="T4" fmla="*/ 0 w 48"/>
                <a:gd name="T5" fmla="*/ 50 h 54"/>
                <a:gd name="T6" fmla="*/ 5 w 48"/>
                <a:gd name="T7" fmla="*/ 54 h 54"/>
                <a:gd name="T8" fmla="*/ 48 w 48"/>
                <a:gd name="T9" fmla="*/ 0 h 54"/>
              </a:gdLst>
              <a:ahLst/>
              <a:cxnLst>
                <a:cxn ang="0">
                  <a:pos x="T0" y="T1"/>
                </a:cxn>
                <a:cxn ang="0">
                  <a:pos x="T2" y="T3"/>
                </a:cxn>
                <a:cxn ang="0">
                  <a:pos x="T4" y="T5"/>
                </a:cxn>
                <a:cxn ang="0">
                  <a:pos x="T6" y="T7"/>
                </a:cxn>
                <a:cxn ang="0">
                  <a:pos x="T8" y="T9"/>
                </a:cxn>
              </a:cxnLst>
              <a:rect l="0" t="0" r="r" b="b"/>
              <a:pathLst>
                <a:path w="48" h="54">
                  <a:moveTo>
                    <a:pt x="48" y="0"/>
                  </a:moveTo>
                  <a:cubicBezTo>
                    <a:pt x="3" y="37"/>
                    <a:pt x="3" y="37"/>
                    <a:pt x="3" y="37"/>
                  </a:cubicBezTo>
                  <a:cubicBezTo>
                    <a:pt x="2" y="41"/>
                    <a:pt x="1" y="46"/>
                    <a:pt x="0" y="50"/>
                  </a:cubicBezTo>
                  <a:cubicBezTo>
                    <a:pt x="2" y="51"/>
                    <a:pt x="3" y="53"/>
                    <a:pt x="5" y="54"/>
                  </a:cubicBezTo>
                  <a:cubicBezTo>
                    <a:pt x="48" y="0"/>
                    <a:pt x="48" y="0"/>
                    <a:pt x="48"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63"/>
            <p:cNvSpPr>
              <a:spLocks/>
            </p:cNvSpPr>
            <p:nvPr userDrawn="1"/>
          </p:nvSpPr>
          <p:spPr bwMode="gray">
            <a:xfrm>
              <a:off x="11217275" y="3595688"/>
              <a:ext cx="117475" cy="134937"/>
            </a:xfrm>
            <a:custGeom>
              <a:avLst/>
              <a:gdLst>
                <a:gd name="T0" fmla="*/ 35 w 35"/>
                <a:gd name="T1" fmla="*/ 0 h 43"/>
                <a:gd name="T2" fmla="*/ 18 w 35"/>
                <a:gd name="T3" fmla="*/ 14 h 43"/>
                <a:gd name="T4" fmla="*/ 18 w 35"/>
                <a:gd name="T5" fmla="*/ 14 h 43"/>
                <a:gd name="T6" fmla="*/ 0 w 35"/>
                <a:gd name="T7" fmla="*/ 28 h 43"/>
                <a:gd name="T8" fmla="*/ 16 w 35"/>
                <a:gd name="T9" fmla="*/ 43 h 43"/>
                <a:gd name="T10" fmla="*/ 19 w 35"/>
                <a:gd name="T11" fmla="*/ 39 h 43"/>
                <a:gd name="T12" fmla="*/ 19 w 35"/>
                <a:gd name="T13" fmla="*/ 39 h 43"/>
                <a:gd name="T14" fmla="*/ 29 w 35"/>
                <a:gd name="T15" fmla="*/ 27 h 43"/>
                <a:gd name="T16" fmla="*/ 32 w 35"/>
                <a:gd name="T17" fmla="*/ 13 h 43"/>
                <a:gd name="T18" fmla="*/ 35 w 35"/>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43">
                  <a:moveTo>
                    <a:pt x="35" y="0"/>
                  </a:moveTo>
                  <a:cubicBezTo>
                    <a:pt x="18" y="14"/>
                    <a:pt x="18" y="14"/>
                    <a:pt x="18" y="14"/>
                  </a:cubicBezTo>
                  <a:cubicBezTo>
                    <a:pt x="18" y="14"/>
                    <a:pt x="18" y="14"/>
                    <a:pt x="18" y="14"/>
                  </a:cubicBezTo>
                  <a:cubicBezTo>
                    <a:pt x="0" y="28"/>
                    <a:pt x="0" y="28"/>
                    <a:pt x="0" y="28"/>
                  </a:cubicBezTo>
                  <a:cubicBezTo>
                    <a:pt x="16" y="43"/>
                    <a:pt x="16" y="43"/>
                    <a:pt x="16" y="43"/>
                  </a:cubicBezTo>
                  <a:cubicBezTo>
                    <a:pt x="19" y="39"/>
                    <a:pt x="19" y="39"/>
                    <a:pt x="19" y="39"/>
                  </a:cubicBezTo>
                  <a:cubicBezTo>
                    <a:pt x="19" y="39"/>
                    <a:pt x="19" y="39"/>
                    <a:pt x="19" y="39"/>
                  </a:cubicBezTo>
                  <a:cubicBezTo>
                    <a:pt x="29" y="27"/>
                    <a:pt x="29" y="27"/>
                    <a:pt x="29" y="27"/>
                  </a:cubicBezTo>
                  <a:cubicBezTo>
                    <a:pt x="30" y="22"/>
                    <a:pt x="31" y="17"/>
                    <a:pt x="32" y="13"/>
                  </a:cubicBezTo>
                  <a:cubicBezTo>
                    <a:pt x="33" y="9"/>
                    <a:pt x="34" y="4"/>
                    <a:pt x="35"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64"/>
            <p:cNvSpPr>
              <a:spLocks/>
            </p:cNvSpPr>
            <p:nvPr userDrawn="1"/>
          </p:nvSpPr>
          <p:spPr bwMode="gray">
            <a:xfrm>
              <a:off x="11315700" y="3119438"/>
              <a:ext cx="42862" cy="53975"/>
            </a:xfrm>
            <a:custGeom>
              <a:avLst/>
              <a:gdLst>
                <a:gd name="T0" fmla="*/ 13 w 13"/>
                <a:gd name="T1" fmla="*/ 0 h 17"/>
                <a:gd name="T2" fmla="*/ 0 w 13"/>
                <a:gd name="T3" fmla="*/ 10 h 17"/>
                <a:gd name="T4" fmla="*/ 2 w 13"/>
                <a:gd name="T5" fmla="*/ 17 h 17"/>
                <a:gd name="T6" fmla="*/ 13 w 13"/>
                <a:gd name="T7" fmla="*/ 0 h 17"/>
              </a:gdLst>
              <a:ahLst/>
              <a:cxnLst>
                <a:cxn ang="0">
                  <a:pos x="T0" y="T1"/>
                </a:cxn>
                <a:cxn ang="0">
                  <a:pos x="T2" y="T3"/>
                </a:cxn>
                <a:cxn ang="0">
                  <a:pos x="T4" y="T5"/>
                </a:cxn>
                <a:cxn ang="0">
                  <a:pos x="T6" y="T7"/>
                </a:cxn>
              </a:cxnLst>
              <a:rect l="0" t="0" r="r" b="b"/>
              <a:pathLst>
                <a:path w="13" h="17">
                  <a:moveTo>
                    <a:pt x="13" y="0"/>
                  </a:moveTo>
                  <a:cubicBezTo>
                    <a:pt x="0" y="10"/>
                    <a:pt x="0" y="10"/>
                    <a:pt x="0" y="10"/>
                  </a:cubicBezTo>
                  <a:cubicBezTo>
                    <a:pt x="0" y="12"/>
                    <a:pt x="1" y="15"/>
                    <a:pt x="2" y="17"/>
                  </a:cubicBezTo>
                  <a:cubicBezTo>
                    <a:pt x="13" y="0"/>
                    <a:pt x="13" y="0"/>
                    <a:pt x="13"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65"/>
            <p:cNvSpPr>
              <a:spLocks/>
            </p:cNvSpPr>
            <p:nvPr userDrawn="1"/>
          </p:nvSpPr>
          <p:spPr bwMode="gray">
            <a:xfrm>
              <a:off x="11241088" y="3151188"/>
              <a:ext cx="80962" cy="112712"/>
            </a:xfrm>
            <a:custGeom>
              <a:avLst/>
              <a:gdLst>
                <a:gd name="T0" fmla="*/ 22 w 24"/>
                <a:gd name="T1" fmla="*/ 0 h 36"/>
                <a:gd name="T2" fmla="*/ 4 w 24"/>
                <a:gd name="T3" fmla="*/ 14 h 36"/>
                <a:gd name="T4" fmla="*/ 3 w 24"/>
                <a:gd name="T5" fmla="*/ 15 h 36"/>
                <a:gd name="T6" fmla="*/ 0 w 24"/>
                <a:gd name="T7" fmla="*/ 18 h 36"/>
                <a:gd name="T8" fmla="*/ 4 w 24"/>
                <a:gd name="T9" fmla="*/ 36 h 36"/>
                <a:gd name="T10" fmla="*/ 4 w 24"/>
                <a:gd name="T11" fmla="*/ 36 h 36"/>
                <a:gd name="T12" fmla="*/ 5 w 24"/>
                <a:gd name="T13" fmla="*/ 34 h 36"/>
                <a:gd name="T14" fmla="*/ 24 w 24"/>
                <a:gd name="T15" fmla="*/ 7 h 36"/>
                <a:gd name="T16" fmla="*/ 22 w 24"/>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6">
                  <a:moveTo>
                    <a:pt x="22" y="0"/>
                  </a:moveTo>
                  <a:cubicBezTo>
                    <a:pt x="4" y="14"/>
                    <a:pt x="4" y="14"/>
                    <a:pt x="4" y="14"/>
                  </a:cubicBezTo>
                  <a:cubicBezTo>
                    <a:pt x="3" y="15"/>
                    <a:pt x="3" y="15"/>
                    <a:pt x="3" y="15"/>
                  </a:cubicBezTo>
                  <a:cubicBezTo>
                    <a:pt x="0" y="18"/>
                    <a:pt x="0" y="18"/>
                    <a:pt x="0" y="18"/>
                  </a:cubicBezTo>
                  <a:cubicBezTo>
                    <a:pt x="4" y="36"/>
                    <a:pt x="4" y="36"/>
                    <a:pt x="4" y="36"/>
                  </a:cubicBezTo>
                  <a:cubicBezTo>
                    <a:pt x="4" y="36"/>
                    <a:pt x="4" y="36"/>
                    <a:pt x="4" y="36"/>
                  </a:cubicBezTo>
                  <a:cubicBezTo>
                    <a:pt x="5" y="34"/>
                    <a:pt x="5" y="34"/>
                    <a:pt x="5" y="34"/>
                  </a:cubicBezTo>
                  <a:cubicBezTo>
                    <a:pt x="24" y="7"/>
                    <a:pt x="24" y="7"/>
                    <a:pt x="24" y="7"/>
                  </a:cubicBezTo>
                  <a:cubicBezTo>
                    <a:pt x="23" y="5"/>
                    <a:pt x="22" y="2"/>
                    <a:pt x="22" y="0"/>
                  </a:cubicBezTo>
                </a:path>
              </a:pathLst>
            </a:custGeom>
            <a:solidFill>
              <a:srgbClr val="71A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66"/>
            <p:cNvSpPr>
              <a:spLocks/>
            </p:cNvSpPr>
            <p:nvPr userDrawn="1"/>
          </p:nvSpPr>
          <p:spPr bwMode="gray">
            <a:xfrm>
              <a:off x="9136063" y="4791075"/>
              <a:ext cx="69850" cy="150812"/>
            </a:xfrm>
            <a:custGeom>
              <a:avLst/>
              <a:gdLst>
                <a:gd name="T0" fmla="*/ 19 w 21"/>
                <a:gd name="T1" fmla="*/ 0 h 48"/>
                <a:gd name="T2" fmla="*/ 10 w 21"/>
                <a:gd name="T3" fmla="*/ 1 h 48"/>
                <a:gd name="T4" fmla="*/ 2 w 21"/>
                <a:gd name="T5" fmla="*/ 0 h 48"/>
                <a:gd name="T6" fmla="*/ 0 w 21"/>
                <a:gd name="T7" fmla="*/ 48 h 48"/>
                <a:gd name="T8" fmla="*/ 21 w 21"/>
                <a:gd name="T9" fmla="*/ 48 h 48"/>
                <a:gd name="T10" fmla="*/ 19 w 21"/>
                <a:gd name="T11" fmla="*/ 0 h 48"/>
              </a:gdLst>
              <a:ahLst/>
              <a:cxnLst>
                <a:cxn ang="0">
                  <a:pos x="T0" y="T1"/>
                </a:cxn>
                <a:cxn ang="0">
                  <a:pos x="T2" y="T3"/>
                </a:cxn>
                <a:cxn ang="0">
                  <a:pos x="T4" y="T5"/>
                </a:cxn>
                <a:cxn ang="0">
                  <a:pos x="T6" y="T7"/>
                </a:cxn>
                <a:cxn ang="0">
                  <a:pos x="T8" y="T9"/>
                </a:cxn>
                <a:cxn ang="0">
                  <a:pos x="T10" y="T11"/>
                </a:cxn>
              </a:cxnLst>
              <a:rect l="0" t="0" r="r" b="b"/>
              <a:pathLst>
                <a:path w="21" h="48">
                  <a:moveTo>
                    <a:pt x="19" y="0"/>
                  </a:moveTo>
                  <a:cubicBezTo>
                    <a:pt x="16" y="0"/>
                    <a:pt x="13" y="1"/>
                    <a:pt x="10" y="1"/>
                  </a:cubicBezTo>
                  <a:cubicBezTo>
                    <a:pt x="8" y="1"/>
                    <a:pt x="5" y="0"/>
                    <a:pt x="2" y="0"/>
                  </a:cubicBezTo>
                  <a:cubicBezTo>
                    <a:pt x="0" y="48"/>
                    <a:pt x="0" y="48"/>
                    <a:pt x="0" y="48"/>
                  </a:cubicBezTo>
                  <a:cubicBezTo>
                    <a:pt x="21" y="48"/>
                    <a:pt x="21" y="48"/>
                    <a:pt x="21" y="48"/>
                  </a:cubicBezTo>
                  <a:cubicBezTo>
                    <a:pt x="19" y="0"/>
                    <a:pt x="19" y="0"/>
                    <a:pt x="19" y="0"/>
                  </a:cubicBezTo>
                </a:path>
              </a:pathLst>
            </a:custGeom>
            <a:solidFill>
              <a:srgbClr val="6987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67"/>
            <p:cNvSpPr>
              <a:spLocks/>
            </p:cNvSpPr>
            <p:nvPr userDrawn="1"/>
          </p:nvSpPr>
          <p:spPr bwMode="gray">
            <a:xfrm>
              <a:off x="8974138" y="4186238"/>
              <a:ext cx="388937" cy="579437"/>
            </a:xfrm>
            <a:custGeom>
              <a:avLst/>
              <a:gdLst>
                <a:gd name="T0" fmla="*/ 58 w 116"/>
                <a:gd name="T1" fmla="*/ 0 h 184"/>
                <a:gd name="T2" fmla="*/ 0 w 116"/>
                <a:gd name="T3" fmla="*/ 134 h 184"/>
                <a:gd name="T4" fmla="*/ 28 w 116"/>
                <a:gd name="T5" fmla="*/ 184 h 184"/>
                <a:gd name="T6" fmla="*/ 50 w 116"/>
                <a:gd name="T7" fmla="*/ 165 h 184"/>
                <a:gd name="T8" fmla="*/ 14 w 116"/>
                <a:gd name="T9" fmla="*/ 124 h 184"/>
                <a:gd name="T10" fmla="*/ 52 w 116"/>
                <a:gd name="T11" fmla="*/ 155 h 184"/>
                <a:gd name="T12" fmla="*/ 53 w 116"/>
                <a:gd name="T13" fmla="*/ 123 h 184"/>
                <a:gd name="T14" fmla="*/ 23 w 116"/>
                <a:gd name="T15" fmla="*/ 87 h 184"/>
                <a:gd name="T16" fmla="*/ 54 w 116"/>
                <a:gd name="T17" fmla="*/ 111 h 184"/>
                <a:gd name="T18" fmla="*/ 55 w 116"/>
                <a:gd name="T19" fmla="*/ 79 h 184"/>
                <a:gd name="T20" fmla="*/ 42 w 116"/>
                <a:gd name="T21" fmla="*/ 61 h 184"/>
                <a:gd name="T22" fmla="*/ 56 w 116"/>
                <a:gd name="T23" fmla="*/ 69 h 184"/>
                <a:gd name="T24" fmla="*/ 58 w 116"/>
                <a:gd name="T25" fmla="*/ 13 h 184"/>
                <a:gd name="T26" fmla="*/ 62 w 116"/>
                <a:gd name="T27" fmla="*/ 88 h 184"/>
                <a:gd name="T28" fmla="*/ 81 w 116"/>
                <a:gd name="T29" fmla="*/ 75 h 184"/>
                <a:gd name="T30" fmla="*/ 63 w 116"/>
                <a:gd name="T31" fmla="*/ 97 h 184"/>
                <a:gd name="T32" fmla="*/ 64 w 116"/>
                <a:gd name="T33" fmla="*/ 121 h 184"/>
                <a:gd name="T34" fmla="*/ 91 w 116"/>
                <a:gd name="T35" fmla="*/ 100 h 184"/>
                <a:gd name="T36" fmla="*/ 64 w 116"/>
                <a:gd name="T37" fmla="*/ 131 h 184"/>
                <a:gd name="T38" fmla="*/ 65 w 116"/>
                <a:gd name="T39" fmla="*/ 153 h 184"/>
                <a:gd name="T40" fmla="*/ 116 w 116"/>
                <a:gd name="T41" fmla="*/ 118 h 184"/>
                <a:gd name="T42" fmla="*/ 58 w 116"/>
                <a:gd name="T4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6" h="184">
                  <a:moveTo>
                    <a:pt x="58" y="0"/>
                  </a:moveTo>
                  <a:cubicBezTo>
                    <a:pt x="58" y="0"/>
                    <a:pt x="0" y="88"/>
                    <a:pt x="0" y="134"/>
                  </a:cubicBezTo>
                  <a:cubicBezTo>
                    <a:pt x="0" y="155"/>
                    <a:pt x="11" y="174"/>
                    <a:pt x="28" y="184"/>
                  </a:cubicBezTo>
                  <a:cubicBezTo>
                    <a:pt x="36" y="178"/>
                    <a:pt x="43" y="171"/>
                    <a:pt x="50" y="165"/>
                  </a:cubicBezTo>
                  <a:cubicBezTo>
                    <a:pt x="14" y="124"/>
                    <a:pt x="14" y="124"/>
                    <a:pt x="14" y="124"/>
                  </a:cubicBezTo>
                  <a:cubicBezTo>
                    <a:pt x="52" y="155"/>
                    <a:pt x="52" y="155"/>
                    <a:pt x="52" y="155"/>
                  </a:cubicBezTo>
                  <a:cubicBezTo>
                    <a:pt x="53" y="123"/>
                    <a:pt x="53" y="123"/>
                    <a:pt x="53" y="123"/>
                  </a:cubicBezTo>
                  <a:cubicBezTo>
                    <a:pt x="23" y="87"/>
                    <a:pt x="23" y="87"/>
                    <a:pt x="23" y="87"/>
                  </a:cubicBezTo>
                  <a:cubicBezTo>
                    <a:pt x="54" y="111"/>
                    <a:pt x="54" y="111"/>
                    <a:pt x="54" y="111"/>
                  </a:cubicBezTo>
                  <a:cubicBezTo>
                    <a:pt x="55" y="79"/>
                    <a:pt x="55" y="79"/>
                    <a:pt x="55" y="79"/>
                  </a:cubicBezTo>
                  <a:cubicBezTo>
                    <a:pt x="42" y="61"/>
                    <a:pt x="42" y="61"/>
                    <a:pt x="42" y="61"/>
                  </a:cubicBezTo>
                  <a:cubicBezTo>
                    <a:pt x="56" y="69"/>
                    <a:pt x="56" y="69"/>
                    <a:pt x="56" y="69"/>
                  </a:cubicBezTo>
                  <a:cubicBezTo>
                    <a:pt x="58" y="13"/>
                    <a:pt x="58" y="13"/>
                    <a:pt x="58" y="13"/>
                  </a:cubicBezTo>
                  <a:cubicBezTo>
                    <a:pt x="62" y="88"/>
                    <a:pt x="62" y="88"/>
                    <a:pt x="62" y="88"/>
                  </a:cubicBezTo>
                  <a:cubicBezTo>
                    <a:pt x="81" y="75"/>
                    <a:pt x="81" y="75"/>
                    <a:pt x="81" y="75"/>
                  </a:cubicBezTo>
                  <a:cubicBezTo>
                    <a:pt x="63" y="97"/>
                    <a:pt x="63" y="97"/>
                    <a:pt x="63" y="97"/>
                  </a:cubicBezTo>
                  <a:cubicBezTo>
                    <a:pt x="64" y="121"/>
                    <a:pt x="64" y="121"/>
                    <a:pt x="64" y="121"/>
                  </a:cubicBezTo>
                  <a:cubicBezTo>
                    <a:pt x="91" y="100"/>
                    <a:pt x="91" y="100"/>
                    <a:pt x="91" y="100"/>
                  </a:cubicBezTo>
                  <a:cubicBezTo>
                    <a:pt x="64" y="131"/>
                    <a:pt x="64" y="131"/>
                    <a:pt x="64" y="131"/>
                  </a:cubicBezTo>
                  <a:cubicBezTo>
                    <a:pt x="65" y="153"/>
                    <a:pt x="65" y="153"/>
                    <a:pt x="65" y="153"/>
                  </a:cubicBezTo>
                  <a:cubicBezTo>
                    <a:pt x="81" y="141"/>
                    <a:pt x="98" y="129"/>
                    <a:pt x="116" y="118"/>
                  </a:cubicBezTo>
                  <a:cubicBezTo>
                    <a:pt x="106" y="70"/>
                    <a:pt x="58" y="0"/>
                    <a:pt x="58" y="0"/>
                  </a:cubicBezTo>
                </a:path>
              </a:pathLst>
            </a:custGeom>
            <a:solidFill>
              <a:srgbClr val="8FC2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68"/>
            <p:cNvSpPr>
              <a:spLocks noEditPoints="1"/>
            </p:cNvSpPr>
            <p:nvPr userDrawn="1"/>
          </p:nvSpPr>
          <p:spPr bwMode="gray">
            <a:xfrm>
              <a:off x="9067800" y="4557713"/>
              <a:ext cx="298450" cy="233362"/>
            </a:xfrm>
            <a:custGeom>
              <a:avLst/>
              <a:gdLst>
                <a:gd name="T0" fmla="*/ 22 w 89"/>
                <a:gd name="T1" fmla="*/ 47 h 74"/>
                <a:gd name="T2" fmla="*/ 0 w 89"/>
                <a:gd name="T3" fmla="*/ 66 h 74"/>
                <a:gd name="T4" fmla="*/ 22 w 89"/>
                <a:gd name="T5" fmla="*/ 74 h 74"/>
                <a:gd name="T6" fmla="*/ 23 w 89"/>
                <a:gd name="T7" fmla="*/ 48 h 74"/>
                <a:gd name="T8" fmla="*/ 22 w 89"/>
                <a:gd name="T9" fmla="*/ 47 h 74"/>
                <a:gd name="T10" fmla="*/ 88 w 89"/>
                <a:gd name="T11" fmla="*/ 0 h 74"/>
                <a:gd name="T12" fmla="*/ 37 w 89"/>
                <a:gd name="T13" fmla="*/ 35 h 74"/>
                <a:gd name="T14" fmla="*/ 38 w 89"/>
                <a:gd name="T15" fmla="*/ 49 h 74"/>
                <a:gd name="T16" fmla="*/ 72 w 89"/>
                <a:gd name="T17" fmla="*/ 21 h 74"/>
                <a:gd name="T18" fmla="*/ 38 w 89"/>
                <a:gd name="T19" fmla="*/ 59 h 74"/>
                <a:gd name="T20" fmla="*/ 39 w 89"/>
                <a:gd name="T21" fmla="*/ 74 h 74"/>
                <a:gd name="T22" fmla="*/ 89 w 89"/>
                <a:gd name="T23" fmla="*/ 16 h 74"/>
                <a:gd name="T24" fmla="*/ 88 w 89"/>
                <a:gd name="T25"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74">
                  <a:moveTo>
                    <a:pt x="22" y="47"/>
                  </a:moveTo>
                  <a:cubicBezTo>
                    <a:pt x="15" y="53"/>
                    <a:pt x="8" y="60"/>
                    <a:pt x="0" y="66"/>
                  </a:cubicBezTo>
                  <a:cubicBezTo>
                    <a:pt x="7" y="70"/>
                    <a:pt x="14" y="73"/>
                    <a:pt x="22" y="74"/>
                  </a:cubicBezTo>
                  <a:cubicBezTo>
                    <a:pt x="23" y="48"/>
                    <a:pt x="23" y="48"/>
                    <a:pt x="23" y="48"/>
                  </a:cubicBezTo>
                  <a:cubicBezTo>
                    <a:pt x="22" y="47"/>
                    <a:pt x="22" y="47"/>
                    <a:pt x="22" y="47"/>
                  </a:cubicBezTo>
                  <a:moveTo>
                    <a:pt x="88" y="0"/>
                  </a:moveTo>
                  <a:cubicBezTo>
                    <a:pt x="70" y="11"/>
                    <a:pt x="53" y="23"/>
                    <a:pt x="37" y="35"/>
                  </a:cubicBezTo>
                  <a:cubicBezTo>
                    <a:pt x="38" y="49"/>
                    <a:pt x="38" y="49"/>
                    <a:pt x="38" y="49"/>
                  </a:cubicBezTo>
                  <a:cubicBezTo>
                    <a:pt x="72" y="21"/>
                    <a:pt x="72" y="21"/>
                    <a:pt x="72" y="21"/>
                  </a:cubicBezTo>
                  <a:cubicBezTo>
                    <a:pt x="38" y="59"/>
                    <a:pt x="38" y="59"/>
                    <a:pt x="38" y="59"/>
                  </a:cubicBezTo>
                  <a:cubicBezTo>
                    <a:pt x="39" y="74"/>
                    <a:pt x="39" y="74"/>
                    <a:pt x="39" y="74"/>
                  </a:cubicBezTo>
                  <a:cubicBezTo>
                    <a:pt x="68" y="70"/>
                    <a:pt x="89" y="45"/>
                    <a:pt x="89" y="16"/>
                  </a:cubicBezTo>
                  <a:cubicBezTo>
                    <a:pt x="89" y="11"/>
                    <a:pt x="89" y="6"/>
                    <a:pt x="88" y="0"/>
                  </a:cubicBezTo>
                </a:path>
              </a:pathLst>
            </a:custGeom>
            <a:solidFill>
              <a:srgbClr val="89C1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69"/>
            <p:cNvSpPr>
              <a:spLocks/>
            </p:cNvSpPr>
            <p:nvPr userDrawn="1"/>
          </p:nvSpPr>
          <p:spPr bwMode="gray">
            <a:xfrm>
              <a:off x="9142413" y="4227513"/>
              <a:ext cx="57150" cy="566737"/>
            </a:xfrm>
            <a:custGeom>
              <a:avLst/>
              <a:gdLst>
                <a:gd name="T0" fmla="*/ 8 w 17"/>
                <a:gd name="T1" fmla="*/ 0 h 180"/>
                <a:gd name="T2" fmla="*/ 6 w 17"/>
                <a:gd name="T3" fmla="*/ 56 h 180"/>
                <a:gd name="T4" fmla="*/ 10 w 17"/>
                <a:gd name="T5" fmla="*/ 58 h 180"/>
                <a:gd name="T6" fmla="*/ 6 w 17"/>
                <a:gd name="T7" fmla="*/ 67 h 180"/>
                <a:gd name="T8" fmla="*/ 5 w 17"/>
                <a:gd name="T9" fmla="*/ 66 h 180"/>
                <a:gd name="T10" fmla="*/ 4 w 17"/>
                <a:gd name="T11" fmla="*/ 98 h 180"/>
                <a:gd name="T12" fmla="*/ 7 w 17"/>
                <a:gd name="T13" fmla="*/ 101 h 180"/>
                <a:gd name="T14" fmla="*/ 6 w 17"/>
                <a:gd name="T15" fmla="*/ 112 h 180"/>
                <a:gd name="T16" fmla="*/ 3 w 17"/>
                <a:gd name="T17" fmla="*/ 110 h 180"/>
                <a:gd name="T18" fmla="*/ 2 w 17"/>
                <a:gd name="T19" fmla="*/ 142 h 180"/>
                <a:gd name="T20" fmla="*/ 6 w 17"/>
                <a:gd name="T21" fmla="*/ 145 h 180"/>
                <a:gd name="T22" fmla="*/ 6 w 17"/>
                <a:gd name="T23" fmla="*/ 158 h 180"/>
                <a:gd name="T24" fmla="*/ 1 w 17"/>
                <a:gd name="T25" fmla="*/ 153 h 180"/>
                <a:gd name="T26" fmla="*/ 0 w 17"/>
                <a:gd name="T27" fmla="*/ 179 h 180"/>
                <a:gd name="T28" fmla="*/ 8 w 17"/>
                <a:gd name="T29" fmla="*/ 180 h 180"/>
                <a:gd name="T30" fmla="*/ 17 w 17"/>
                <a:gd name="T31" fmla="*/ 179 h 180"/>
                <a:gd name="T32" fmla="*/ 16 w 17"/>
                <a:gd name="T33" fmla="*/ 164 h 180"/>
                <a:gd name="T34" fmla="*/ 8 w 17"/>
                <a:gd name="T35" fmla="*/ 173 h 180"/>
                <a:gd name="T36" fmla="*/ 8 w 17"/>
                <a:gd name="T37" fmla="*/ 161 h 180"/>
                <a:gd name="T38" fmla="*/ 16 w 17"/>
                <a:gd name="T39" fmla="*/ 154 h 180"/>
                <a:gd name="T40" fmla="*/ 15 w 17"/>
                <a:gd name="T41" fmla="*/ 140 h 180"/>
                <a:gd name="T42" fmla="*/ 14 w 17"/>
                <a:gd name="T43" fmla="*/ 118 h 180"/>
                <a:gd name="T44" fmla="*/ 8 w 17"/>
                <a:gd name="T45" fmla="*/ 125 h 180"/>
                <a:gd name="T46" fmla="*/ 7 w 17"/>
                <a:gd name="T47" fmla="*/ 114 h 180"/>
                <a:gd name="T48" fmla="*/ 14 w 17"/>
                <a:gd name="T49" fmla="*/ 108 h 180"/>
                <a:gd name="T50" fmla="*/ 13 w 17"/>
                <a:gd name="T51" fmla="*/ 84 h 180"/>
                <a:gd name="T52" fmla="*/ 8 w 17"/>
                <a:gd name="T53" fmla="*/ 89 h 180"/>
                <a:gd name="T54" fmla="*/ 6 w 17"/>
                <a:gd name="T55" fmla="*/ 80 h 180"/>
                <a:gd name="T56" fmla="*/ 12 w 17"/>
                <a:gd name="T57" fmla="*/ 75 h 180"/>
                <a:gd name="T58" fmla="*/ 8 w 17"/>
                <a:gd name="T59"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 h="180">
                  <a:moveTo>
                    <a:pt x="8" y="0"/>
                  </a:moveTo>
                  <a:cubicBezTo>
                    <a:pt x="6" y="56"/>
                    <a:pt x="6" y="56"/>
                    <a:pt x="6" y="56"/>
                  </a:cubicBezTo>
                  <a:cubicBezTo>
                    <a:pt x="10" y="58"/>
                    <a:pt x="10" y="58"/>
                    <a:pt x="10" y="58"/>
                  </a:cubicBezTo>
                  <a:cubicBezTo>
                    <a:pt x="6" y="67"/>
                    <a:pt x="6" y="67"/>
                    <a:pt x="6" y="67"/>
                  </a:cubicBezTo>
                  <a:cubicBezTo>
                    <a:pt x="5" y="66"/>
                    <a:pt x="5" y="66"/>
                    <a:pt x="5" y="66"/>
                  </a:cubicBezTo>
                  <a:cubicBezTo>
                    <a:pt x="4" y="98"/>
                    <a:pt x="4" y="98"/>
                    <a:pt x="4" y="98"/>
                  </a:cubicBezTo>
                  <a:cubicBezTo>
                    <a:pt x="7" y="101"/>
                    <a:pt x="7" y="101"/>
                    <a:pt x="7" y="101"/>
                  </a:cubicBezTo>
                  <a:cubicBezTo>
                    <a:pt x="6" y="112"/>
                    <a:pt x="6" y="112"/>
                    <a:pt x="6" y="112"/>
                  </a:cubicBezTo>
                  <a:cubicBezTo>
                    <a:pt x="3" y="110"/>
                    <a:pt x="3" y="110"/>
                    <a:pt x="3" y="110"/>
                  </a:cubicBezTo>
                  <a:cubicBezTo>
                    <a:pt x="2" y="142"/>
                    <a:pt x="2" y="142"/>
                    <a:pt x="2" y="142"/>
                  </a:cubicBezTo>
                  <a:cubicBezTo>
                    <a:pt x="6" y="145"/>
                    <a:pt x="6" y="145"/>
                    <a:pt x="6" y="145"/>
                  </a:cubicBezTo>
                  <a:cubicBezTo>
                    <a:pt x="6" y="158"/>
                    <a:pt x="6" y="158"/>
                    <a:pt x="6" y="158"/>
                  </a:cubicBezTo>
                  <a:cubicBezTo>
                    <a:pt x="1" y="153"/>
                    <a:pt x="1" y="153"/>
                    <a:pt x="1" y="153"/>
                  </a:cubicBezTo>
                  <a:cubicBezTo>
                    <a:pt x="0" y="179"/>
                    <a:pt x="0" y="179"/>
                    <a:pt x="0" y="179"/>
                  </a:cubicBezTo>
                  <a:cubicBezTo>
                    <a:pt x="3" y="179"/>
                    <a:pt x="6" y="180"/>
                    <a:pt x="8" y="180"/>
                  </a:cubicBezTo>
                  <a:cubicBezTo>
                    <a:pt x="11" y="180"/>
                    <a:pt x="14" y="179"/>
                    <a:pt x="17" y="179"/>
                  </a:cubicBezTo>
                  <a:cubicBezTo>
                    <a:pt x="16" y="164"/>
                    <a:pt x="16" y="164"/>
                    <a:pt x="16" y="164"/>
                  </a:cubicBezTo>
                  <a:cubicBezTo>
                    <a:pt x="8" y="173"/>
                    <a:pt x="8" y="173"/>
                    <a:pt x="8" y="173"/>
                  </a:cubicBezTo>
                  <a:cubicBezTo>
                    <a:pt x="8" y="161"/>
                    <a:pt x="8" y="161"/>
                    <a:pt x="8" y="161"/>
                  </a:cubicBezTo>
                  <a:cubicBezTo>
                    <a:pt x="16" y="154"/>
                    <a:pt x="16" y="154"/>
                    <a:pt x="16" y="154"/>
                  </a:cubicBezTo>
                  <a:cubicBezTo>
                    <a:pt x="15" y="140"/>
                    <a:pt x="15" y="140"/>
                    <a:pt x="15" y="140"/>
                  </a:cubicBezTo>
                  <a:cubicBezTo>
                    <a:pt x="14" y="118"/>
                    <a:pt x="14" y="118"/>
                    <a:pt x="14" y="118"/>
                  </a:cubicBezTo>
                  <a:cubicBezTo>
                    <a:pt x="8" y="125"/>
                    <a:pt x="8" y="125"/>
                    <a:pt x="8" y="125"/>
                  </a:cubicBezTo>
                  <a:cubicBezTo>
                    <a:pt x="7" y="114"/>
                    <a:pt x="7" y="114"/>
                    <a:pt x="7" y="114"/>
                  </a:cubicBezTo>
                  <a:cubicBezTo>
                    <a:pt x="14" y="108"/>
                    <a:pt x="14" y="108"/>
                    <a:pt x="14" y="108"/>
                  </a:cubicBezTo>
                  <a:cubicBezTo>
                    <a:pt x="13" y="84"/>
                    <a:pt x="13" y="84"/>
                    <a:pt x="13" y="84"/>
                  </a:cubicBezTo>
                  <a:cubicBezTo>
                    <a:pt x="8" y="89"/>
                    <a:pt x="8" y="89"/>
                    <a:pt x="8" y="89"/>
                  </a:cubicBezTo>
                  <a:cubicBezTo>
                    <a:pt x="6" y="80"/>
                    <a:pt x="6" y="80"/>
                    <a:pt x="6" y="80"/>
                  </a:cubicBezTo>
                  <a:cubicBezTo>
                    <a:pt x="12" y="75"/>
                    <a:pt x="12" y="75"/>
                    <a:pt x="12" y="75"/>
                  </a:cubicBezTo>
                  <a:cubicBezTo>
                    <a:pt x="8" y="0"/>
                    <a:pt x="8" y="0"/>
                    <a:pt x="8" y="0"/>
                  </a:cubicBezTo>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70"/>
            <p:cNvSpPr>
              <a:spLocks/>
            </p:cNvSpPr>
            <p:nvPr userDrawn="1"/>
          </p:nvSpPr>
          <p:spPr bwMode="gray">
            <a:xfrm>
              <a:off x="9169400" y="4624388"/>
              <a:ext cx="141287" cy="147637"/>
            </a:xfrm>
            <a:custGeom>
              <a:avLst/>
              <a:gdLst>
                <a:gd name="T0" fmla="*/ 89 w 89"/>
                <a:gd name="T1" fmla="*/ 0 h 93"/>
                <a:gd name="T2" fmla="*/ 17 w 89"/>
                <a:gd name="T3" fmla="*/ 56 h 93"/>
                <a:gd name="T4" fmla="*/ 0 w 89"/>
                <a:gd name="T5" fmla="*/ 69 h 93"/>
                <a:gd name="T6" fmla="*/ 0 w 89"/>
                <a:gd name="T7" fmla="*/ 93 h 93"/>
                <a:gd name="T8" fmla="*/ 17 w 89"/>
                <a:gd name="T9" fmla="*/ 75 h 93"/>
                <a:gd name="T10" fmla="*/ 89 w 89"/>
                <a:gd name="T11" fmla="*/ 0 h 93"/>
              </a:gdLst>
              <a:ahLst/>
              <a:cxnLst>
                <a:cxn ang="0">
                  <a:pos x="T0" y="T1"/>
                </a:cxn>
                <a:cxn ang="0">
                  <a:pos x="T2" y="T3"/>
                </a:cxn>
                <a:cxn ang="0">
                  <a:pos x="T4" y="T5"/>
                </a:cxn>
                <a:cxn ang="0">
                  <a:pos x="T6" y="T7"/>
                </a:cxn>
                <a:cxn ang="0">
                  <a:pos x="T8" y="T9"/>
                </a:cxn>
                <a:cxn ang="0">
                  <a:pos x="T10" y="T11"/>
                </a:cxn>
              </a:cxnLst>
              <a:rect l="0" t="0" r="r" b="b"/>
              <a:pathLst>
                <a:path w="89" h="93">
                  <a:moveTo>
                    <a:pt x="89" y="0"/>
                  </a:moveTo>
                  <a:lnTo>
                    <a:pt x="17" y="56"/>
                  </a:lnTo>
                  <a:lnTo>
                    <a:pt x="0" y="69"/>
                  </a:lnTo>
                  <a:lnTo>
                    <a:pt x="0" y="93"/>
                  </a:lnTo>
                  <a:lnTo>
                    <a:pt x="17" y="75"/>
                  </a:lnTo>
                  <a:lnTo>
                    <a:pt x="89"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71"/>
            <p:cNvSpPr>
              <a:spLocks/>
            </p:cNvSpPr>
            <p:nvPr userDrawn="1"/>
          </p:nvSpPr>
          <p:spPr bwMode="gray">
            <a:xfrm>
              <a:off x="9169400" y="4624388"/>
              <a:ext cx="141287" cy="147637"/>
            </a:xfrm>
            <a:custGeom>
              <a:avLst/>
              <a:gdLst>
                <a:gd name="T0" fmla="*/ 89 w 89"/>
                <a:gd name="T1" fmla="*/ 0 h 93"/>
                <a:gd name="T2" fmla="*/ 17 w 89"/>
                <a:gd name="T3" fmla="*/ 56 h 93"/>
                <a:gd name="T4" fmla="*/ 0 w 89"/>
                <a:gd name="T5" fmla="*/ 69 h 93"/>
                <a:gd name="T6" fmla="*/ 0 w 89"/>
                <a:gd name="T7" fmla="*/ 93 h 93"/>
                <a:gd name="T8" fmla="*/ 17 w 89"/>
                <a:gd name="T9" fmla="*/ 75 h 93"/>
                <a:gd name="T10" fmla="*/ 89 w 89"/>
                <a:gd name="T11" fmla="*/ 0 h 93"/>
              </a:gdLst>
              <a:ahLst/>
              <a:cxnLst>
                <a:cxn ang="0">
                  <a:pos x="T0" y="T1"/>
                </a:cxn>
                <a:cxn ang="0">
                  <a:pos x="T2" y="T3"/>
                </a:cxn>
                <a:cxn ang="0">
                  <a:pos x="T4" y="T5"/>
                </a:cxn>
                <a:cxn ang="0">
                  <a:pos x="T6" y="T7"/>
                </a:cxn>
                <a:cxn ang="0">
                  <a:pos x="T8" y="T9"/>
                </a:cxn>
                <a:cxn ang="0">
                  <a:pos x="T10" y="T11"/>
                </a:cxn>
              </a:cxnLst>
              <a:rect l="0" t="0" r="r" b="b"/>
              <a:pathLst>
                <a:path w="89" h="93">
                  <a:moveTo>
                    <a:pt x="89" y="0"/>
                  </a:moveTo>
                  <a:lnTo>
                    <a:pt x="17" y="56"/>
                  </a:lnTo>
                  <a:lnTo>
                    <a:pt x="0" y="69"/>
                  </a:lnTo>
                  <a:lnTo>
                    <a:pt x="0" y="93"/>
                  </a:lnTo>
                  <a:lnTo>
                    <a:pt x="17" y="75"/>
                  </a:lnTo>
                  <a:lnTo>
                    <a:pt x="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72"/>
            <p:cNvSpPr>
              <a:spLocks/>
            </p:cNvSpPr>
            <p:nvPr userDrawn="1"/>
          </p:nvSpPr>
          <p:spPr bwMode="gray">
            <a:xfrm>
              <a:off x="9166225" y="4502150"/>
              <a:ext cx="114300" cy="119062"/>
            </a:xfrm>
            <a:custGeom>
              <a:avLst/>
              <a:gdLst>
                <a:gd name="T0" fmla="*/ 72 w 72"/>
                <a:gd name="T1" fmla="*/ 0 h 75"/>
                <a:gd name="T2" fmla="*/ 15 w 72"/>
                <a:gd name="T3" fmla="*/ 41 h 75"/>
                <a:gd name="T4" fmla="*/ 0 w 72"/>
                <a:gd name="T5" fmla="*/ 53 h 75"/>
                <a:gd name="T6" fmla="*/ 2 w 72"/>
                <a:gd name="T7" fmla="*/ 75 h 75"/>
                <a:gd name="T8" fmla="*/ 15 w 72"/>
                <a:gd name="T9" fmla="*/ 61 h 75"/>
                <a:gd name="T10" fmla="*/ 72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72" y="0"/>
                  </a:moveTo>
                  <a:lnTo>
                    <a:pt x="15" y="41"/>
                  </a:lnTo>
                  <a:lnTo>
                    <a:pt x="0" y="53"/>
                  </a:lnTo>
                  <a:lnTo>
                    <a:pt x="2" y="75"/>
                  </a:lnTo>
                  <a:lnTo>
                    <a:pt x="15" y="61"/>
                  </a:lnTo>
                  <a:lnTo>
                    <a:pt x="72"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73"/>
            <p:cNvSpPr>
              <a:spLocks/>
            </p:cNvSpPr>
            <p:nvPr userDrawn="1"/>
          </p:nvSpPr>
          <p:spPr bwMode="gray">
            <a:xfrm>
              <a:off x="9166225" y="4502150"/>
              <a:ext cx="114300" cy="119062"/>
            </a:xfrm>
            <a:custGeom>
              <a:avLst/>
              <a:gdLst>
                <a:gd name="T0" fmla="*/ 72 w 72"/>
                <a:gd name="T1" fmla="*/ 0 h 75"/>
                <a:gd name="T2" fmla="*/ 15 w 72"/>
                <a:gd name="T3" fmla="*/ 41 h 75"/>
                <a:gd name="T4" fmla="*/ 0 w 72"/>
                <a:gd name="T5" fmla="*/ 53 h 75"/>
                <a:gd name="T6" fmla="*/ 2 w 72"/>
                <a:gd name="T7" fmla="*/ 75 h 75"/>
                <a:gd name="T8" fmla="*/ 15 w 72"/>
                <a:gd name="T9" fmla="*/ 61 h 75"/>
                <a:gd name="T10" fmla="*/ 72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72" y="0"/>
                  </a:moveTo>
                  <a:lnTo>
                    <a:pt x="15" y="41"/>
                  </a:lnTo>
                  <a:lnTo>
                    <a:pt x="0" y="53"/>
                  </a:lnTo>
                  <a:lnTo>
                    <a:pt x="2" y="75"/>
                  </a:lnTo>
                  <a:lnTo>
                    <a:pt x="15" y="61"/>
                  </a:lnTo>
                  <a:lnTo>
                    <a:pt x="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74"/>
            <p:cNvSpPr>
              <a:spLocks/>
            </p:cNvSpPr>
            <p:nvPr userDrawn="1"/>
          </p:nvSpPr>
          <p:spPr bwMode="gray">
            <a:xfrm>
              <a:off x="9163050" y="4422775"/>
              <a:ext cx="82550" cy="85725"/>
            </a:xfrm>
            <a:custGeom>
              <a:avLst/>
              <a:gdLst>
                <a:gd name="T0" fmla="*/ 52 w 52"/>
                <a:gd name="T1" fmla="*/ 0 h 54"/>
                <a:gd name="T2" fmla="*/ 12 w 52"/>
                <a:gd name="T3" fmla="*/ 26 h 54"/>
                <a:gd name="T4" fmla="*/ 0 w 52"/>
                <a:gd name="T5" fmla="*/ 36 h 54"/>
                <a:gd name="T6" fmla="*/ 4 w 52"/>
                <a:gd name="T7" fmla="*/ 54 h 54"/>
                <a:gd name="T8" fmla="*/ 14 w 52"/>
                <a:gd name="T9" fmla="*/ 44 h 54"/>
                <a:gd name="T10" fmla="*/ 52 w 52"/>
                <a:gd name="T11" fmla="*/ 0 h 54"/>
              </a:gdLst>
              <a:ahLst/>
              <a:cxnLst>
                <a:cxn ang="0">
                  <a:pos x="T0" y="T1"/>
                </a:cxn>
                <a:cxn ang="0">
                  <a:pos x="T2" y="T3"/>
                </a:cxn>
                <a:cxn ang="0">
                  <a:pos x="T4" y="T5"/>
                </a:cxn>
                <a:cxn ang="0">
                  <a:pos x="T6" y="T7"/>
                </a:cxn>
                <a:cxn ang="0">
                  <a:pos x="T8" y="T9"/>
                </a:cxn>
                <a:cxn ang="0">
                  <a:pos x="T10" y="T11"/>
                </a:cxn>
              </a:cxnLst>
              <a:rect l="0" t="0" r="r" b="b"/>
              <a:pathLst>
                <a:path w="52" h="54">
                  <a:moveTo>
                    <a:pt x="52" y="0"/>
                  </a:moveTo>
                  <a:lnTo>
                    <a:pt x="12" y="26"/>
                  </a:lnTo>
                  <a:lnTo>
                    <a:pt x="0" y="36"/>
                  </a:lnTo>
                  <a:lnTo>
                    <a:pt x="4" y="54"/>
                  </a:lnTo>
                  <a:lnTo>
                    <a:pt x="14" y="44"/>
                  </a:lnTo>
                  <a:lnTo>
                    <a:pt x="52"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75"/>
            <p:cNvSpPr>
              <a:spLocks/>
            </p:cNvSpPr>
            <p:nvPr userDrawn="1"/>
          </p:nvSpPr>
          <p:spPr bwMode="gray">
            <a:xfrm>
              <a:off x="9163050" y="4422775"/>
              <a:ext cx="82550" cy="85725"/>
            </a:xfrm>
            <a:custGeom>
              <a:avLst/>
              <a:gdLst>
                <a:gd name="T0" fmla="*/ 52 w 52"/>
                <a:gd name="T1" fmla="*/ 0 h 54"/>
                <a:gd name="T2" fmla="*/ 12 w 52"/>
                <a:gd name="T3" fmla="*/ 26 h 54"/>
                <a:gd name="T4" fmla="*/ 0 w 52"/>
                <a:gd name="T5" fmla="*/ 36 h 54"/>
                <a:gd name="T6" fmla="*/ 4 w 52"/>
                <a:gd name="T7" fmla="*/ 54 h 54"/>
                <a:gd name="T8" fmla="*/ 14 w 52"/>
                <a:gd name="T9" fmla="*/ 44 h 54"/>
                <a:gd name="T10" fmla="*/ 52 w 52"/>
                <a:gd name="T11" fmla="*/ 0 h 54"/>
              </a:gdLst>
              <a:ahLst/>
              <a:cxnLst>
                <a:cxn ang="0">
                  <a:pos x="T0" y="T1"/>
                </a:cxn>
                <a:cxn ang="0">
                  <a:pos x="T2" y="T3"/>
                </a:cxn>
                <a:cxn ang="0">
                  <a:pos x="T4" y="T5"/>
                </a:cxn>
                <a:cxn ang="0">
                  <a:pos x="T6" y="T7"/>
                </a:cxn>
                <a:cxn ang="0">
                  <a:pos x="T8" y="T9"/>
                </a:cxn>
                <a:cxn ang="0">
                  <a:pos x="T10" y="T11"/>
                </a:cxn>
              </a:cxnLst>
              <a:rect l="0" t="0" r="r" b="b"/>
              <a:pathLst>
                <a:path w="52" h="54">
                  <a:moveTo>
                    <a:pt x="52" y="0"/>
                  </a:moveTo>
                  <a:lnTo>
                    <a:pt x="12" y="26"/>
                  </a:lnTo>
                  <a:lnTo>
                    <a:pt x="0" y="36"/>
                  </a:lnTo>
                  <a:lnTo>
                    <a:pt x="4" y="54"/>
                  </a:lnTo>
                  <a:lnTo>
                    <a:pt x="14" y="44"/>
                  </a:lnTo>
                  <a:lnTo>
                    <a:pt x="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76"/>
            <p:cNvSpPr>
              <a:spLocks/>
            </p:cNvSpPr>
            <p:nvPr userDrawn="1"/>
          </p:nvSpPr>
          <p:spPr bwMode="gray">
            <a:xfrm>
              <a:off x="9021763" y="4576763"/>
              <a:ext cx="141287" cy="149225"/>
            </a:xfrm>
            <a:custGeom>
              <a:avLst/>
              <a:gdLst>
                <a:gd name="T0" fmla="*/ 0 w 89"/>
                <a:gd name="T1" fmla="*/ 0 h 94"/>
                <a:gd name="T2" fmla="*/ 76 w 89"/>
                <a:gd name="T3" fmla="*/ 82 h 94"/>
                <a:gd name="T4" fmla="*/ 78 w 89"/>
                <a:gd name="T5" fmla="*/ 84 h 94"/>
                <a:gd name="T6" fmla="*/ 89 w 89"/>
                <a:gd name="T7" fmla="*/ 94 h 94"/>
                <a:gd name="T8" fmla="*/ 89 w 89"/>
                <a:gd name="T9" fmla="*/ 68 h 94"/>
                <a:gd name="T10" fmla="*/ 80 w 89"/>
                <a:gd name="T11" fmla="*/ 62 h 94"/>
                <a:gd name="T12" fmla="*/ 0 w 89"/>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89" h="94">
                  <a:moveTo>
                    <a:pt x="0" y="0"/>
                  </a:moveTo>
                  <a:lnTo>
                    <a:pt x="76" y="82"/>
                  </a:lnTo>
                  <a:lnTo>
                    <a:pt x="78" y="84"/>
                  </a:lnTo>
                  <a:lnTo>
                    <a:pt x="89" y="94"/>
                  </a:lnTo>
                  <a:lnTo>
                    <a:pt x="89" y="68"/>
                  </a:lnTo>
                  <a:lnTo>
                    <a:pt x="80" y="62"/>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77"/>
            <p:cNvSpPr>
              <a:spLocks/>
            </p:cNvSpPr>
            <p:nvPr userDrawn="1"/>
          </p:nvSpPr>
          <p:spPr bwMode="gray">
            <a:xfrm>
              <a:off x="9021763" y="4576763"/>
              <a:ext cx="141287" cy="149225"/>
            </a:xfrm>
            <a:custGeom>
              <a:avLst/>
              <a:gdLst>
                <a:gd name="T0" fmla="*/ 0 w 89"/>
                <a:gd name="T1" fmla="*/ 0 h 94"/>
                <a:gd name="T2" fmla="*/ 76 w 89"/>
                <a:gd name="T3" fmla="*/ 82 h 94"/>
                <a:gd name="T4" fmla="*/ 78 w 89"/>
                <a:gd name="T5" fmla="*/ 84 h 94"/>
                <a:gd name="T6" fmla="*/ 89 w 89"/>
                <a:gd name="T7" fmla="*/ 94 h 94"/>
                <a:gd name="T8" fmla="*/ 89 w 89"/>
                <a:gd name="T9" fmla="*/ 68 h 94"/>
                <a:gd name="T10" fmla="*/ 80 w 89"/>
                <a:gd name="T11" fmla="*/ 62 h 94"/>
                <a:gd name="T12" fmla="*/ 0 w 89"/>
                <a:gd name="T13" fmla="*/ 0 h 94"/>
              </a:gdLst>
              <a:ahLst/>
              <a:cxnLst>
                <a:cxn ang="0">
                  <a:pos x="T0" y="T1"/>
                </a:cxn>
                <a:cxn ang="0">
                  <a:pos x="T2" y="T3"/>
                </a:cxn>
                <a:cxn ang="0">
                  <a:pos x="T4" y="T5"/>
                </a:cxn>
                <a:cxn ang="0">
                  <a:pos x="T6" y="T7"/>
                </a:cxn>
                <a:cxn ang="0">
                  <a:pos x="T8" y="T9"/>
                </a:cxn>
                <a:cxn ang="0">
                  <a:pos x="T10" y="T11"/>
                </a:cxn>
                <a:cxn ang="0">
                  <a:pos x="T12" y="T13"/>
                </a:cxn>
              </a:cxnLst>
              <a:rect l="0" t="0" r="r" b="b"/>
              <a:pathLst>
                <a:path w="89" h="94">
                  <a:moveTo>
                    <a:pt x="0" y="0"/>
                  </a:moveTo>
                  <a:lnTo>
                    <a:pt x="76" y="82"/>
                  </a:lnTo>
                  <a:lnTo>
                    <a:pt x="78" y="84"/>
                  </a:lnTo>
                  <a:lnTo>
                    <a:pt x="89" y="94"/>
                  </a:lnTo>
                  <a:lnTo>
                    <a:pt x="89" y="68"/>
                  </a:lnTo>
                  <a:lnTo>
                    <a:pt x="80" y="6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78"/>
            <p:cNvSpPr>
              <a:spLocks/>
            </p:cNvSpPr>
            <p:nvPr userDrawn="1"/>
          </p:nvSpPr>
          <p:spPr bwMode="gray">
            <a:xfrm>
              <a:off x="9051925" y="4460875"/>
              <a:ext cx="114300" cy="119062"/>
            </a:xfrm>
            <a:custGeom>
              <a:avLst/>
              <a:gdLst>
                <a:gd name="T0" fmla="*/ 0 w 72"/>
                <a:gd name="T1" fmla="*/ 0 h 75"/>
                <a:gd name="T2" fmla="*/ 63 w 72"/>
                <a:gd name="T3" fmla="*/ 71 h 75"/>
                <a:gd name="T4" fmla="*/ 70 w 72"/>
                <a:gd name="T5" fmla="*/ 75 h 75"/>
                <a:gd name="T6" fmla="*/ 72 w 72"/>
                <a:gd name="T7" fmla="*/ 53 h 75"/>
                <a:gd name="T8" fmla="*/ 65 w 72"/>
                <a:gd name="T9" fmla="*/ 48 h 75"/>
                <a:gd name="T10" fmla="*/ 0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0" y="0"/>
                  </a:moveTo>
                  <a:lnTo>
                    <a:pt x="63" y="71"/>
                  </a:lnTo>
                  <a:lnTo>
                    <a:pt x="70" y="75"/>
                  </a:lnTo>
                  <a:lnTo>
                    <a:pt x="72" y="53"/>
                  </a:lnTo>
                  <a:lnTo>
                    <a:pt x="65" y="48"/>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79"/>
            <p:cNvSpPr>
              <a:spLocks/>
            </p:cNvSpPr>
            <p:nvPr userDrawn="1"/>
          </p:nvSpPr>
          <p:spPr bwMode="gray">
            <a:xfrm>
              <a:off x="9051925" y="4460875"/>
              <a:ext cx="114300" cy="119062"/>
            </a:xfrm>
            <a:custGeom>
              <a:avLst/>
              <a:gdLst>
                <a:gd name="T0" fmla="*/ 0 w 72"/>
                <a:gd name="T1" fmla="*/ 0 h 75"/>
                <a:gd name="T2" fmla="*/ 63 w 72"/>
                <a:gd name="T3" fmla="*/ 71 h 75"/>
                <a:gd name="T4" fmla="*/ 70 w 72"/>
                <a:gd name="T5" fmla="*/ 75 h 75"/>
                <a:gd name="T6" fmla="*/ 72 w 72"/>
                <a:gd name="T7" fmla="*/ 53 h 75"/>
                <a:gd name="T8" fmla="*/ 65 w 72"/>
                <a:gd name="T9" fmla="*/ 48 h 75"/>
                <a:gd name="T10" fmla="*/ 0 w 72"/>
                <a:gd name="T11" fmla="*/ 0 h 75"/>
              </a:gdLst>
              <a:ahLst/>
              <a:cxnLst>
                <a:cxn ang="0">
                  <a:pos x="T0" y="T1"/>
                </a:cxn>
                <a:cxn ang="0">
                  <a:pos x="T2" y="T3"/>
                </a:cxn>
                <a:cxn ang="0">
                  <a:pos x="T4" y="T5"/>
                </a:cxn>
                <a:cxn ang="0">
                  <a:pos x="T6" y="T7"/>
                </a:cxn>
                <a:cxn ang="0">
                  <a:pos x="T8" y="T9"/>
                </a:cxn>
                <a:cxn ang="0">
                  <a:pos x="T10" y="T11"/>
                </a:cxn>
              </a:cxnLst>
              <a:rect l="0" t="0" r="r" b="b"/>
              <a:pathLst>
                <a:path w="72" h="75">
                  <a:moveTo>
                    <a:pt x="0" y="0"/>
                  </a:moveTo>
                  <a:lnTo>
                    <a:pt x="63" y="71"/>
                  </a:lnTo>
                  <a:lnTo>
                    <a:pt x="70" y="75"/>
                  </a:lnTo>
                  <a:lnTo>
                    <a:pt x="72" y="53"/>
                  </a:lnTo>
                  <a:lnTo>
                    <a:pt x="65" y="4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80"/>
            <p:cNvSpPr>
              <a:spLocks/>
            </p:cNvSpPr>
            <p:nvPr userDrawn="1"/>
          </p:nvSpPr>
          <p:spPr bwMode="gray">
            <a:xfrm>
              <a:off x="9115425" y="4378325"/>
              <a:ext cx="60325" cy="60325"/>
            </a:xfrm>
            <a:custGeom>
              <a:avLst/>
              <a:gdLst>
                <a:gd name="T0" fmla="*/ 0 w 38"/>
                <a:gd name="T1" fmla="*/ 0 h 38"/>
                <a:gd name="T2" fmla="*/ 27 w 38"/>
                <a:gd name="T3" fmla="*/ 36 h 38"/>
                <a:gd name="T4" fmla="*/ 30 w 38"/>
                <a:gd name="T5" fmla="*/ 38 h 38"/>
                <a:gd name="T6" fmla="*/ 38 w 38"/>
                <a:gd name="T7" fmla="*/ 20 h 38"/>
                <a:gd name="T8" fmla="*/ 30 w 38"/>
                <a:gd name="T9" fmla="*/ 16 h 38"/>
                <a:gd name="T10" fmla="*/ 0 w 38"/>
                <a:gd name="T11" fmla="*/ 0 h 38"/>
              </a:gdLst>
              <a:ahLst/>
              <a:cxnLst>
                <a:cxn ang="0">
                  <a:pos x="T0" y="T1"/>
                </a:cxn>
                <a:cxn ang="0">
                  <a:pos x="T2" y="T3"/>
                </a:cxn>
                <a:cxn ang="0">
                  <a:pos x="T4" y="T5"/>
                </a:cxn>
                <a:cxn ang="0">
                  <a:pos x="T6" y="T7"/>
                </a:cxn>
                <a:cxn ang="0">
                  <a:pos x="T8" y="T9"/>
                </a:cxn>
                <a:cxn ang="0">
                  <a:pos x="T10" y="T11"/>
                </a:cxn>
              </a:cxnLst>
              <a:rect l="0" t="0" r="r" b="b"/>
              <a:pathLst>
                <a:path w="38" h="38">
                  <a:moveTo>
                    <a:pt x="0" y="0"/>
                  </a:moveTo>
                  <a:lnTo>
                    <a:pt x="27" y="36"/>
                  </a:lnTo>
                  <a:lnTo>
                    <a:pt x="30" y="38"/>
                  </a:lnTo>
                  <a:lnTo>
                    <a:pt x="38" y="20"/>
                  </a:lnTo>
                  <a:lnTo>
                    <a:pt x="30" y="16"/>
                  </a:lnTo>
                  <a:lnTo>
                    <a:pt x="0" y="0"/>
                  </a:lnTo>
                  <a:close/>
                </a:path>
              </a:pathLst>
            </a:custGeom>
            <a:solidFill>
              <a:srgbClr val="89B3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5" name="Freeform 81"/>
            <p:cNvSpPr>
              <a:spLocks/>
            </p:cNvSpPr>
            <p:nvPr userDrawn="1"/>
          </p:nvSpPr>
          <p:spPr bwMode="gray">
            <a:xfrm>
              <a:off x="9115425" y="4378325"/>
              <a:ext cx="60325" cy="60325"/>
            </a:xfrm>
            <a:custGeom>
              <a:avLst/>
              <a:gdLst>
                <a:gd name="T0" fmla="*/ 0 w 38"/>
                <a:gd name="T1" fmla="*/ 0 h 38"/>
                <a:gd name="T2" fmla="*/ 27 w 38"/>
                <a:gd name="T3" fmla="*/ 36 h 38"/>
                <a:gd name="T4" fmla="*/ 30 w 38"/>
                <a:gd name="T5" fmla="*/ 38 h 38"/>
                <a:gd name="T6" fmla="*/ 38 w 38"/>
                <a:gd name="T7" fmla="*/ 20 h 38"/>
                <a:gd name="T8" fmla="*/ 30 w 38"/>
                <a:gd name="T9" fmla="*/ 16 h 38"/>
                <a:gd name="T10" fmla="*/ 0 w 38"/>
                <a:gd name="T11" fmla="*/ 0 h 38"/>
              </a:gdLst>
              <a:ahLst/>
              <a:cxnLst>
                <a:cxn ang="0">
                  <a:pos x="T0" y="T1"/>
                </a:cxn>
                <a:cxn ang="0">
                  <a:pos x="T2" y="T3"/>
                </a:cxn>
                <a:cxn ang="0">
                  <a:pos x="T4" y="T5"/>
                </a:cxn>
                <a:cxn ang="0">
                  <a:pos x="T6" y="T7"/>
                </a:cxn>
                <a:cxn ang="0">
                  <a:pos x="T8" y="T9"/>
                </a:cxn>
                <a:cxn ang="0">
                  <a:pos x="T10" y="T11"/>
                </a:cxn>
              </a:cxnLst>
              <a:rect l="0" t="0" r="r" b="b"/>
              <a:pathLst>
                <a:path w="38" h="38">
                  <a:moveTo>
                    <a:pt x="0" y="0"/>
                  </a:moveTo>
                  <a:lnTo>
                    <a:pt x="27" y="36"/>
                  </a:lnTo>
                  <a:lnTo>
                    <a:pt x="30" y="38"/>
                  </a:lnTo>
                  <a:lnTo>
                    <a:pt x="38" y="20"/>
                  </a:lnTo>
                  <a:lnTo>
                    <a:pt x="30" y="1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6" name="Freeform 82"/>
            <p:cNvSpPr>
              <a:spLocks/>
            </p:cNvSpPr>
            <p:nvPr userDrawn="1"/>
          </p:nvSpPr>
          <p:spPr bwMode="gray">
            <a:xfrm>
              <a:off x="2889250" y="5187950"/>
              <a:ext cx="5049837" cy="3175"/>
            </a:xfrm>
            <a:custGeom>
              <a:avLst/>
              <a:gdLst>
                <a:gd name="T0" fmla="*/ 1505 w 1506"/>
                <a:gd name="T1" fmla="*/ 0 h 1"/>
                <a:gd name="T2" fmla="*/ 19 w 1506"/>
                <a:gd name="T3" fmla="*/ 0 h 1"/>
                <a:gd name="T4" fmla="*/ 0 w 1506"/>
                <a:gd name="T5" fmla="*/ 1 h 1"/>
                <a:gd name="T6" fmla="*/ 1506 w 1506"/>
                <a:gd name="T7" fmla="*/ 1 h 1"/>
                <a:gd name="T8" fmla="*/ 1505 w 1506"/>
                <a:gd name="T9" fmla="*/ 0 h 1"/>
              </a:gdLst>
              <a:ahLst/>
              <a:cxnLst>
                <a:cxn ang="0">
                  <a:pos x="T0" y="T1"/>
                </a:cxn>
                <a:cxn ang="0">
                  <a:pos x="T2" y="T3"/>
                </a:cxn>
                <a:cxn ang="0">
                  <a:pos x="T4" y="T5"/>
                </a:cxn>
                <a:cxn ang="0">
                  <a:pos x="T6" y="T7"/>
                </a:cxn>
                <a:cxn ang="0">
                  <a:pos x="T8" y="T9"/>
                </a:cxn>
              </a:cxnLst>
              <a:rect l="0" t="0" r="r" b="b"/>
              <a:pathLst>
                <a:path w="1506" h="1">
                  <a:moveTo>
                    <a:pt x="1505" y="0"/>
                  </a:moveTo>
                  <a:cubicBezTo>
                    <a:pt x="19" y="0"/>
                    <a:pt x="19" y="0"/>
                    <a:pt x="19" y="0"/>
                  </a:cubicBezTo>
                  <a:cubicBezTo>
                    <a:pt x="13" y="0"/>
                    <a:pt x="7" y="1"/>
                    <a:pt x="0" y="1"/>
                  </a:cubicBezTo>
                  <a:cubicBezTo>
                    <a:pt x="1506" y="1"/>
                    <a:pt x="1506" y="1"/>
                    <a:pt x="1506" y="1"/>
                  </a:cubicBezTo>
                  <a:cubicBezTo>
                    <a:pt x="1506" y="1"/>
                    <a:pt x="1505" y="0"/>
                    <a:pt x="1505" y="0"/>
                  </a:cubicBezTo>
                </a:path>
              </a:pathLst>
            </a:custGeom>
            <a:solidFill>
              <a:srgbClr val="99D8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83"/>
            <p:cNvSpPr>
              <a:spLocks/>
            </p:cNvSpPr>
            <p:nvPr userDrawn="1"/>
          </p:nvSpPr>
          <p:spPr bwMode="gray">
            <a:xfrm>
              <a:off x="2952750" y="3871913"/>
              <a:ext cx="4983162" cy="1316037"/>
            </a:xfrm>
            <a:custGeom>
              <a:avLst/>
              <a:gdLst>
                <a:gd name="T0" fmla="*/ 931 w 1486"/>
                <a:gd name="T1" fmla="*/ 0 h 418"/>
                <a:gd name="T2" fmla="*/ 836 w 1486"/>
                <a:gd name="T3" fmla="*/ 22 h 418"/>
                <a:gd name="T4" fmla="*/ 828 w 1486"/>
                <a:gd name="T5" fmla="*/ 21 h 418"/>
                <a:gd name="T6" fmla="*/ 565 w 1486"/>
                <a:gd name="T7" fmla="*/ 195 h 418"/>
                <a:gd name="T8" fmla="*/ 364 w 1486"/>
                <a:gd name="T9" fmla="*/ 112 h 418"/>
                <a:gd name="T10" fmla="*/ 309 w 1486"/>
                <a:gd name="T11" fmla="*/ 129 h 418"/>
                <a:gd name="T12" fmla="*/ 310 w 1486"/>
                <a:gd name="T13" fmla="*/ 145 h 418"/>
                <a:gd name="T14" fmla="*/ 281 w 1486"/>
                <a:gd name="T15" fmla="*/ 145 h 418"/>
                <a:gd name="T16" fmla="*/ 281 w 1486"/>
                <a:gd name="T17" fmla="*/ 135 h 418"/>
                <a:gd name="T18" fmla="*/ 220 w 1486"/>
                <a:gd name="T19" fmla="*/ 139 h 418"/>
                <a:gd name="T20" fmla="*/ 194 w 1486"/>
                <a:gd name="T21" fmla="*/ 139 h 418"/>
                <a:gd name="T22" fmla="*/ 0 w 1486"/>
                <a:gd name="T23" fmla="*/ 418 h 418"/>
                <a:gd name="T24" fmla="*/ 1486 w 1486"/>
                <a:gd name="T25" fmla="*/ 418 h 418"/>
                <a:gd name="T26" fmla="*/ 931 w 1486"/>
                <a:gd name="T27" fmla="*/ 0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6" h="418">
                  <a:moveTo>
                    <a:pt x="931" y="0"/>
                  </a:moveTo>
                  <a:cubicBezTo>
                    <a:pt x="903" y="14"/>
                    <a:pt x="871" y="22"/>
                    <a:pt x="836" y="22"/>
                  </a:cubicBezTo>
                  <a:cubicBezTo>
                    <a:pt x="834" y="22"/>
                    <a:pt x="831" y="22"/>
                    <a:pt x="828" y="21"/>
                  </a:cubicBezTo>
                  <a:cubicBezTo>
                    <a:pt x="784" y="124"/>
                    <a:pt x="683" y="195"/>
                    <a:pt x="565" y="195"/>
                  </a:cubicBezTo>
                  <a:cubicBezTo>
                    <a:pt x="487" y="195"/>
                    <a:pt x="415" y="163"/>
                    <a:pt x="364" y="112"/>
                  </a:cubicBezTo>
                  <a:cubicBezTo>
                    <a:pt x="346" y="119"/>
                    <a:pt x="328" y="125"/>
                    <a:pt x="309" y="129"/>
                  </a:cubicBezTo>
                  <a:cubicBezTo>
                    <a:pt x="310" y="145"/>
                    <a:pt x="310" y="145"/>
                    <a:pt x="310" y="145"/>
                  </a:cubicBezTo>
                  <a:cubicBezTo>
                    <a:pt x="281" y="145"/>
                    <a:pt x="281" y="145"/>
                    <a:pt x="281" y="145"/>
                  </a:cubicBezTo>
                  <a:cubicBezTo>
                    <a:pt x="281" y="135"/>
                    <a:pt x="281" y="135"/>
                    <a:pt x="281" y="135"/>
                  </a:cubicBezTo>
                  <a:cubicBezTo>
                    <a:pt x="261" y="138"/>
                    <a:pt x="241" y="139"/>
                    <a:pt x="220" y="139"/>
                  </a:cubicBezTo>
                  <a:cubicBezTo>
                    <a:pt x="211" y="139"/>
                    <a:pt x="203" y="139"/>
                    <a:pt x="194" y="139"/>
                  </a:cubicBezTo>
                  <a:cubicBezTo>
                    <a:pt x="207" y="279"/>
                    <a:pt x="259" y="391"/>
                    <a:pt x="0" y="418"/>
                  </a:cubicBezTo>
                  <a:cubicBezTo>
                    <a:pt x="1486" y="418"/>
                    <a:pt x="1486" y="418"/>
                    <a:pt x="1486" y="418"/>
                  </a:cubicBezTo>
                  <a:cubicBezTo>
                    <a:pt x="1361" y="217"/>
                    <a:pt x="1164" y="66"/>
                    <a:pt x="931"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84"/>
            <p:cNvSpPr>
              <a:spLocks/>
            </p:cNvSpPr>
            <p:nvPr userDrawn="1"/>
          </p:nvSpPr>
          <p:spPr bwMode="gray">
            <a:xfrm>
              <a:off x="2443163" y="4275138"/>
              <a:ext cx="1377950" cy="915987"/>
            </a:xfrm>
            <a:custGeom>
              <a:avLst/>
              <a:gdLst>
                <a:gd name="T0" fmla="*/ 280 w 411"/>
                <a:gd name="T1" fmla="*/ 0 h 291"/>
                <a:gd name="T2" fmla="*/ 0 w 411"/>
                <a:gd name="T3" fmla="*/ 291 h 291"/>
                <a:gd name="T4" fmla="*/ 133 w 411"/>
                <a:gd name="T5" fmla="*/ 291 h 291"/>
                <a:gd name="T6" fmla="*/ 152 w 411"/>
                <a:gd name="T7" fmla="*/ 290 h 291"/>
                <a:gd name="T8" fmla="*/ 346 w 411"/>
                <a:gd name="T9" fmla="*/ 11 h 291"/>
                <a:gd name="T10" fmla="*/ 280 w 411"/>
                <a:gd name="T11" fmla="*/ 0 h 291"/>
              </a:gdLst>
              <a:ahLst/>
              <a:cxnLst>
                <a:cxn ang="0">
                  <a:pos x="T0" y="T1"/>
                </a:cxn>
                <a:cxn ang="0">
                  <a:pos x="T2" y="T3"/>
                </a:cxn>
                <a:cxn ang="0">
                  <a:pos x="T4" y="T5"/>
                </a:cxn>
                <a:cxn ang="0">
                  <a:pos x="T6" y="T7"/>
                </a:cxn>
                <a:cxn ang="0">
                  <a:pos x="T8" y="T9"/>
                </a:cxn>
                <a:cxn ang="0">
                  <a:pos x="T10" y="T11"/>
                </a:cxn>
              </a:cxnLst>
              <a:rect l="0" t="0" r="r" b="b"/>
              <a:pathLst>
                <a:path w="411" h="291">
                  <a:moveTo>
                    <a:pt x="280" y="0"/>
                  </a:moveTo>
                  <a:cubicBezTo>
                    <a:pt x="168" y="77"/>
                    <a:pt x="72" y="176"/>
                    <a:pt x="0" y="291"/>
                  </a:cubicBezTo>
                  <a:cubicBezTo>
                    <a:pt x="133" y="291"/>
                    <a:pt x="133" y="291"/>
                    <a:pt x="133" y="291"/>
                  </a:cubicBezTo>
                  <a:cubicBezTo>
                    <a:pt x="140" y="291"/>
                    <a:pt x="146" y="290"/>
                    <a:pt x="152" y="290"/>
                  </a:cubicBezTo>
                  <a:cubicBezTo>
                    <a:pt x="411" y="263"/>
                    <a:pt x="359" y="151"/>
                    <a:pt x="346" y="11"/>
                  </a:cubicBezTo>
                  <a:cubicBezTo>
                    <a:pt x="324" y="9"/>
                    <a:pt x="301" y="6"/>
                    <a:pt x="280"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85"/>
            <p:cNvSpPr>
              <a:spLocks/>
            </p:cNvSpPr>
            <p:nvPr userDrawn="1"/>
          </p:nvSpPr>
          <p:spPr bwMode="gray">
            <a:xfrm>
              <a:off x="5729288" y="3806825"/>
              <a:ext cx="344487" cy="134937"/>
            </a:xfrm>
            <a:custGeom>
              <a:avLst/>
              <a:gdLst>
                <a:gd name="T0" fmla="*/ 14 w 103"/>
                <a:gd name="T1" fmla="*/ 0 h 43"/>
                <a:gd name="T2" fmla="*/ 0 w 103"/>
                <a:gd name="T3" fmla="*/ 42 h 43"/>
                <a:gd name="T4" fmla="*/ 8 w 103"/>
                <a:gd name="T5" fmla="*/ 43 h 43"/>
                <a:gd name="T6" fmla="*/ 103 w 103"/>
                <a:gd name="T7" fmla="*/ 21 h 43"/>
                <a:gd name="T8" fmla="*/ 14 w 103"/>
                <a:gd name="T9" fmla="*/ 0 h 43"/>
              </a:gdLst>
              <a:ahLst/>
              <a:cxnLst>
                <a:cxn ang="0">
                  <a:pos x="T0" y="T1"/>
                </a:cxn>
                <a:cxn ang="0">
                  <a:pos x="T2" y="T3"/>
                </a:cxn>
                <a:cxn ang="0">
                  <a:pos x="T4" y="T5"/>
                </a:cxn>
                <a:cxn ang="0">
                  <a:pos x="T6" y="T7"/>
                </a:cxn>
                <a:cxn ang="0">
                  <a:pos x="T8" y="T9"/>
                </a:cxn>
              </a:cxnLst>
              <a:rect l="0" t="0" r="r" b="b"/>
              <a:pathLst>
                <a:path w="103" h="43">
                  <a:moveTo>
                    <a:pt x="14" y="0"/>
                  </a:moveTo>
                  <a:cubicBezTo>
                    <a:pt x="10" y="14"/>
                    <a:pt x="5" y="29"/>
                    <a:pt x="0" y="42"/>
                  </a:cubicBezTo>
                  <a:cubicBezTo>
                    <a:pt x="3" y="43"/>
                    <a:pt x="6" y="43"/>
                    <a:pt x="8" y="43"/>
                  </a:cubicBezTo>
                  <a:cubicBezTo>
                    <a:pt x="43" y="43"/>
                    <a:pt x="75" y="35"/>
                    <a:pt x="103" y="21"/>
                  </a:cubicBezTo>
                  <a:cubicBezTo>
                    <a:pt x="74" y="12"/>
                    <a:pt x="44" y="5"/>
                    <a:pt x="14"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86"/>
            <p:cNvSpPr>
              <a:spLocks/>
            </p:cNvSpPr>
            <p:nvPr userDrawn="1"/>
          </p:nvSpPr>
          <p:spPr bwMode="gray">
            <a:xfrm>
              <a:off x="4173538" y="3756025"/>
              <a:ext cx="1601787" cy="730250"/>
            </a:xfrm>
            <a:custGeom>
              <a:avLst/>
              <a:gdLst>
                <a:gd name="T0" fmla="*/ 304 w 478"/>
                <a:gd name="T1" fmla="*/ 0 h 232"/>
                <a:gd name="T2" fmla="*/ 176 w 478"/>
                <a:gd name="T3" fmla="*/ 8 h 232"/>
                <a:gd name="T4" fmla="*/ 101 w 478"/>
                <a:gd name="T5" fmla="*/ 89 h 232"/>
                <a:gd name="T6" fmla="*/ 102 w 478"/>
                <a:gd name="T7" fmla="*/ 110 h 232"/>
                <a:gd name="T8" fmla="*/ 73 w 478"/>
                <a:gd name="T9" fmla="*/ 110 h 232"/>
                <a:gd name="T10" fmla="*/ 0 w 478"/>
                <a:gd name="T11" fmla="*/ 149 h 232"/>
                <a:gd name="T12" fmla="*/ 201 w 478"/>
                <a:gd name="T13" fmla="*/ 232 h 232"/>
                <a:gd name="T14" fmla="*/ 464 w 478"/>
                <a:gd name="T15" fmla="*/ 58 h 232"/>
                <a:gd name="T16" fmla="*/ 478 w 478"/>
                <a:gd name="T17" fmla="*/ 16 h 232"/>
                <a:gd name="T18" fmla="*/ 304 w 478"/>
                <a:gd name="T19"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8" h="232">
                  <a:moveTo>
                    <a:pt x="304" y="0"/>
                  </a:moveTo>
                  <a:cubicBezTo>
                    <a:pt x="260" y="0"/>
                    <a:pt x="218" y="3"/>
                    <a:pt x="176" y="8"/>
                  </a:cubicBezTo>
                  <a:cubicBezTo>
                    <a:pt x="155" y="39"/>
                    <a:pt x="130" y="66"/>
                    <a:pt x="101" y="89"/>
                  </a:cubicBezTo>
                  <a:cubicBezTo>
                    <a:pt x="102" y="110"/>
                    <a:pt x="102" y="110"/>
                    <a:pt x="102" y="110"/>
                  </a:cubicBezTo>
                  <a:cubicBezTo>
                    <a:pt x="73" y="110"/>
                    <a:pt x="73" y="110"/>
                    <a:pt x="73" y="110"/>
                  </a:cubicBezTo>
                  <a:cubicBezTo>
                    <a:pt x="50" y="126"/>
                    <a:pt x="26" y="139"/>
                    <a:pt x="0" y="149"/>
                  </a:cubicBezTo>
                  <a:cubicBezTo>
                    <a:pt x="51" y="200"/>
                    <a:pt x="123" y="232"/>
                    <a:pt x="201" y="232"/>
                  </a:cubicBezTo>
                  <a:cubicBezTo>
                    <a:pt x="319" y="232"/>
                    <a:pt x="420" y="161"/>
                    <a:pt x="464" y="58"/>
                  </a:cubicBezTo>
                  <a:cubicBezTo>
                    <a:pt x="469" y="45"/>
                    <a:pt x="474" y="30"/>
                    <a:pt x="478" y="16"/>
                  </a:cubicBezTo>
                  <a:cubicBezTo>
                    <a:pt x="421" y="5"/>
                    <a:pt x="363" y="0"/>
                    <a:pt x="304"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87"/>
            <p:cNvSpPr>
              <a:spLocks noEditPoints="1"/>
            </p:cNvSpPr>
            <p:nvPr userDrawn="1"/>
          </p:nvSpPr>
          <p:spPr bwMode="gray">
            <a:xfrm>
              <a:off x="3381375" y="3781425"/>
              <a:ext cx="1381125" cy="528637"/>
            </a:xfrm>
            <a:custGeom>
              <a:avLst/>
              <a:gdLst>
                <a:gd name="T0" fmla="*/ 115 w 412"/>
                <a:gd name="T1" fmla="*/ 90 h 168"/>
                <a:gd name="T2" fmla="*/ 0 w 412"/>
                <a:gd name="T3" fmla="*/ 157 h 168"/>
                <a:gd name="T4" fmla="*/ 66 w 412"/>
                <a:gd name="T5" fmla="*/ 168 h 168"/>
                <a:gd name="T6" fmla="*/ 92 w 412"/>
                <a:gd name="T7" fmla="*/ 168 h 168"/>
                <a:gd name="T8" fmla="*/ 153 w 412"/>
                <a:gd name="T9" fmla="*/ 164 h 168"/>
                <a:gd name="T10" fmla="*/ 156 w 412"/>
                <a:gd name="T11" fmla="*/ 109 h 168"/>
                <a:gd name="T12" fmla="*/ 115 w 412"/>
                <a:gd name="T13" fmla="*/ 90 h 168"/>
                <a:gd name="T14" fmla="*/ 296 w 412"/>
                <a:gd name="T15" fmla="*/ 23 h 168"/>
                <a:gd name="T16" fmla="*/ 246 w 412"/>
                <a:gd name="T17" fmla="*/ 38 h 168"/>
                <a:gd name="T18" fmla="*/ 179 w 412"/>
                <a:gd name="T19" fmla="*/ 109 h 168"/>
                <a:gd name="T20" fmla="*/ 181 w 412"/>
                <a:gd name="T21" fmla="*/ 158 h 168"/>
                <a:gd name="T22" fmla="*/ 236 w 412"/>
                <a:gd name="T23" fmla="*/ 141 h 168"/>
                <a:gd name="T24" fmla="*/ 309 w 412"/>
                <a:gd name="T25" fmla="*/ 102 h 168"/>
                <a:gd name="T26" fmla="*/ 292 w 412"/>
                <a:gd name="T27" fmla="*/ 102 h 168"/>
                <a:gd name="T28" fmla="*/ 296 w 412"/>
                <a:gd name="T29" fmla="*/ 23 h 168"/>
                <a:gd name="T30" fmla="*/ 412 w 412"/>
                <a:gd name="T31" fmla="*/ 0 h 168"/>
                <a:gd name="T32" fmla="*/ 334 w 412"/>
                <a:gd name="T33" fmla="*/ 14 h 168"/>
                <a:gd name="T34" fmla="*/ 337 w 412"/>
                <a:gd name="T35" fmla="*/ 81 h 168"/>
                <a:gd name="T36" fmla="*/ 412 w 412"/>
                <a:gd name="T3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2" h="168">
                  <a:moveTo>
                    <a:pt x="115" y="90"/>
                  </a:moveTo>
                  <a:cubicBezTo>
                    <a:pt x="75" y="110"/>
                    <a:pt x="37" y="133"/>
                    <a:pt x="0" y="157"/>
                  </a:cubicBezTo>
                  <a:cubicBezTo>
                    <a:pt x="21" y="163"/>
                    <a:pt x="44" y="166"/>
                    <a:pt x="66" y="168"/>
                  </a:cubicBezTo>
                  <a:cubicBezTo>
                    <a:pt x="75" y="168"/>
                    <a:pt x="83" y="168"/>
                    <a:pt x="92" y="168"/>
                  </a:cubicBezTo>
                  <a:cubicBezTo>
                    <a:pt x="113" y="168"/>
                    <a:pt x="133" y="167"/>
                    <a:pt x="153" y="164"/>
                  </a:cubicBezTo>
                  <a:cubicBezTo>
                    <a:pt x="156" y="109"/>
                    <a:pt x="156" y="109"/>
                    <a:pt x="156" y="109"/>
                  </a:cubicBezTo>
                  <a:cubicBezTo>
                    <a:pt x="140" y="107"/>
                    <a:pt x="126" y="100"/>
                    <a:pt x="115" y="90"/>
                  </a:cubicBezTo>
                  <a:moveTo>
                    <a:pt x="296" y="23"/>
                  </a:moveTo>
                  <a:cubicBezTo>
                    <a:pt x="279" y="28"/>
                    <a:pt x="262" y="32"/>
                    <a:pt x="246" y="38"/>
                  </a:cubicBezTo>
                  <a:cubicBezTo>
                    <a:pt x="243" y="74"/>
                    <a:pt x="215" y="104"/>
                    <a:pt x="179" y="109"/>
                  </a:cubicBezTo>
                  <a:cubicBezTo>
                    <a:pt x="181" y="158"/>
                    <a:pt x="181" y="158"/>
                    <a:pt x="181" y="158"/>
                  </a:cubicBezTo>
                  <a:cubicBezTo>
                    <a:pt x="200" y="154"/>
                    <a:pt x="218" y="148"/>
                    <a:pt x="236" y="141"/>
                  </a:cubicBezTo>
                  <a:cubicBezTo>
                    <a:pt x="262" y="131"/>
                    <a:pt x="286" y="118"/>
                    <a:pt x="309" y="102"/>
                  </a:cubicBezTo>
                  <a:cubicBezTo>
                    <a:pt x="292" y="102"/>
                    <a:pt x="292" y="102"/>
                    <a:pt x="292" y="102"/>
                  </a:cubicBezTo>
                  <a:cubicBezTo>
                    <a:pt x="296" y="23"/>
                    <a:pt x="296" y="23"/>
                    <a:pt x="296" y="23"/>
                  </a:cubicBezTo>
                  <a:moveTo>
                    <a:pt x="412" y="0"/>
                  </a:moveTo>
                  <a:cubicBezTo>
                    <a:pt x="386" y="4"/>
                    <a:pt x="359" y="9"/>
                    <a:pt x="334" y="14"/>
                  </a:cubicBezTo>
                  <a:cubicBezTo>
                    <a:pt x="337" y="81"/>
                    <a:pt x="337" y="81"/>
                    <a:pt x="337" y="81"/>
                  </a:cubicBezTo>
                  <a:cubicBezTo>
                    <a:pt x="366" y="58"/>
                    <a:pt x="391" y="31"/>
                    <a:pt x="412" y="0"/>
                  </a:cubicBezTo>
                </a:path>
              </a:pathLst>
            </a:custGeom>
            <a:solidFill>
              <a:srgbClr val="4CA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88"/>
            <p:cNvSpPr>
              <a:spLocks/>
            </p:cNvSpPr>
            <p:nvPr userDrawn="1"/>
          </p:nvSpPr>
          <p:spPr bwMode="gray">
            <a:xfrm>
              <a:off x="4360863" y="2578100"/>
              <a:ext cx="153987" cy="1524000"/>
            </a:xfrm>
            <a:custGeom>
              <a:avLst/>
              <a:gdLst>
                <a:gd name="T0" fmla="*/ 0 w 97"/>
                <a:gd name="T1" fmla="*/ 960 h 960"/>
                <a:gd name="T2" fmla="*/ 49 w 97"/>
                <a:gd name="T3" fmla="*/ 0 h 960"/>
                <a:gd name="T4" fmla="*/ 97 w 97"/>
                <a:gd name="T5" fmla="*/ 960 h 960"/>
                <a:gd name="T6" fmla="*/ 0 w 97"/>
                <a:gd name="T7" fmla="*/ 960 h 960"/>
              </a:gdLst>
              <a:ahLst/>
              <a:cxnLst>
                <a:cxn ang="0">
                  <a:pos x="T0" y="T1"/>
                </a:cxn>
                <a:cxn ang="0">
                  <a:pos x="T2" y="T3"/>
                </a:cxn>
                <a:cxn ang="0">
                  <a:pos x="T4" y="T5"/>
                </a:cxn>
                <a:cxn ang="0">
                  <a:pos x="T6" y="T7"/>
                </a:cxn>
              </a:cxnLst>
              <a:rect l="0" t="0" r="r" b="b"/>
              <a:pathLst>
                <a:path w="97" h="960">
                  <a:moveTo>
                    <a:pt x="0" y="960"/>
                  </a:moveTo>
                  <a:lnTo>
                    <a:pt x="49" y="0"/>
                  </a:lnTo>
                  <a:lnTo>
                    <a:pt x="97" y="960"/>
                  </a:lnTo>
                  <a:lnTo>
                    <a:pt x="0" y="96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89"/>
            <p:cNvSpPr>
              <a:spLocks/>
            </p:cNvSpPr>
            <p:nvPr userDrawn="1"/>
          </p:nvSpPr>
          <p:spPr bwMode="gray">
            <a:xfrm>
              <a:off x="4360863" y="2578100"/>
              <a:ext cx="153987" cy="1524000"/>
            </a:xfrm>
            <a:custGeom>
              <a:avLst/>
              <a:gdLst>
                <a:gd name="T0" fmla="*/ 0 w 97"/>
                <a:gd name="T1" fmla="*/ 960 h 960"/>
                <a:gd name="T2" fmla="*/ 49 w 97"/>
                <a:gd name="T3" fmla="*/ 0 h 960"/>
                <a:gd name="T4" fmla="*/ 97 w 97"/>
                <a:gd name="T5" fmla="*/ 960 h 960"/>
                <a:gd name="T6" fmla="*/ 0 w 97"/>
                <a:gd name="T7" fmla="*/ 960 h 960"/>
              </a:gdLst>
              <a:ahLst/>
              <a:cxnLst>
                <a:cxn ang="0">
                  <a:pos x="T0" y="T1"/>
                </a:cxn>
                <a:cxn ang="0">
                  <a:pos x="T2" y="T3"/>
                </a:cxn>
                <a:cxn ang="0">
                  <a:pos x="T4" y="T5"/>
                </a:cxn>
                <a:cxn ang="0">
                  <a:pos x="T6" y="T7"/>
                </a:cxn>
              </a:cxnLst>
              <a:rect l="0" t="0" r="r" b="b"/>
              <a:pathLst>
                <a:path w="97" h="960">
                  <a:moveTo>
                    <a:pt x="0" y="960"/>
                  </a:moveTo>
                  <a:lnTo>
                    <a:pt x="49" y="0"/>
                  </a:lnTo>
                  <a:lnTo>
                    <a:pt x="97" y="960"/>
                  </a:lnTo>
                  <a:lnTo>
                    <a:pt x="0" y="9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90"/>
            <p:cNvSpPr>
              <a:spLocks/>
            </p:cNvSpPr>
            <p:nvPr userDrawn="1"/>
          </p:nvSpPr>
          <p:spPr bwMode="gray">
            <a:xfrm>
              <a:off x="4140200" y="3422650"/>
              <a:ext cx="298450" cy="317500"/>
            </a:xfrm>
            <a:custGeom>
              <a:avLst/>
              <a:gdLst>
                <a:gd name="T0" fmla="*/ 188 w 188"/>
                <a:gd name="T1" fmla="*/ 200 h 200"/>
                <a:gd name="T2" fmla="*/ 0 w 188"/>
                <a:gd name="T3" fmla="*/ 0 h 200"/>
                <a:gd name="T4" fmla="*/ 188 w 188"/>
                <a:gd name="T5" fmla="*/ 146 h 200"/>
                <a:gd name="T6" fmla="*/ 188 w 188"/>
                <a:gd name="T7" fmla="*/ 200 h 200"/>
              </a:gdLst>
              <a:ahLst/>
              <a:cxnLst>
                <a:cxn ang="0">
                  <a:pos x="T0" y="T1"/>
                </a:cxn>
                <a:cxn ang="0">
                  <a:pos x="T2" y="T3"/>
                </a:cxn>
                <a:cxn ang="0">
                  <a:pos x="T4" y="T5"/>
                </a:cxn>
                <a:cxn ang="0">
                  <a:pos x="T6" y="T7"/>
                </a:cxn>
              </a:cxnLst>
              <a:rect l="0" t="0" r="r" b="b"/>
              <a:pathLst>
                <a:path w="188" h="200">
                  <a:moveTo>
                    <a:pt x="188" y="200"/>
                  </a:moveTo>
                  <a:lnTo>
                    <a:pt x="0" y="0"/>
                  </a:lnTo>
                  <a:lnTo>
                    <a:pt x="188" y="146"/>
                  </a:lnTo>
                  <a:lnTo>
                    <a:pt x="188" y="20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91"/>
            <p:cNvSpPr>
              <a:spLocks/>
            </p:cNvSpPr>
            <p:nvPr userDrawn="1"/>
          </p:nvSpPr>
          <p:spPr bwMode="gray">
            <a:xfrm>
              <a:off x="4140200" y="3422650"/>
              <a:ext cx="298450" cy="317500"/>
            </a:xfrm>
            <a:custGeom>
              <a:avLst/>
              <a:gdLst>
                <a:gd name="T0" fmla="*/ 188 w 188"/>
                <a:gd name="T1" fmla="*/ 200 h 200"/>
                <a:gd name="T2" fmla="*/ 0 w 188"/>
                <a:gd name="T3" fmla="*/ 0 h 200"/>
                <a:gd name="T4" fmla="*/ 188 w 188"/>
                <a:gd name="T5" fmla="*/ 146 h 200"/>
                <a:gd name="T6" fmla="*/ 188 w 188"/>
                <a:gd name="T7" fmla="*/ 200 h 200"/>
              </a:gdLst>
              <a:ahLst/>
              <a:cxnLst>
                <a:cxn ang="0">
                  <a:pos x="T0" y="T1"/>
                </a:cxn>
                <a:cxn ang="0">
                  <a:pos x="T2" y="T3"/>
                </a:cxn>
                <a:cxn ang="0">
                  <a:pos x="T4" y="T5"/>
                </a:cxn>
                <a:cxn ang="0">
                  <a:pos x="T6" y="T7"/>
                </a:cxn>
              </a:cxnLst>
              <a:rect l="0" t="0" r="r" b="b"/>
              <a:pathLst>
                <a:path w="188" h="200">
                  <a:moveTo>
                    <a:pt x="188" y="200"/>
                  </a:moveTo>
                  <a:lnTo>
                    <a:pt x="0" y="0"/>
                  </a:lnTo>
                  <a:lnTo>
                    <a:pt x="188" y="146"/>
                  </a:lnTo>
                  <a:lnTo>
                    <a:pt x="188"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92"/>
            <p:cNvSpPr>
              <a:spLocks/>
            </p:cNvSpPr>
            <p:nvPr userDrawn="1"/>
          </p:nvSpPr>
          <p:spPr bwMode="gray">
            <a:xfrm>
              <a:off x="4203700" y="3157538"/>
              <a:ext cx="244475" cy="258762"/>
            </a:xfrm>
            <a:custGeom>
              <a:avLst/>
              <a:gdLst>
                <a:gd name="T0" fmla="*/ 148 w 154"/>
                <a:gd name="T1" fmla="*/ 163 h 163"/>
                <a:gd name="T2" fmla="*/ 0 w 154"/>
                <a:gd name="T3" fmla="*/ 0 h 163"/>
                <a:gd name="T4" fmla="*/ 154 w 154"/>
                <a:gd name="T5" fmla="*/ 115 h 163"/>
                <a:gd name="T6" fmla="*/ 148 w 154"/>
                <a:gd name="T7" fmla="*/ 163 h 163"/>
              </a:gdLst>
              <a:ahLst/>
              <a:cxnLst>
                <a:cxn ang="0">
                  <a:pos x="T0" y="T1"/>
                </a:cxn>
                <a:cxn ang="0">
                  <a:pos x="T2" y="T3"/>
                </a:cxn>
                <a:cxn ang="0">
                  <a:pos x="T4" y="T5"/>
                </a:cxn>
                <a:cxn ang="0">
                  <a:pos x="T6" y="T7"/>
                </a:cxn>
              </a:cxnLst>
              <a:rect l="0" t="0" r="r" b="b"/>
              <a:pathLst>
                <a:path w="154" h="163">
                  <a:moveTo>
                    <a:pt x="148" y="163"/>
                  </a:moveTo>
                  <a:lnTo>
                    <a:pt x="0" y="0"/>
                  </a:lnTo>
                  <a:lnTo>
                    <a:pt x="154" y="115"/>
                  </a:lnTo>
                  <a:lnTo>
                    <a:pt x="148" y="16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93"/>
            <p:cNvSpPr>
              <a:spLocks/>
            </p:cNvSpPr>
            <p:nvPr userDrawn="1"/>
          </p:nvSpPr>
          <p:spPr bwMode="gray">
            <a:xfrm>
              <a:off x="4203700" y="3157538"/>
              <a:ext cx="244475" cy="258762"/>
            </a:xfrm>
            <a:custGeom>
              <a:avLst/>
              <a:gdLst>
                <a:gd name="T0" fmla="*/ 148 w 154"/>
                <a:gd name="T1" fmla="*/ 163 h 163"/>
                <a:gd name="T2" fmla="*/ 0 w 154"/>
                <a:gd name="T3" fmla="*/ 0 h 163"/>
                <a:gd name="T4" fmla="*/ 154 w 154"/>
                <a:gd name="T5" fmla="*/ 115 h 163"/>
                <a:gd name="T6" fmla="*/ 148 w 154"/>
                <a:gd name="T7" fmla="*/ 163 h 163"/>
              </a:gdLst>
              <a:ahLst/>
              <a:cxnLst>
                <a:cxn ang="0">
                  <a:pos x="T0" y="T1"/>
                </a:cxn>
                <a:cxn ang="0">
                  <a:pos x="T2" y="T3"/>
                </a:cxn>
                <a:cxn ang="0">
                  <a:pos x="T4" y="T5"/>
                </a:cxn>
                <a:cxn ang="0">
                  <a:pos x="T6" y="T7"/>
                </a:cxn>
              </a:cxnLst>
              <a:rect l="0" t="0" r="r" b="b"/>
              <a:pathLst>
                <a:path w="154" h="163">
                  <a:moveTo>
                    <a:pt x="148" y="163"/>
                  </a:moveTo>
                  <a:lnTo>
                    <a:pt x="0" y="0"/>
                  </a:lnTo>
                  <a:lnTo>
                    <a:pt x="154" y="115"/>
                  </a:lnTo>
                  <a:lnTo>
                    <a:pt x="148"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94"/>
            <p:cNvSpPr>
              <a:spLocks/>
            </p:cNvSpPr>
            <p:nvPr userDrawn="1"/>
          </p:nvSpPr>
          <p:spPr bwMode="gray">
            <a:xfrm>
              <a:off x="4279900" y="2990850"/>
              <a:ext cx="177800" cy="185737"/>
            </a:xfrm>
            <a:custGeom>
              <a:avLst/>
              <a:gdLst>
                <a:gd name="T0" fmla="*/ 100 w 112"/>
                <a:gd name="T1" fmla="*/ 117 h 117"/>
                <a:gd name="T2" fmla="*/ 0 w 112"/>
                <a:gd name="T3" fmla="*/ 0 h 117"/>
                <a:gd name="T4" fmla="*/ 112 w 112"/>
                <a:gd name="T5" fmla="*/ 75 h 117"/>
                <a:gd name="T6" fmla="*/ 100 w 112"/>
                <a:gd name="T7" fmla="*/ 117 h 117"/>
              </a:gdLst>
              <a:ahLst/>
              <a:cxnLst>
                <a:cxn ang="0">
                  <a:pos x="T0" y="T1"/>
                </a:cxn>
                <a:cxn ang="0">
                  <a:pos x="T2" y="T3"/>
                </a:cxn>
                <a:cxn ang="0">
                  <a:pos x="T4" y="T5"/>
                </a:cxn>
                <a:cxn ang="0">
                  <a:pos x="T6" y="T7"/>
                </a:cxn>
              </a:cxnLst>
              <a:rect l="0" t="0" r="r" b="b"/>
              <a:pathLst>
                <a:path w="112" h="117">
                  <a:moveTo>
                    <a:pt x="100" y="117"/>
                  </a:moveTo>
                  <a:lnTo>
                    <a:pt x="0" y="0"/>
                  </a:lnTo>
                  <a:lnTo>
                    <a:pt x="112" y="75"/>
                  </a:lnTo>
                  <a:lnTo>
                    <a:pt x="100" y="11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95"/>
            <p:cNvSpPr>
              <a:spLocks/>
            </p:cNvSpPr>
            <p:nvPr userDrawn="1"/>
          </p:nvSpPr>
          <p:spPr bwMode="gray">
            <a:xfrm>
              <a:off x="4279900" y="2990850"/>
              <a:ext cx="177800" cy="185737"/>
            </a:xfrm>
            <a:custGeom>
              <a:avLst/>
              <a:gdLst>
                <a:gd name="T0" fmla="*/ 100 w 112"/>
                <a:gd name="T1" fmla="*/ 117 h 117"/>
                <a:gd name="T2" fmla="*/ 0 w 112"/>
                <a:gd name="T3" fmla="*/ 0 h 117"/>
                <a:gd name="T4" fmla="*/ 112 w 112"/>
                <a:gd name="T5" fmla="*/ 75 h 117"/>
                <a:gd name="T6" fmla="*/ 100 w 112"/>
                <a:gd name="T7" fmla="*/ 117 h 117"/>
              </a:gdLst>
              <a:ahLst/>
              <a:cxnLst>
                <a:cxn ang="0">
                  <a:pos x="T0" y="T1"/>
                </a:cxn>
                <a:cxn ang="0">
                  <a:pos x="T2" y="T3"/>
                </a:cxn>
                <a:cxn ang="0">
                  <a:pos x="T4" y="T5"/>
                </a:cxn>
                <a:cxn ang="0">
                  <a:pos x="T6" y="T7"/>
                </a:cxn>
              </a:cxnLst>
              <a:rect l="0" t="0" r="r" b="b"/>
              <a:pathLst>
                <a:path w="112" h="117">
                  <a:moveTo>
                    <a:pt x="100" y="117"/>
                  </a:moveTo>
                  <a:lnTo>
                    <a:pt x="0" y="0"/>
                  </a:lnTo>
                  <a:lnTo>
                    <a:pt x="112" y="75"/>
                  </a:lnTo>
                  <a:lnTo>
                    <a:pt x="100" y="1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96"/>
            <p:cNvSpPr>
              <a:spLocks/>
            </p:cNvSpPr>
            <p:nvPr userDrawn="1"/>
          </p:nvSpPr>
          <p:spPr bwMode="gray">
            <a:xfrm>
              <a:off x="4457700" y="3321050"/>
              <a:ext cx="298450" cy="317500"/>
            </a:xfrm>
            <a:custGeom>
              <a:avLst/>
              <a:gdLst>
                <a:gd name="T0" fmla="*/ 0 w 188"/>
                <a:gd name="T1" fmla="*/ 200 h 200"/>
                <a:gd name="T2" fmla="*/ 188 w 188"/>
                <a:gd name="T3" fmla="*/ 0 h 200"/>
                <a:gd name="T4" fmla="*/ 0 w 188"/>
                <a:gd name="T5" fmla="*/ 145 h 200"/>
                <a:gd name="T6" fmla="*/ 0 w 188"/>
                <a:gd name="T7" fmla="*/ 200 h 200"/>
              </a:gdLst>
              <a:ahLst/>
              <a:cxnLst>
                <a:cxn ang="0">
                  <a:pos x="T0" y="T1"/>
                </a:cxn>
                <a:cxn ang="0">
                  <a:pos x="T2" y="T3"/>
                </a:cxn>
                <a:cxn ang="0">
                  <a:pos x="T4" y="T5"/>
                </a:cxn>
                <a:cxn ang="0">
                  <a:pos x="T6" y="T7"/>
                </a:cxn>
              </a:cxnLst>
              <a:rect l="0" t="0" r="r" b="b"/>
              <a:pathLst>
                <a:path w="188" h="200">
                  <a:moveTo>
                    <a:pt x="0" y="200"/>
                  </a:moveTo>
                  <a:lnTo>
                    <a:pt x="188" y="0"/>
                  </a:lnTo>
                  <a:lnTo>
                    <a:pt x="0" y="145"/>
                  </a:lnTo>
                  <a:lnTo>
                    <a:pt x="0" y="200"/>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97"/>
            <p:cNvSpPr>
              <a:spLocks/>
            </p:cNvSpPr>
            <p:nvPr userDrawn="1"/>
          </p:nvSpPr>
          <p:spPr bwMode="gray">
            <a:xfrm>
              <a:off x="4457700" y="3321050"/>
              <a:ext cx="298450" cy="317500"/>
            </a:xfrm>
            <a:custGeom>
              <a:avLst/>
              <a:gdLst>
                <a:gd name="T0" fmla="*/ 0 w 188"/>
                <a:gd name="T1" fmla="*/ 200 h 200"/>
                <a:gd name="T2" fmla="*/ 188 w 188"/>
                <a:gd name="T3" fmla="*/ 0 h 200"/>
                <a:gd name="T4" fmla="*/ 0 w 188"/>
                <a:gd name="T5" fmla="*/ 145 h 200"/>
                <a:gd name="T6" fmla="*/ 0 w 188"/>
                <a:gd name="T7" fmla="*/ 200 h 200"/>
              </a:gdLst>
              <a:ahLst/>
              <a:cxnLst>
                <a:cxn ang="0">
                  <a:pos x="T0" y="T1"/>
                </a:cxn>
                <a:cxn ang="0">
                  <a:pos x="T2" y="T3"/>
                </a:cxn>
                <a:cxn ang="0">
                  <a:pos x="T4" y="T5"/>
                </a:cxn>
                <a:cxn ang="0">
                  <a:pos x="T6" y="T7"/>
                </a:cxn>
              </a:cxnLst>
              <a:rect l="0" t="0" r="r" b="b"/>
              <a:pathLst>
                <a:path w="188" h="200">
                  <a:moveTo>
                    <a:pt x="0" y="200"/>
                  </a:moveTo>
                  <a:lnTo>
                    <a:pt x="188" y="0"/>
                  </a:lnTo>
                  <a:lnTo>
                    <a:pt x="0" y="145"/>
                  </a:lnTo>
                  <a:lnTo>
                    <a:pt x="0" y="20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98"/>
            <p:cNvSpPr>
              <a:spLocks/>
            </p:cNvSpPr>
            <p:nvPr userDrawn="1"/>
          </p:nvSpPr>
          <p:spPr bwMode="gray">
            <a:xfrm>
              <a:off x="4448175" y="3071813"/>
              <a:ext cx="244475" cy="258762"/>
            </a:xfrm>
            <a:custGeom>
              <a:avLst/>
              <a:gdLst>
                <a:gd name="T0" fmla="*/ 6 w 154"/>
                <a:gd name="T1" fmla="*/ 163 h 163"/>
                <a:gd name="T2" fmla="*/ 154 w 154"/>
                <a:gd name="T3" fmla="*/ 0 h 163"/>
                <a:gd name="T4" fmla="*/ 0 w 154"/>
                <a:gd name="T5" fmla="*/ 116 h 163"/>
                <a:gd name="T6" fmla="*/ 6 w 154"/>
                <a:gd name="T7" fmla="*/ 163 h 163"/>
              </a:gdLst>
              <a:ahLst/>
              <a:cxnLst>
                <a:cxn ang="0">
                  <a:pos x="T0" y="T1"/>
                </a:cxn>
                <a:cxn ang="0">
                  <a:pos x="T2" y="T3"/>
                </a:cxn>
                <a:cxn ang="0">
                  <a:pos x="T4" y="T5"/>
                </a:cxn>
                <a:cxn ang="0">
                  <a:pos x="T6" y="T7"/>
                </a:cxn>
              </a:cxnLst>
              <a:rect l="0" t="0" r="r" b="b"/>
              <a:pathLst>
                <a:path w="154" h="163">
                  <a:moveTo>
                    <a:pt x="6" y="163"/>
                  </a:moveTo>
                  <a:lnTo>
                    <a:pt x="154" y="0"/>
                  </a:lnTo>
                  <a:lnTo>
                    <a:pt x="0" y="116"/>
                  </a:lnTo>
                  <a:lnTo>
                    <a:pt x="6" y="16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99"/>
            <p:cNvSpPr>
              <a:spLocks/>
            </p:cNvSpPr>
            <p:nvPr userDrawn="1"/>
          </p:nvSpPr>
          <p:spPr bwMode="gray">
            <a:xfrm>
              <a:off x="4448175" y="3071813"/>
              <a:ext cx="244475" cy="258762"/>
            </a:xfrm>
            <a:custGeom>
              <a:avLst/>
              <a:gdLst>
                <a:gd name="T0" fmla="*/ 6 w 154"/>
                <a:gd name="T1" fmla="*/ 163 h 163"/>
                <a:gd name="T2" fmla="*/ 154 w 154"/>
                <a:gd name="T3" fmla="*/ 0 h 163"/>
                <a:gd name="T4" fmla="*/ 0 w 154"/>
                <a:gd name="T5" fmla="*/ 116 h 163"/>
                <a:gd name="T6" fmla="*/ 6 w 154"/>
                <a:gd name="T7" fmla="*/ 163 h 163"/>
              </a:gdLst>
              <a:ahLst/>
              <a:cxnLst>
                <a:cxn ang="0">
                  <a:pos x="T0" y="T1"/>
                </a:cxn>
                <a:cxn ang="0">
                  <a:pos x="T2" y="T3"/>
                </a:cxn>
                <a:cxn ang="0">
                  <a:pos x="T4" y="T5"/>
                </a:cxn>
                <a:cxn ang="0">
                  <a:pos x="T6" y="T7"/>
                </a:cxn>
              </a:cxnLst>
              <a:rect l="0" t="0" r="r" b="b"/>
              <a:pathLst>
                <a:path w="154" h="163">
                  <a:moveTo>
                    <a:pt x="6" y="163"/>
                  </a:moveTo>
                  <a:lnTo>
                    <a:pt x="154" y="0"/>
                  </a:lnTo>
                  <a:lnTo>
                    <a:pt x="0" y="116"/>
                  </a:lnTo>
                  <a:lnTo>
                    <a:pt x="6" y="16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100"/>
            <p:cNvSpPr>
              <a:spLocks/>
            </p:cNvSpPr>
            <p:nvPr userDrawn="1"/>
          </p:nvSpPr>
          <p:spPr bwMode="gray">
            <a:xfrm>
              <a:off x="4427538" y="2895600"/>
              <a:ext cx="128587" cy="130175"/>
            </a:xfrm>
            <a:custGeom>
              <a:avLst/>
              <a:gdLst>
                <a:gd name="T0" fmla="*/ 19 w 81"/>
                <a:gd name="T1" fmla="*/ 82 h 82"/>
                <a:gd name="T2" fmla="*/ 81 w 81"/>
                <a:gd name="T3" fmla="*/ 0 h 82"/>
                <a:gd name="T4" fmla="*/ 0 w 81"/>
                <a:gd name="T5" fmla="*/ 44 h 82"/>
                <a:gd name="T6" fmla="*/ 19 w 81"/>
                <a:gd name="T7" fmla="*/ 82 h 82"/>
              </a:gdLst>
              <a:ahLst/>
              <a:cxnLst>
                <a:cxn ang="0">
                  <a:pos x="T0" y="T1"/>
                </a:cxn>
                <a:cxn ang="0">
                  <a:pos x="T2" y="T3"/>
                </a:cxn>
                <a:cxn ang="0">
                  <a:pos x="T4" y="T5"/>
                </a:cxn>
                <a:cxn ang="0">
                  <a:pos x="T6" y="T7"/>
                </a:cxn>
              </a:cxnLst>
              <a:rect l="0" t="0" r="r" b="b"/>
              <a:pathLst>
                <a:path w="81" h="82">
                  <a:moveTo>
                    <a:pt x="19" y="82"/>
                  </a:moveTo>
                  <a:lnTo>
                    <a:pt x="81" y="0"/>
                  </a:lnTo>
                  <a:lnTo>
                    <a:pt x="0" y="44"/>
                  </a:lnTo>
                  <a:lnTo>
                    <a:pt x="19" y="8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101"/>
            <p:cNvSpPr>
              <a:spLocks/>
            </p:cNvSpPr>
            <p:nvPr userDrawn="1"/>
          </p:nvSpPr>
          <p:spPr bwMode="gray">
            <a:xfrm>
              <a:off x="4427538" y="2895600"/>
              <a:ext cx="128587" cy="130175"/>
            </a:xfrm>
            <a:custGeom>
              <a:avLst/>
              <a:gdLst>
                <a:gd name="T0" fmla="*/ 19 w 81"/>
                <a:gd name="T1" fmla="*/ 82 h 82"/>
                <a:gd name="T2" fmla="*/ 81 w 81"/>
                <a:gd name="T3" fmla="*/ 0 h 82"/>
                <a:gd name="T4" fmla="*/ 0 w 81"/>
                <a:gd name="T5" fmla="*/ 44 h 82"/>
                <a:gd name="T6" fmla="*/ 19 w 81"/>
                <a:gd name="T7" fmla="*/ 82 h 82"/>
              </a:gdLst>
              <a:ahLst/>
              <a:cxnLst>
                <a:cxn ang="0">
                  <a:pos x="T0" y="T1"/>
                </a:cxn>
                <a:cxn ang="0">
                  <a:pos x="T2" y="T3"/>
                </a:cxn>
                <a:cxn ang="0">
                  <a:pos x="T4" y="T5"/>
                </a:cxn>
                <a:cxn ang="0">
                  <a:pos x="T6" y="T7"/>
                </a:cxn>
              </a:cxnLst>
              <a:rect l="0" t="0" r="r" b="b"/>
              <a:pathLst>
                <a:path w="81" h="82">
                  <a:moveTo>
                    <a:pt x="19" y="82"/>
                  </a:moveTo>
                  <a:lnTo>
                    <a:pt x="81" y="0"/>
                  </a:lnTo>
                  <a:lnTo>
                    <a:pt x="0" y="44"/>
                  </a:lnTo>
                  <a:lnTo>
                    <a:pt x="19" y="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102"/>
            <p:cNvSpPr>
              <a:spLocks/>
            </p:cNvSpPr>
            <p:nvPr userDrawn="1"/>
          </p:nvSpPr>
          <p:spPr bwMode="gray">
            <a:xfrm>
              <a:off x="4019550" y="2490788"/>
              <a:ext cx="841375" cy="1287462"/>
            </a:xfrm>
            <a:custGeom>
              <a:avLst/>
              <a:gdLst>
                <a:gd name="T0" fmla="*/ 125 w 251"/>
                <a:gd name="T1" fmla="*/ 0 h 409"/>
                <a:gd name="T2" fmla="*/ 0 w 251"/>
                <a:gd name="T3" fmla="*/ 285 h 409"/>
                <a:gd name="T4" fmla="*/ 0 w 251"/>
                <a:gd name="T5" fmla="*/ 297 h 409"/>
                <a:gd name="T6" fmla="*/ 41 w 251"/>
                <a:gd name="T7" fmla="*/ 378 h 409"/>
                <a:gd name="T8" fmla="*/ 107 w 251"/>
                <a:gd name="T9" fmla="*/ 409 h 409"/>
                <a:gd name="T10" fmla="*/ 108 w 251"/>
                <a:gd name="T11" fmla="*/ 378 h 409"/>
                <a:gd name="T12" fmla="*/ 36 w 251"/>
                <a:gd name="T13" fmla="*/ 296 h 409"/>
                <a:gd name="T14" fmla="*/ 109 w 251"/>
                <a:gd name="T15" fmla="*/ 357 h 409"/>
                <a:gd name="T16" fmla="*/ 113 w 251"/>
                <a:gd name="T17" fmla="*/ 280 h 409"/>
                <a:gd name="T18" fmla="*/ 55 w 251"/>
                <a:gd name="T19" fmla="*/ 212 h 409"/>
                <a:gd name="T20" fmla="*/ 114 w 251"/>
                <a:gd name="T21" fmla="*/ 259 h 409"/>
                <a:gd name="T22" fmla="*/ 116 w 251"/>
                <a:gd name="T23" fmla="*/ 207 h 409"/>
                <a:gd name="T24" fmla="*/ 78 w 251"/>
                <a:gd name="T25" fmla="*/ 159 h 409"/>
                <a:gd name="T26" fmla="*/ 117 w 251"/>
                <a:gd name="T27" fmla="*/ 187 h 409"/>
                <a:gd name="T28" fmla="*/ 125 w 251"/>
                <a:gd name="T29" fmla="*/ 28 h 409"/>
                <a:gd name="T30" fmla="*/ 131 w 251"/>
                <a:gd name="T31" fmla="*/ 146 h 409"/>
                <a:gd name="T32" fmla="*/ 160 w 251"/>
                <a:gd name="T33" fmla="*/ 129 h 409"/>
                <a:gd name="T34" fmla="*/ 132 w 251"/>
                <a:gd name="T35" fmla="*/ 169 h 409"/>
                <a:gd name="T36" fmla="*/ 135 w 251"/>
                <a:gd name="T37" fmla="*/ 237 h 409"/>
                <a:gd name="T38" fmla="*/ 201 w 251"/>
                <a:gd name="T39" fmla="*/ 185 h 409"/>
                <a:gd name="T40" fmla="*/ 136 w 251"/>
                <a:gd name="T41" fmla="*/ 261 h 409"/>
                <a:gd name="T42" fmla="*/ 139 w 251"/>
                <a:gd name="T43" fmla="*/ 331 h 409"/>
                <a:gd name="T44" fmla="*/ 220 w 251"/>
                <a:gd name="T45" fmla="*/ 264 h 409"/>
                <a:gd name="T46" fmla="*/ 140 w 251"/>
                <a:gd name="T47" fmla="*/ 354 h 409"/>
                <a:gd name="T48" fmla="*/ 143 w 251"/>
                <a:gd name="T49" fmla="*/ 409 h 409"/>
                <a:gd name="T50" fmla="*/ 251 w 251"/>
                <a:gd name="T51" fmla="*/ 285 h 409"/>
                <a:gd name="T52" fmla="*/ 125 w 251"/>
                <a:gd name="T53"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1" h="409">
                  <a:moveTo>
                    <a:pt x="125" y="0"/>
                  </a:moveTo>
                  <a:cubicBezTo>
                    <a:pt x="125" y="0"/>
                    <a:pt x="0" y="187"/>
                    <a:pt x="0" y="285"/>
                  </a:cubicBezTo>
                  <a:cubicBezTo>
                    <a:pt x="0" y="289"/>
                    <a:pt x="0" y="293"/>
                    <a:pt x="0" y="297"/>
                  </a:cubicBezTo>
                  <a:cubicBezTo>
                    <a:pt x="13" y="320"/>
                    <a:pt x="29" y="349"/>
                    <a:pt x="41" y="378"/>
                  </a:cubicBezTo>
                  <a:cubicBezTo>
                    <a:pt x="59" y="394"/>
                    <a:pt x="82" y="405"/>
                    <a:pt x="107" y="409"/>
                  </a:cubicBezTo>
                  <a:cubicBezTo>
                    <a:pt x="108" y="378"/>
                    <a:pt x="108" y="378"/>
                    <a:pt x="108" y="378"/>
                  </a:cubicBezTo>
                  <a:cubicBezTo>
                    <a:pt x="36" y="296"/>
                    <a:pt x="36" y="296"/>
                    <a:pt x="36" y="296"/>
                  </a:cubicBezTo>
                  <a:cubicBezTo>
                    <a:pt x="109" y="357"/>
                    <a:pt x="109" y="357"/>
                    <a:pt x="109" y="357"/>
                  </a:cubicBezTo>
                  <a:cubicBezTo>
                    <a:pt x="113" y="280"/>
                    <a:pt x="113" y="280"/>
                    <a:pt x="113" y="280"/>
                  </a:cubicBezTo>
                  <a:cubicBezTo>
                    <a:pt x="55" y="212"/>
                    <a:pt x="55" y="212"/>
                    <a:pt x="55" y="212"/>
                  </a:cubicBezTo>
                  <a:cubicBezTo>
                    <a:pt x="114" y="259"/>
                    <a:pt x="114" y="259"/>
                    <a:pt x="114" y="259"/>
                  </a:cubicBezTo>
                  <a:cubicBezTo>
                    <a:pt x="116" y="207"/>
                    <a:pt x="116" y="207"/>
                    <a:pt x="116" y="207"/>
                  </a:cubicBezTo>
                  <a:cubicBezTo>
                    <a:pt x="78" y="159"/>
                    <a:pt x="78" y="159"/>
                    <a:pt x="78" y="159"/>
                  </a:cubicBezTo>
                  <a:cubicBezTo>
                    <a:pt x="117" y="187"/>
                    <a:pt x="117" y="187"/>
                    <a:pt x="117" y="187"/>
                  </a:cubicBezTo>
                  <a:cubicBezTo>
                    <a:pt x="125" y="28"/>
                    <a:pt x="125" y="28"/>
                    <a:pt x="125" y="28"/>
                  </a:cubicBezTo>
                  <a:cubicBezTo>
                    <a:pt x="131" y="146"/>
                    <a:pt x="131" y="146"/>
                    <a:pt x="131" y="146"/>
                  </a:cubicBezTo>
                  <a:cubicBezTo>
                    <a:pt x="160" y="129"/>
                    <a:pt x="160" y="129"/>
                    <a:pt x="160" y="129"/>
                  </a:cubicBezTo>
                  <a:cubicBezTo>
                    <a:pt x="132" y="169"/>
                    <a:pt x="132" y="169"/>
                    <a:pt x="132" y="169"/>
                  </a:cubicBezTo>
                  <a:cubicBezTo>
                    <a:pt x="135" y="237"/>
                    <a:pt x="135" y="237"/>
                    <a:pt x="135" y="237"/>
                  </a:cubicBezTo>
                  <a:cubicBezTo>
                    <a:pt x="201" y="185"/>
                    <a:pt x="201" y="185"/>
                    <a:pt x="201" y="185"/>
                  </a:cubicBezTo>
                  <a:cubicBezTo>
                    <a:pt x="136" y="261"/>
                    <a:pt x="136" y="261"/>
                    <a:pt x="136" y="261"/>
                  </a:cubicBezTo>
                  <a:cubicBezTo>
                    <a:pt x="139" y="331"/>
                    <a:pt x="139" y="331"/>
                    <a:pt x="139" y="331"/>
                  </a:cubicBezTo>
                  <a:cubicBezTo>
                    <a:pt x="220" y="264"/>
                    <a:pt x="220" y="264"/>
                    <a:pt x="220" y="264"/>
                  </a:cubicBezTo>
                  <a:cubicBezTo>
                    <a:pt x="140" y="354"/>
                    <a:pt x="140" y="354"/>
                    <a:pt x="140" y="354"/>
                  </a:cubicBezTo>
                  <a:cubicBezTo>
                    <a:pt x="143" y="409"/>
                    <a:pt x="143" y="409"/>
                    <a:pt x="143" y="409"/>
                  </a:cubicBezTo>
                  <a:cubicBezTo>
                    <a:pt x="204" y="400"/>
                    <a:pt x="251" y="348"/>
                    <a:pt x="251" y="285"/>
                  </a:cubicBezTo>
                  <a:cubicBezTo>
                    <a:pt x="251" y="187"/>
                    <a:pt x="125" y="0"/>
                    <a:pt x="125" y="0"/>
                  </a:cubicBezTo>
                </a:path>
              </a:pathLst>
            </a:custGeom>
            <a:solidFill>
              <a:srgbClr val="19A4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103"/>
            <p:cNvSpPr>
              <a:spLocks/>
            </p:cNvSpPr>
            <p:nvPr userDrawn="1"/>
          </p:nvSpPr>
          <p:spPr bwMode="gray">
            <a:xfrm>
              <a:off x="4378325" y="2578100"/>
              <a:ext cx="120650" cy="1203325"/>
            </a:xfrm>
            <a:custGeom>
              <a:avLst/>
              <a:gdLst>
                <a:gd name="T0" fmla="*/ 18 w 36"/>
                <a:gd name="T1" fmla="*/ 0 h 382"/>
                <a:gd name="T2" fmla="*/ 10 w 36"/>
                <a:gd name="T3" fmla="*/ 159 h 382"/>
                <a:gd name="T4" fmla="*/ 24 w 36"/>
                <a:gd name="T5" fmla="*/ 169 h 382"/>
                <a:gd name="T6" fmla="*/ 18 w 36"/>
                <a:gd name="T7" fmla="*/ 190 h 382"/>
                <a:gd name="T8" fmla="*/ 9 w 36"/>
                <a:gd name="T9" fmla="*/ 179 h 382"/>
                <a:gd name="T10" fmla="*/ 7 w 36"/>
                <a:gd name="T11" fmla="*/ 231 h 382"/>
                <a:gd name="T12" fmla="*/ 21 w 36"/>
                <a:gd name="T13" fmla="*/ 242 h 382"/>
                <a:gd name="T14" fmla="*/ 18 w 36"/>
                <a:gd name="T15" fmla="*/ 266 h 382"/>
                <a:gd name="T16" fmla="*/ 6 w 36"/>
                <a:gd name="T17" fmla="*/ 252 h 382"/>
                <a:gd name="T18" fmla="*/ 2 w 36"/>
                <a:gd name="T19" fmla="*/ 329 h 382"/>
                <a:gd name="T20" fmla="*/ 18 w 36"/>
                <a:gd name="T21" fmla="*/ 342 h 382"/>
                <a:gd name="T22" fmla="*/ 18 w 36"/>
                <a:gd name="T23" fmla="*/ 369 h 382"/>
                <a:gd name="T24" fmla="*/ 1 w 36"/>
                <a:gd name="T25" fmla="*/ 350 h 382"/>
                <a:gd name="T26" fmla="*/ 0 w 36"/>
                <a:gd name="T27" fmla="*/ 381 h 382"/>
                <a:gd name="T28" fmla="*/ 18 w 36"/>
                <a:gd name="T29" fmla="*/ 382 h 382"/>
                <a:gd name="T30" fmla="*/ 36 w 36"/>
                <a:gd name="T31" fmla="*/ 381 h 382"/>
                <a:gd name="T32" fmla="*/ 33 w 36"/>
                <a:gd name="T33" fmla="*/ 326 h 382"/>
                <a:gd name="T34" fmla="*/ 24 w 36"/>
                <a:gd name="T35" fmla="*/ 337 h 382"/>
                <a:gd name="T36" fmla="*/ 24 w 36"/>
                <a:gd name="T37" fmla="*/ 309 h 382"/>
                <a:gd name="T38" fmla="*/ 32 w 36"/>
                <a:gd name="T39" fmla="*/ 303 h 382"/>
                <a:gd name="T40" fmla="*/ 29 w 36"/>
                <a:gd name="T41" fmla="*/ 233 h 382"/>
                <a:gd name="T42" fmla="*/ 24 w 36"/>
                <a:gd name="T43" fmla="*/ 239 h 382"/>
                <a:gd name="T44" fmla="*/ 21 w 36"/>
                <a:gd name="T45" fmla="*/ 215 h 382"/>
                <a:gd name="T46" fmla="*/ 28 w 36"/>
                <a:gd name="T47" fmla="*/ 209 h 382"/>
                <a:gd name="T48" fmla="*/ 25 w 36"/>
                <a:gd name="T49" fmla="*/ 141 h 382"/>
                <a:gd name="T50" fmla="*/ 24 w 36"/>
                <a:gd name="T51" fmla="*/ 142 h 382"/>
                <a:gd name="T52" fmla="*/ 15 w 36"/>
                <a:gd name="T53" fmla="*/ 123 h 382"/>
                <a:gd name="T54" fmla="*/ 24 w 36"/>
                <a:gd name="T55" fmla="*/ 118 h 382"/>
                <a:gd name="T56" fmla="*/ 18 w 36"/>
                <a:gd name="T57"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82">
                  <a:moveTo>
                    <a:pt x="18" y="0"/>
                  </a:moveTo>
                  <a:cubicBezTo>
                    <a:pt x="10" y="159"/>
                    <a:pt x="10" y="159"/>
                    <a:pt x="10" y="159"/>
                  </a:cubicBezTo>
                  <a:cubicBezTo>
                    <a:pt x="24" y="169"/>
                    <a:pt x="24" y="169"/>
                    <a:pt x="24" y="169"/>
                  </a:cubicBezTo>
                  <a:cubicBezTo>
                    <a:pt x="18" y="190"/>
                    <a:pt x="18" y="190"/>
                    <a:pt x="18" y="190"/>
                  </a:cubicBezTo>
                  <a:cubicBezTo>
                    <a:pt x="9" y="179"/>
                    <a:pt x="9" y="179"/>
                    <a:pt x="9" y="179"/>
                  </a:cubicBezTo>
                  <a:cubicBezTo>
                    <a:pt x="7" y="231"/>
                    <a:pt x="7" y="231"/>
                    <a:pt x="7" y="231"/>
                  </a:cubicBezTo>
                  <a:cubicBezTo>
                    <a:pt x="21" y="242"/>
                    <a:pt x="21" y="242"/>
                    <a:pt x="21" y="242"/>
                  </a:cubicBezTo>
                  <a:cubicBezTo>
                    <a:pt x="18" y="266"/>
                    <a:pt x="18" y="266"/>
                    <a:pt x="18" y="266"/>
                  </a:cubicBezTo>
                  <a:cubicBezTo>
                    <a:pt x="6" y="252"/>
                    <a:pt x="6" y="252"/>
                    <a:pt x="6" y="252"/>
                  </a:cubicBezTo>
                  <a:cubicBezTo>
                    <a:pt x="2" y="329"/>
                    <a:pt x="2" y="329"/>
                    <a:pt x="2" y="329"/>
                  </a:cubicBezTo>
                  <a:cubicBezTo>
                    <a:pt x="18" y="342"/>
                    <a:pt x="18" y="342"/>
                    <a:pt x="18" y="342"/>
                  </a:cubicBezTo>
                  <a:cubicBezTo>
                    <a:pt x="18" y="369"/>
                    <a:pt x="18" y="369"/>
                    <a:pt x="18" y="369"/>
                  </a:cubicBezTo>
                  <a:cubicBezTo>
                    <a:pt x="1" y="350"/>
                    <a:pt x="1" y="350"/>
                    <a:pt x="1" y="350"/>
                  </a:cubicBezTo>
                  <a:cubicBezTo>
                    <a:pt x="0" y="381"/>
                    <a:pt x="0" y="381"/>
                    <a:pt x="0" y="381"/>
                  </a:cubicBezTo>
                  <a:cubicBezTo>
                    <a:pt x="6" y="382"/>
                    <a:pt x="12" y="382"/>
                    <a:pt x="18" y="382"/>
                  </a:cubicBezTo>
                  <a:cubicBezTo>
                    <a:pt x="24" y="382"/>
                    <a:pt x="30" y="382"/>
                    <a:pt x="36" y="381"/>
                  </a:cubicBezTo>
                  <a:cubicBezTo>
                    <a:pt x="33" y="326"/>
                    <a:pt x="33" y="326"/>
                    <a:pt x="33" y="326"/>
                  </a:cubicBezTo>
                  <a:cubicBezTo>
                    <a:pt x="24" y="337"/>
                    <a:pt x="24" y="337"/>
                    <a:pt x="24" y="337"/>
                  </a:cubicBezTo>
                  <a:cubicBezTo>
                    <a:pt x="24" y="309"/>
                    <a:pt x="24" y="309"/>
                    <a:pt x="24" y="309"/>
                  </a:cubicBezTo>
                  <a:cubicBezTo>
                    <a:pt x="32" y="303"/>
                    <a:pt x="32" y="303"/>
                    <a:pt x="32" y="303"/>
                  </a:cubicBezTo>
                  <a:cubicBezTo>
                    <a:pt x="29" y="233"/>
                    <a:pt x="29" y="233"/>
                    <a:pt x="29" y="233"/>
                  </a:cubicBezTo>
                  <a:cubicBezTo>
                    <a:pt x="24" y="239"/>
                    <a:pt x="24" y="239"/>
                    <a:pt x="24" y="239"/>
                  </a:cubicBezTo>
                  <a:cubicBezTo>
                    <a:pt x="21" y="215"/>
                    <a:pt x="21" y="215"/>
                    <a:pt x="21" y="215"/>
                  </a:cubicBezTo>
                  <a:cubicBezTo>
                    <a:pt x="28" y="209"/>
                    <a:pt x="28" y="209"/>
                    <a:pt x="28" y="209"/>
                  </a:cubicBezTo>
                  <a:cubicBezTo>
                    <a:pt x="25" y="141"/>
                    <a:pt x="25" y="141"/>
                    <a:pt x="25" y="141"/>
                  </a:cubicBezTo>
                  <a:cubicBezTo>
                    <a:pt x="24" y="142"/>
                    <a:pt x="24" y="142"/>
                    <a:pt x="24" y="142"/>
                  </a:cubicBezTo>
                  <a:cubicBezTo>
                    <a:pt x="15" y="123"/>
                    <a:pt x="15" y="123"/>
                    <a:pt x="15" y="123"/>
                  </a:cubicBezTo>
                  <a:cubicBezTo>
                    <a:pt x="24" y="118"/>
                    <a:pt x="24" y="118"/>
                    <a:pt x="24" y="118"/>
                  </a:cubicBezTo>
                  <a:cubicBezTo>
                    <a:pt x="18" y="0"/>
                    <a:pt x="18" y="0"/>
                    <a:pt x="18" y="0"/>
                  </a:cubicBezTo>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104"/>
            <p:cNvSpPr>
              <a:spLocks/>
            </p:cNvSpPr>
            <p:nvPr userDrawn="1"/>
          </p:nvSpPr>
          <p:spPr bwMode="gray">
            <a:xfrm>
              <a:off x="4140200" y="3422650"/>
              <a:ext cx="298450" cy="317500"/>
            </a:xfrm>
            <a:custGeom>
              <a:avLst/>
              <a:gdLst>
                <a:gd name="T0" fmla="*/ 0 w 188"/>
                <a:gd name="T1" fmla="*/ 0 h 200"/>
                <a:gd name="T2" fmla="*/ 152 w 188"/>
                <a:gd name="T3" fmla="*/ 162 h 200"/>
                <a:gd name="T4" fmla="*/ 188 w 188"/>
                <a:gd name="T5" fmla="*/ 200 h 200"/>
                <a:gd name="T6" fmla="*/ 188 w 188"/>
                <a:gd name="T7" fmla="*/ 146 h 200"/>
                <a:gd name="T8" fmla="*/ 154 w 188"/>
                <a:gd name="T9" fmla="*/ 121 h 200"/>
                <a:gd name="T10" fmla="*/ 0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0" y="0"/>
                  </a:moveTo>
                  <a:lnTo>
                    <a:pt x="152" y="162"/>
                  </a:lnTo>
                  <a:lnTo>
                    <a:pt x="188" y="200"/>
                  </a:lnTo>
                  <a:lnTo>
                    <a:pt x="188" y="146"/>
                  </a:lnTo>
                  <a:lnTo>
                    <a:pt x="154" y="121"/>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105"/>
            <p:cNvSpPr>
              <a:spLocks/>
            </p:cNvSpPr>
            <p:nvPr userDrawn="1"/>
          </p:nvSpPr>
          <p:spPr bwMode="gray">
            <a:xfrm>
              <a:off x="4140200" y="3422650"/>
              <a:ext cx="298450" cy="317500"/>
            </a:xfrm>
            <a:custGeom>
              <a:avLst/>
              <a:gdLst>
                <a:gd name="T0" fmla="*/ 0 w 188"/>
                <a:gd name="T1" fmla="*/ 0 h 200"/>
                <a:gd name="T2" fmla="*/ 152 w 188"/>
                <a:gd name="T3" fmla="*/ 162 h 200"/>
                <a:gd name="T4" fmla="*/ 188 w 188"/>
                <a:gd name="T5" fmla="*/ 200 h 200"/>
                <a:gd name="T6" fmla="*/ 188 w 188"/>
                <a:gd name="T7" fmla="*/ 146 h 200"/>
                <a:gd name="T8" fmla="*/ 154 w 188"/>
                <a:gd name="T9" fmla="*/ 121 h 200"/>
                <a:gd name="T10" fmla="*/ 0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0" y="0"/>
                  </a:moveTo>
                  <a:lnTo>
                    <a:pt x="152" y="162"/>
                  </a:lnTo>
                  <a:lnTo>
                    <a:pt x="188" y="200"/>
                  </a:lnTo>
                  <a:lnTo>
                    <a:pt x="188" y="146"/>
                  </a:lnTo>
                  <a:lnTo>
                    <a:pt x="154" y="12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106"/>
            <p:cNvSpPr>
              <a:spLocks/>
            </p:cNvSpPr>
            <p:nvPr userDrawn="1"/>
          </p:nvSpPr>
          <p:spPr bwMode="gray">
            <a:xfrm>
              <a:off x="4203700" y="3157538"/>
              <a:ext cx="244475" cy="258762"/>
            </a:xfrm>
            <a:custGeom>
              <a:avLst/>
              <a:gdLst>
                <a:gd name="T0" fmla="*/ 0 w 154"/>
                <a:gd name="T1" fmla="*/ 0 h 163"/>
                <a:gd name="T2" fmla="*/ 122 w 154"/>
                <a:gd name="T3" fmla="*/ 135 h 163"/>
                <a:gd name="T4" fmla="*/ 148 w 154"/>
                <a:gd name="T5" fmla="*/ 163 h 163"/>
                <a:gd name="T6" fmla="*/ 154 w 154"/>
                <a:gd name="T7" fmla="*/ 115 h 163"/>
                <a:gd name="T8" fmla="*/ 124 w 154"/>
                <a:gd name="T9" fmla="*/ 93 h 163"/>
                <a:gd name="T10" fmla="*/ 0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0" y="0"/>
                  </a:moveTo>
                  <a:lnTo>
                    <a:pt x="122" y="135"/>
                  </a:lnTo>
                  <a:lnTo>
                    <a:pt x="148" y="163"/>
                  </a:lnTo>
                  <a:lnTo>
                    <a:pt x="154" y="115"/>
                  </a:lnTo>
                  <a:lnTo>
                    <a:pt x="124" y="93"/>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107"/>
            <p:cNvSpPr>
              <a:spLocks/>
            </p:cNvSpPr>
            <p:nvPr userDrawn="1"/>
          </p:nvSpPr>
          <p:spPr bwMode="gray">
            <a:xfrm>
              <a:off x="4203700" y="3157538"/>
              <a:ext cx="244475" cy="258762"/>
            </a:xfrm>
            <a:custGeom>
              <a:avLst/>
              <a:gdLst>
                <a:gd name="T0" fmla="*/ 0 w 154"/>
                <a:gd name="T1" fmla="*/ 0 h 163"/>
                <a:gd name="T2" fmla="*/ 122 w 154"/>
                <a:gd name="T3" fmla="*/ 135 h 163"/>
                <a:gd name="T4" fmla="*/ 148 w 154"/>
                <a:gd name="T5" fmla="*/ 163 h 163"/>
                <a:gd name="T6" fmla="*/ 154 w 154"/>
                <a:gd name="T7" fmla="*/ 115 h 163"/>
                <a:gd name="T8" fmla="*/ 124 w 154"/>
                <a:gd name="T9" fmla="*/ 93 h 163"/>
                <a:gd name="T10" fmla="*/ 0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0" y="0"/>
                  </a:moveTo>
                  <a:lnTo>
                    <a:pt x="122" y="135"/>
                  </a:lnTo>
                  <a:lnTo>
                    <a:pt x="148" y="163"/>
                  </a:lnTo>
                  <a:lnTo>
                    <a:pt x="154" y="115"/>
                  </a:lnTo>
                  <a:lnTo>
                    <a:pt x="124" y="9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108"/>
            <p:cNvSpPr>
              <a:spLocks/>
            </p:cNvSpPr>
            <p:nvPr userDrawn="1"/>
          </p:nvSpPr>
          <p:spPr bwMode="gray">
            <a:xfrm>
              <a:off x="4279900" y="2990850"/>
              <a:ext cx="177800" cy="185737"/>
            </a:xfrm>
            <a:custGeom>
              <a:avLst/>
              <a:gdLst>
                <a:gd name="T0" fmla="*/ 0 w 112"/>
                <a:gd name="T1" fmla="*/ 0 h 117"/>
                <a:gd name="T2" fmla="*/ 81 w 112"/>
                <a:gd name="T3" fmla="*/ 95 h 117"/>
                <a:gd name="T4" fmla="*/ 100 w 112"/>
                <a:gd name="T5" fmla="*/ 117 h 117"/>
                <a:gd name="T6" fmla="*/ 112 w 112"/>
                <a:gd name="T7" fmla="*/ 75 h 117"/>
                <a:gd name="T8" fmla="*/ 83 w 112"/>
                <a:gd name="T9" fmla="*/ 55 h 117"/>
                <a:gd name="T10" fmla="*/ 0 w 112"/>
                <a:gd name="T11" fmla="*/ 0 h 117"/>
              </a:gdLst>
              <a:ahLst/>
              <a:cxnLst>
                <a:cxn ang="0">
                  <a:pos x="T0" y="T1"/>
                </a:cxn>
                <a:cxn ang="0">
                  <a:pos x="T2" y="T3"/>
                </a:cxn>
                <a:cxn ang="0">
                  <a:pos x="T4" y="T5"/>
                </a:cxn>
                <a:cxn ang="0">
                  <a:pos x="T6" y="T7"/>
                </a:cxn>
                <a:cxn ang="0">
                  <a:pos x="T8" y="T9"/>
                </a:cxn>
                <a:cxn ang="0">
                  <a:pos x="T10" y="T11"/>
                </a:cxn>
              </a:cxnLst>
              <a:rect l="0" t="0" r="r" b="b"/>
              <a:pathLst>
                <a:path w="112" h="117">
                  <a:moveTo>
                    <a:pt x="0" y="0"/>
                  </a:moveTo>
                  <a:lnTo>
                    <a:pt x="81" y="95"/>
                  </a:lnTo>
                  <a:lnTo>
                    <a:pt x="100" y="117"/>
                  </a:lnTo>
                  <a:lnTo>
                    <a:pt x="112" y="75"/>
                  </a:lnTo>
                  <a:lnTo>
                    <a:pt x="83" y="55"/>
                  </a:lnTo>
                  <a:lnTo>
                    <a:pt x="0"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3" name="Freeform 109"/>
            <p:cNvSpPr>
              <a:spLocks/>
            </p:cNvSpPr>
            <p:nvPr userDrawn="1"/>
          </p:nvSpPr>
          <p:spPr bwMode="gray">
            <a:xfrm>
              <a:off x="4279900" y="2990850"/>
              <a:ext cx="177800" cy="185737"/>
            </a:xfrm>
            <a:custGeom>
              <a:avLst/>
              <a:gdLst>
                <a:gd name="T0" fmla="*/ 0 w 112"/>
                <a:gd name="T1" fmla="*/ 0 h 117"/>
                <a:gd name="T2" fmla="*/ 81 w 112"/>
                <a:gd name="T3" fmla="*/ 95 h 117"/>
                <a:gd name="T4" fmla="*/ 100 w 112"/>
                <a:gd name="T5" fmla="*/ 117 h 117"/>
                <a:gd name="T6" fmla="*/ 112 w 112"/>
                <a:gd name="T7" fmla="*/ 75 h 117"/>
                <a:gd name="T8" fmla="*/ 83 w 112"/>
                <a:gd name="T9" fmla="*/ 55 h 117"/>
                <a:gd name="T10" fmla="*/ 0 w 112"/>
                <a:gd name="T11" fmla="*/ 0 h 117"/>
              </a:gdLst>
              <a:ahLst/>
              <a:cxnLst>
                <a:cxn ang="0">
                  <a:pos x="T0" y="T1"/>
                </a:cxn>
                <a:cxn ang="0">
                  <a:pos x="T2" y="T3"/>
                </a:cxn>
                <a:cxn ang="0">
                  <a:pos x="T4" y="T5"/>
                </a:cxn>
                <a:cxn ang="0">
                  <a:pos x="T6" y="T7"/>
                </a:cxn>
                <a:cxn ang="0">
                  <a:pos x="T8" y="T9"/>
                </a:cxn>
                <a:cxn ang="0">
                  <a:pos x="T10" y="T11"/>
                </a:cxn>
              </a:cxnLst>
              <a:rect l="0" t="0" r="r" b="b"/>
              <a:pathLst>
                <a:path w="112" h="117">
                  <a:moveTo>
                    <a:pt x="0" y="0"/>
                  </a:moveTo>
                  <a:lnTo>
                    <a:pt x="81" y="95"/>
                  </a:lnTo>
                  <a:lnTo>
                    <a:pt x="100" y="117"/>
                  </a:lnTo>
                  <a:lnTo>
                    <a:pt x="112" y="75"/>
                  </a:lnTo>
                  <a:lnTo>
                    <a:pt x="83" y="5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4" name="Freeform 110"/>
            <p:cNvSpPr>
              <a:spLocks/>
            </p:cNvSpPr>
            <p:nvPr userDrawn="1"/>
          </p:nvSpPr>
          <p:spPr bwMode="gray">
            <a:xfrm>
              <a:off x="4457700" y="3321050"/>
              <a:ext cx="298450" cy="317500"/>
            </a:xfrm>
            <a:custGeom>
              <a:avLst/>
              <a:gdLst>
                <a:gd name="T0" fmla="*/ 188 w 188"/>
                <a:gd name="T1" fmla="*/ 0 h 200"/>
                <a:gd name="T2" fmla="*/ 17 w 188"/>
                <a:gd name="T3" fmla="*/ 133 h 200"/>
                <a:gd name="T4" fmla="*/ 0 w 188"/>
                <a:gd name="T5" fmla="*/ 145 h 200"/>
                <a:gd name="T6" fmla="*/ 0 w 188"/>
                <a:gd name="T7" fmla="*/ 200 h 200"/>
                <a:gd name="T8" fmla="*/ 19 w 188"/>
                <a:gd name="T9" fmla="*/ 179 h 200"/>
                <a:gd name="T10" fmla="*/ 188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188" y="0"/>
                  </a:moveTo>
                  <a:lnTo>
                    <a:pt x="17" y="133"/>
                  </a:lnTo>
                  <a:lnTo>
                    <a:pt x="0" y="145"/>
                  </a:lnTo>
                  <a:lnTo>
                    <a:pt x="0" y="200"/>
                  </a:lnTo>
                  <a:lnTo>
                    <a:pt x="19" y="179"/>
                  </a:lnTo>
                  <a:lnTo>
                    <a:pt x="188"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5" name="Freeform 111"/>
            <p:cNvSpPr>
              <a:spLocks/>
            </p:cNvSpPr>
            <p:nvPr userDrawn="1"/>
          </p:nvSpPr>
          <p:spPr bwMode="gray">
            <a:xfrm>
              <a:off x="4457700" y="3321050"/>
              <a:ext cx="298450" cy="317500"/>
            </a:xfrm>
            <a:custGeom>
              <a:avLst/>
              <a:gdLst>
                <a:gd name="T0" fmla="*/ 188 w 188"/>
                <a:gd name="T1" fmla="*/ 0 h 200"/>
                <a:gd name="T2" fmla="*/ 17 w 188"/>
                <a:gd name="T3" fmla="*/ 133 h 200"/>
                <a:gd name="T4" fmla="*/ 0 w 188"/>
                <a:gd name="T5" fmla="*/ 145 h 200"/>
                <a:gd name="T6" fmla="*/ 0 w 188"/>
                <a:gd name="T7" fmla="*/ 200 h 200"/>
                <a:gd name="T8" fmla="*/ 19 w 188"/>
                <a:gd name="T9" fmla="*/ 179 h 200"/>
                <a:gd name="T10" fmla="*/ 188 w 188"/>
                <a:gd name="T11" fmla="*/ 0 h 200"/>
              </a:gdLst>
              <a:ahLst/>
              <a:cxnLst>
                <a:cxn ang="0">
                  <a:pos x="T0" y="T1"/>
                </a:cxn>
                <a:cxn ang="0">
                  <a:pos x="T2" y="T3"/>
                </a:cxn>
                <a:cxn ang="0">
                  <a:pos x="T4" y="T5"/>
                </a:cxn>
                <a:cxn ang="0">
                  <a:pos x="T6" y="T7"/>
                </a:cxn>
                <a:cxn ang="0">
                  <a:pos x="T8" y="T9"/>
                </a:cxn>
                <a:cxn ang="0">
                  <a:pos x="T10" y="T11"/>
                </a:cxn>
              </a:cxnLst>
              <a:rect l="0" t="0" r="r" b="b"/>
              <a:pathLst>
                <a:path w="188" h="200">
                  <a:moveTo>
                    <a:pt x="188" y="0"/>
                  </a:moveTo>
                  <a:lnTo>
                    <a:pt x="17" y="133"/>
                  </a:lnTo>
                  <a:lnTo>
                    <a:pt x="0" y="145"/>
                  </a:lnTo>
                  <a:lnTo>
                    <a:pt x="0" y="200"/>
                  </a:lnTo>
                  <a:lnTo>
                    <a:pt x="19" y="179"/>
                  </a:lnTo>
                  <a:lnTo>
                    <a:pt x="1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6" name="Freeform 112"/>
            <p:cNvSpPr>
              <a:spLocks/>
            </p:cNvSpPr>
            <p:nvPr userDrawn="1"/>
          </p:nvSpPr>
          <p:spPr bwMode="gray">
            <a:xfrm>
              <a:off x="4448175" y="3071813"/>
              <a:ext cx="244475" cy="258762"/>
            </a:xfrm>
            <a:custGeom>
              <a:avLst/>
              <a:gdLst>
                <a:gd name="T0" fmla="*/ 154 w 154"/>
                <a:gd name="T1" fmla="*/ 0 h 163"/>
                <a:gd name="T2" fmla="*/ 15 w 154"/>
                <a:gd name="T3" fmla="*/ 104 h 163"/>
                <a:gd name="T4" fmla="*/ 0 w 154"/>
                <a:gd name="T5" fmla="*/ 116 h 163"/>
                <a:gd name="T6" fmla="*/ 6 w 154"/>
                <a:gd name="T7" fmla="*/ 163 h 163"/>
                <a:gd name="T8" fmla="*/ 17 w 154"/>
                <a:gd name="T9" fmla="*/ 151 h 163"/>
                <a:gd name="T10" fmla="*/ 154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54" y="0"/>
                  </a:moveTo>
                  <a:lnTo>
                    <a:pt x="15" y="104"/>
                  </a:lnTo>
                  <a:lnTo>
                    <a:pt x="0" y="116"/>
                  </a:lnTo>
                  <a:lnTo>
                    <a:pt x="6" y="163"/>
                  </a:lnTo>
                  <a:lnTo>
                    <a:pt x="17" y="151"/>
                  </a:lnTo>
                  <a:lnTo>
                    <a:pt x="154"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7" name="Freeform 113"/>
            <p:cNvSpPr>
              <a:spLocks/>
            </p:cNvSpPr>
            <p:nvPr userDrawn="1"/>
          </p:nvSpPr>
          <p:spPr bwMode="gray">
            <a:xfrm>
              <a:off x="4448175" y="3071813"/>
              <a:ext cx="244475" cy="258762"/>
            </a:xfrm>
            <a:custGeom>
              <a:avLst/>
              <a:gdLst>
                <a:gd name="T0" fmla="*/ 154 w 154"/>
                <a:gd name="T1" fmla="*/ 0 h 163"/>
                <a:gd name="T2" fmla="*/ 15 w 154"/>
                <a:gd name="T3" fmla="*/ 104 h 163"/>
                <a:gd name="T4" fmla="*/ 0 w 154"/>
                <a:gd name="T5" fmla="*/ 116 h 163"/>
                <a:gd name="T6" fmla="*/ 6 w 154"/>
                <a:gd name="T7" fmla="*/ 163 h 163"/>
                <a:gd name="T8" fmla="*/ 17 w 154"/>
                <a:gd name="T9" fmla="*/ 151 h 163"/>
                <a:gd name="T10" fmla="*/ 154 w 154"/>
                <a:gd name="T11" fmla="*/ 0 h 163"/>
              </a:gdLst>
              <a:ahLst/>
              <a:cxnLst>
                <a:cxn ang="0">
                  <a:pos x="T0" y="T1"/>
                </a:cxn>
                <a:cxn ang="0">
                  <a:pos x="T2" y="T3"/>
                </a:cxn>
                <a:cxn ang="0">
                  <a:pos x="T4" y="T5"/>
                </a:cxn>
                <a:cxn ang="0">
                  <a:pos x="T6" y="T7"/>
                </a:cxn>
                <a:cxn ang="0">
                  <a:pos x="T8" y="T9"/>
                </a:cxn>
                <a:cxn ang="0">
                  <a:pos x="T10" y="T11"/>
                </a:cxn>
              </a:cxnLst>
              <a:rect l="0" t="0" r="r" b="b"/>
              <a:pathLst>
                <a:path w="154" h="163">
                  <a:moveTo>
                    <a:pt x="154" y="0"/>
                  </a:moveTo>
                  <a:lnTo>
                    <a:pt x="15" y="104"/>
                  </a:lnTo>
                  <a:lnTo>
                    <a:pt x="0" y="116"/>
                  </a:lnTo>
                  <a:lnTo>
                    <a:pt x="6" y="163"/>
                  </a:lnTo>
                  <a:lnTo>
                    <a:pt x="17" y="151"/>
                  </a:lnTo>
                  <a:lnTo>
                    <a:pt x="1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8" name="Freeform 114"/>
            <p:cNvSpPr>
              <a:spLocks/>
            </p:cNvSpPr>
            <p:nvPr userDrawn="1"/>
          </p:nvSpPr>
          <p:spPr bwMode="gray">
            <a:xfrm>
              <a:off x="4427538" y="2895600"/>
              <a:ext cx="128587" cy="130175"/>
            </a:xfrm>
            <a:custGeom>
              <a:avLst/>
              <a:gdLst>
                <a:gd name="T0" fmla="*/ 81 w 81"/>
                <a:gd name="T1" fmla="*/ 0 h 82"/>
                <a:gd name="T2" fmla="*/ 19 w 81"/>
                <a:gd name="T3" fmla="*/ 34 h 82"/>
                <a:gd name="T4" fmla="*/ 0 w 81"/>
                <a:gd name="T5" fmla="*/ 44 h 82"/>
                <a:gd name="T6" fmla="*/ 19 w 81"/>
                <a:gd name="T7" fmla="*/ 82 h 82"/>
                <a:gd name="T8" fmla="*/ 21 w 81"/>
                <a:gd name="T9" fmla="*/ 80 h 82"/>
                <a:gd name="T10" fmla="*/ 81 w 81"/>
                <a:gd name="T11" fmla="*/ 0 h 82"/>
              </a:gdLst>
              <a:ahLst/>
              <a:cxnLst>
                <a:cxn ang="0">
                  <a:pos x="T0" y="T1"/>
                </a:cxn>
                <a:cxn ang="0">
                  <a:pos x="T2" y="T3"/>
                </a:cxn>
                <a:cxn ang="0">
                  <a:pos x="T4" y="T5"/>
                </a:cxn>
                <a:cxn ang="0">
                  <a:pos x="T6" y="T7"/>
                </a:cxn>
                <a:cxn ang="0">
                  <a:pos x="T8" y="T9"/>
                </a:cxn>
                <a:cxn ang="0">
                  <a:pos x="T10" y="T11"/>
                </a:cxn>
              </a:cxnLst>
              <a:rect l="0" t="0" r="r" b="b"/>
              <a:pathLst>
                <a:path w="81" h="82">
                  <a:moveTo>
                    <a:pt x="81" y="0"/>
                  </a:moveTo>
                  <a:lnTo>
                    <a:pt x="19" y="34"/>
                  </a:lnTo>
                  <a:lnTo>
                    <a:pt x="0" y="44"/>
                  </a:lnTo>
                  <a:lnTo>
                    <a:pt x="19" y="82"/>
                  </a:lnTo>
                  <a:lnTo>
                    <a:pt x="21" y="80"/>
                  </a:lnTo>
                  <a:lnTo>
                    <a:pt x="81" y="0"/>
                  </a:lnTo>
                  <a:close/>
                </a:path>
              </a:pathLst>
            </a:custGeom>
            <a:solidFill>
              <a:srgbClr val="0F8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9" name="Freeform 115"/>
            <p:cNvSpPr>
              <a:spLocks/>
            </p:cNvSpPr>
            <p:nvPr userDrawn="1"/>
          </p:nvSpPr>
          <p:spPr bwMode="gray">
            <a:xfrm>
              <a:off x="4427538" y="2895600"/>
              <a:ext cx="128587" cy="130175"/>
            </a:xfrm>
            <a:custGeom>
              <a:avLst/>
              <a:gdLst>
                <a:gd name="T0" fmla="*/ 81 w 81"/>
                <a:gd name="T1" fmla="*/ 0 h 82"/>
                <a:gd name="T2" fmla="*/ 19 w 81"/>
                <a:gd name="T3" fmla="*/ 34 h 82"/>
                <a:gd name="T4" fmla="*/ 0 w 81"/>
                <a:gd name="T5" fmla="*/ 44 h 82"/>
                <a:gd name="T6" fmla="*/ 19 w 81"/>
                <a:gd name="T7" fmla="*/ 82 h 82"/>
                <a:gd name="T8" fmla="*/ 21 w 81"/>
                <a:gd name="T9" fmla="*/ 80 h 82"/>
                <a:gd name="T10" fmla="*/ 81 w 81"/>
                <a:gd name="T11" fmla="*/ 0 h 82"/>
              </a:gdLst>
              <a:ahLst/>
              <a:cxnLst>
                <a:cxn ang="0">
                  <a:pos x="T0" y="T1"/>
                </a:cxn>
                <a:cxn ang="0">
                  <a:pos x="T2" y="T3"/>
                </a:cxn>
                <a:cxn ang="0">
                  <a:pos x="T4" y="T5"/>
                </a:cxn>
                <a:cxn ang="0">
                  <a:pos x="T6" y="T7"/>
                </a:cxn>
                <a:cxn ang="0">
                  <a:pos x="T8" y="T9"/>
                </a:cxn>
                <a:cxn ang="0">
                  <a:pos x="T10" y="T11"/>
                </a:cxn>
              </a:cxnLst>
              <a:rect l="0" t="0" r="r" b="b"/>
              <a:pathLst>
                <a:path w="81" h="82">
                  <a:moveTo>
                    <a:pt x="81" y="0"/>
                  </a:moveTo>
                  <a:lnTo>
                    <a:pt x="19" y="34"/>
                  </a:lnTo>
                  <a:lnTo>
                    <a:pt x="0" y="44"/>
                  </a:lnTo>
                  <a:lnTo>
                    <a:pt x="19" y="82"/>
                  </a:lnTo>
                  <a:lnTo>
                    <a:pt x="21" y="80"/>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0" name="Oval 116"/>
            <p:cNvSpPr>
              <a:spLocks noChangeArrowheads="1"/>
            </p:cNvSpPr>
            <p:nvPr userDrawn="1"/>
          </p:nvSpPr>
          <p:spPr bwMode="gray">
            <a:xfrm>
              <a:off x="5084763" y="2427288"/>
              <a:ext cx="1593850" cy="1495425"/>
            </a:xfrm>
            <a:prstGeom prst="ellipse">
              <a:avLst/>
            </a:prstGeom>
            <a:solidFill>
              <a:srgbClr val="5A823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1" name="Freeform 117"/>
            <p:cNvSpPr>
              <a:spLocks/>
            </p:cNvSpPr>
            <p:nvPr userDrawn="1"/>
          </p:nvSpPr>
          <p:spPr bwMode="gray">
            <a:xfrm>
              <a:off x="5789613" y="2606675"/>
              <a:ext cx="187325" cy="1784350"/>
            </a:xfrm>
            <a:custGeom>
              <a:avLst/>
              <a:gdLst>
                <a:gd name="T0" fmla="*/ 59 w 118"/>
                <a:gd name="T1" fmla="*/ 0 h 1124"/>
                <a:gd name="T2" fmla="*/ 0 w 118"/>
                <a:gd name="T3" fmla="*/ 1124 h 1124"/>
                <a:gd name="T4" fmla="*/ 118 w 118"/>
                <a:gd name="T5" fmla="*/ 1124 h 1124"/>
                <a:gd name="T6" fmla="*/ 59 w 118"/>
                <a:gd name="T7" fmla="*/ 0 h 1124"/>
              </a:gdLst>
              <a:ahLst/>
              <a:cxnLst>
                <a:cxn ang="0">
                  <a:pos x="T0" y="T1"/>
                </a:cxn>
                <a:cxn ang="0">
                  <a:pos x="T2" y="T3"/>
                </a:cxn>
                <a:cxn ang="0">
                  <a:pos x="T4" y="T5"/>
                </a:cxn>
                <a:cxn ang="0">
                  <a:pos x="T6" y="T7"/>
                </a:cxn>
              </a:cxnLst>
              <a:rect l="0" t="0" r="r" b="b"/>
              <a:pathLst>
                <a:path w="118" h="1124">
                  <a:moveTo>
                    <a:pt x="59" y="0"/>
                  </a:moveTo>
                  <a:lnTo>
                    <a:pt x="0" y="1124"/>
                  </a:lnTo>
                  <a:lnTo>
                    <a:pt x="118" y="1124"/>
                  </a:lnTo>
                  <a:lnTo>
                    <a:pt x="59"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2" name="Freeform 118"/>
            <p:cNvSpPr>
              <a:spLocks/>
            </p:cNvSpPr>
            <p:nvPr userDrawn="1"/>
          </p:nvSpPr>
          <p:spPr bwMode="gray">
            <a:xfrm>
              <a:off x="5813425" y="2698750"/>
              <a:ext cx="139700" cy="1265237"/>
            </a:xfrm>
            <a:custGeom>
              <a:avLst/>
              <a:gdLst>
                <a:gd name="T0" fmla="*/ 44 w 88"/>
                <a:gd name="T1" fmla="*/ 0 h 797"/>
                <a:gd name="T2" fmla="*/ 0 w 88"/>
                <a:gd name="T3" fmla="*/ 797 h 797"/>
                <a:gd name="T4" fmla="*/ 88 w 88"/>
                <a:gd name="T5" fmla="*/ 797 h 797"/>
                <a:gd name="T6" fmla="*/ 44 w 88"/>
                <a:gd name="T7" fmla="*/ 0 h 797"/>
              </a:gdLst>
              <a:ahLst/>
              <a:cxnLst>
                <a:cxn ang="0">
                  <a:pos x="T0" y="T1"/>
                </a:cxn>
                <a:cxn ang="0">
                  <a:pos x="T2" y="T3"/>
                </a:cxn>
                <a:cxn ang="0">
                  <a:pos x="T4" y="T5"/>
                </a:cxn>
                <a:cxn ang="0">
                  <a:pos x="T6" y="T7"/>
                </a:cxn>
              </a:cxnLst>
              <a:rect l="0" t="0" r="r" b="b"/>
              <a:pathLst>
                <a:path w="88" h="797">
                  <a:moveTo>
                    <a:pt x="44" y="0"/>
                  </a:moveTo>
                  <a:lnTo>
                    <a:pt x="0" y="797"/>
                  </a:lnTo>
                  <a:lnTo>
                    <a:pt x="88" y="797"/>
                  </a:lnTo>
                  <a:lnTo>
                    <a:pt x="44"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3" name="Freeform 119"/>
            <p:cNvSpPr>
              <a:spLocks/>
            </p:cNvSpPr>
            <p:nvPr userDrawn="1"/>
          </p:nvSpPr>
          <p:spPr bwMode="gray">
            <a:xfrm>
              <a:off x="5545138" y="3541713"/>
              <a:ext cx="338137" cy="317500"/>
            </a:xfrm>
            <a:custGeom>
              <a:avLst/>
              <a:gdLst>
                <a:gd name="T0" fmla="*/ 0 w 213"/>
                <a:gd name="T1" fmla="*/ 0 h 200"/>
                <a:gd name="T2" fmla="*/ 177 w 213"/>
                <a:gd name="T3" fmla="*/ 200 h 200"/>
                <a:gd name="T4" fmla="*/ 213 w 213"/>
                <a:gd name="T5" fmla="*/ 167 h 200"/>
                <a:gd name="T6" fmla="*/ 0 w 213"/>
                <a:gd name="T7" fmla="*/ 0 h 200"/>
              </a:gdLst>
              <a:ahLst/>
              <a:cxnLst>
                <a:cxn ang="0">
                  <a:pos x="T0" y="T1"/>
                </a:cxn>
                <a:cxn ang="0">
                  <a:pos x="T2" y="T3"/>
                </a:cxn>
                <a:cxn ang="0">
                  <a:pos x="T4" y="T5"/>
                </a:cxn>
                <a:cxn ang="0">
                  <a:pos x="T6" y="T7"/>
                </a:cxn>
              </a:cxnLst>
              <a:rect l="0" t="0" r="r" b="b"/>
              <a:pathLst>
                <a:path w="213" h="200">
                  <a:moveTo>
                    <a:pt x="0" y="0"/>
                  </a:moveTo>
                  <a:lnTo>
                    <a:pt x="177" y="200"/>
                  </a:lnTo>
                  <a:lnTo>
                    <a:pt x="213" y="167"/>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4" name="Freeform 120"/>
            <p:cNvSpPr>
              <a:spLocks/>
            </p:cNvSpPr>
            <p:nvPr userDrawn="1"/>
          </p:nvSpPr>
          <p:spPr bwMode="gray">
            <a:xfrm>
              <a:off x="5605463" y="3163888"/>
              <a:ext cx="298450" cy="279400"/>
            </a:xfrm>
            <a:custGeom>
              <a:avLst/>
              <a:gdLst>
                <a:gd name="T0" fmla="*/ 0 w 188"/>
                <a:gd name="T1" fmla="*/ 0 h 176"/>
                <a:gd name="T2" fmla="*/ 152 w 188"/>
                <a:gd name="T3" fmla="*/ 176 h 176"/>
                <a:gd name="T4" fmla="*/ 188 w 188"/>
                <a:gd name="T5" fmla="*/ 143 h 176"/>
                <a:gd name="T6" fmla="*/ 0 w 188"/>
                <a:gd name="T7" fmla="*/ 0 h 176"/>
              </a:gdLst>
              <a:ahLst/>
              <a:cxnLst>
                <a:cxn ang="0">
                  <a:pos x="T0" y="T1"/>
                </a:cxn>
                <a:cxn ang="0">
                  <a:pos x="T2" y="T3"/>
                </a:cxn>
                <a:cxn ang="0">
                  <a:pos x="T4" y="T5"/>
                </a:cxn>
                <a:cxn ang="0">
                  <a:pos x="T6" y="T7"/>
                </a:cxn>
              </a:cxnLst>
              <a:rect l="0" t="0" r="r" b="b"/>
              <a:pathLst>
                <a:path w="188" h="176">
                  <a:moveTo>
                    <a:pt x="0" y="0"/>
                  </a:moveTo>
                  <a:lnTo>
                    <a:pt x="152" y="176"/>
                  </a:lnTo>
                  <a:lnTo>
                    <a:pt x="188" y="143"/>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5" name="Freeform 121"/>
            <p:cNvSpPr>
              <a:spLocks/>
            </p:cNvSpPr>
            <p:nvPr userDrawn="1"/>
          </p:nvSpPr>
          <p:spPr bwMode="gray">
            <a:xfrm>
              <a:off x="5672138" y="2927350"/>
              <a:ext cx="231775" cy="233362"/>
            </a:xfrm>
            <a:custGeom>
              <a:avLst/>
              <a:gdLst>
                <a:gd name="T0" fmla="*/ 0 w 146"/>
                <a:gd name="T1" fmla="*/ 0 h 147"/>
                <a:gd name="T2" fmla="*/ 120 w 146"/>
                <a:gd name="T3" fmla="*/ 147 h 147"/>
                <a:gd name="T4" fmla="*/ 146 w 146"/>
                <a:gd name="T5" fmla="*/ 105 h 147"/>
                <a:gd name="T6" fmla="*/ 0 w 146"/>
                <a:gd name="T7" fmla="*/ 0 h 147"/>
              </a:gdLst>
              <a:ahLst/>
              <a:cxnLst>
                <a:cxn ang="0">
                  <a:pos x="T0" y="T1"/>
                </a:cxn>
                <a:cxn ang="0">
                  <a:pos x="T2" y="T3"/>
                </a:cxn>
                <a:cxn ang="0">
                  <a:pos x="T4" y="T5"/>
                </a:cxn>
                <a:cxn ang="0">
                  <a:pos x="T6" y="T7"/>
                </a:cxn>
              </a:cxnLst>
              <a:rect l="0" t="0" r="r" b="b"/>
              <a:pathLst>
                <a:path w="146" h="147">
                  <a:moveTo>
                    <a:pt x="0" y="0"/>
                  </a:moveTo>
                  <a:lnTo>
                    <a:pt x="120" y="147"/>
                  </a:lnTo>
                  <a:lnTo>
                    <a:pt x="146" y="105"/>
                  </a:lnTo>
                  <a:lnTo>
                    <a:pt x="0"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6" name="Freeform 122"/>
            <p:cNvSpPr>
              <a:spLocks/>
            </p:cNvSpPr>
            <p:nvPr userDrawn="1"/>
          </p:nvSpPr>
          <p:spPr bwMode="gray">
            <a:xfrm>
              <a:off x="5880100" y="3422650"/>
              <a:ext cx="338137" cy="320675"/>
            </a:xfrm>
            <a:custGeom>
              <a:avLst/>
              <a:gdLst>
                <a:gd name="T0" fmla="*/ 213 w 213"/>
                <a:gd name="T1" fmla="*/ 0 h 202"/>
                <a:gd name="T2" fmla="*/ 36 w 213"/>
                <a:gd name="T3" fmla="*/ 202 h 202"/>
                <a:gd name="T4" fmla="*/ 0 w 213"/>
                <a:gd name="T5" fmla="*/ 168 h 202"/>
                <a:gd name="T6" fmla="*/ 213 w 213"/>
                <a:gd name="T7" fmla="*/ 0 h 202"/>
              </a:gdLst>
              <a:ahLst/>
              <a:cxnLst>
                <a:cxn ang="0">
                  <a:pos x="T0" y="T1"/>
                </a:cxn>
                <a:cxn ang="0">
                  <a:pos x="T2" y="T3"/>
                </a:cxn>
                <a:cxn ang="0">
                  <a:pos x="T4" y="T5"/>
                </a:cxn>
                <a:cxn ang="0">
                  <a:pos x="T6" y="T7"/>
                </a:cxn>
              </a:cxnLst>
              <a:rect l="0" t="0" r="r" b="b"/>
              <a:pathLst>
                <a:path w="213" h="202">
                  <a:moveTo>
                    <a:pt x="213" y="0"/>
                  </a:moveTo>
                  <a:lnTo>
                    <a:pt x="36" y="202"/>
                  </a:lnTo>
                  <a:lnTo>
                    <a:pt x="0" y="168"/>
                  </a:lnTo>
                  <a:lnTo>
                    <a:pt x="213"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7" name="Freeform 123"/>
            <p:cNvSpPr>
              <a:spLocks/>
            </p:cNvSpPr>
            <p:nvPr userDrawn="1"/>
          </p:nvSpPr>
          <p:spPr bwMode="gray">
            <a:xfrm>
              <a:off x="5859463" y="3233738"/>
              <a:ext cx="298450" cy="276225"/>
            </a:xfrm>
            <a:custGeom>
              <a:avLst/>
              <a:gdLst>
                <a:gd name="T0" fmla="*/ 188 w 188"/>
                <a:gd name="T1" fmla="*/ 0 h 174"/>
                <a:gd name="T2" fmla="*/ 36 w 188"/>
                <a:gd name="T3" fmla="*/ 174 h 174"/>
                <a:gd name="T4" fmla="*/ 0 w 188"/>
                <a:gd name="T5" fmla="*/ 140 h 174"/>
                <a:gd name="T6" fmla="*/ 188 w 188"/>
                <a:gd name="T7" fmla="*/ 0 h 174"/>
              </a:gdLst>
              <a:ahLst/>
              <a:cxnLst>
                <a:cxn ang="0">
                  <a:pos x="T0" y="T1"/>
                </a:cxn>
                <a:cxn ang="0">
                  <a:pos x="T2" y="T3"/>
                </a:cxn>
                <a:cxn ang="0">
                  <a:pos x="T4" y="T5"/>
                </a:cxn>
                <a:cxn ang="0">
                  <a:pos x="T6" y="T7"/>
                </a:cxn>
              </a:cxnLst>
              <a:rect l="0" t="0" r="r" b="b"/>
              <a:pathLst>
                <a:path w="188" h="174">
                  <a:moveTo>
                    <a:pt x="188" y="0"/>
                  </a:moveTo>
                  <a:lnTo>
                    <a:pt x="36" y="174"/>
                  </a:lnTo>
                  <a:lnTo>
                    <a:pt x="0" y="140"/>
                  </a:lnTo>
                  <a:lnTo>
                    <a:pt x="188"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8" name="Freeform 124"/>
            <p:cNvSpPr>
              <a:spLocks/>
            </p:cNvSpPr>
            <p:nvPr userDrawn="1"/>
          </p:nvSpPr>
          <p:spPr bwMode="gray">
            <a:xfrm>
              <a:off x="5883275" y="2830513"/>
              <a:ext cx="130175" cy="160337"/>
            </a:xfrm>
            <a:custGeom>
              <a:avLst/>
              <a:gdLst>
                <a:gd name="T0" fmla="*/ 82 w 82"/>
                <a:gd name="T1" fmla="*/ 0 h 101"/>
                <a:gd name="T2" fmla="*/ 8 w 82"/>
                <a:gd name="T3" fmla="*/ 101 h 101"/>
                <a:gd name="T4" fmla="*/ 0 w 82"/>
                <a:gd name="T5" fmla="*/ 61 h 101"/>
                <a:gd name="T6" fmla="*/ 82 w 82"/>
                <a:gd name="T7" fmla="*/ 0 h 101"/>
              </a:gdLst>
              <a:ahLst/>
              <a:cxnLst>
                <a:cxn ang="0">
                  <a:pos x="T0" y="T1"/>
                </a:cxn>
                <a:cxn ang="0">
                  <a:pos x="T2" y="T3"/>
                </a:cxn>
                <a:cxn ang="0">
                  <a:pos x="T4" y="T5"/>
                </a:cxn>
                <a:cxn ang="0">
                  <a:pos x="T6" y="T7"/>
                </a:cxn>
              </a:cxnLst>
              <a:rect l="0" t="0" r="r" b="b"/>
              <a:pathLst>
                <a:path w="82" h="101">
                  <a:moveTo>
                    <a:pt x="82" y="0"/>
                  </a:moveTo>
                  <a:lnTo>
                    <a:pt x="8" y="101"/>
                  </a:lnTo>
                  <a:lnTo>
                    <a:pt x="0" y="61"/>
                  </a:lnTo>
                  <a:lnTo>
                    <a:pt x="82" y="0"/>
                  </a:lnTo>
                  <a:close/>
                </a:path>
              </a:pathLst>
            </a:custGeom>
            <a:solidFill>
              <a:srgbClr val="6A50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9" name="Freeform 125"/>
            <p:cNvSpPr>
              <a:spLocks/>
            </p:cNvSpPr>
            <p:nvPr userDrawn="1"/>
          </p:nvSpPr>
          <p:spPr bwMode="gray">
            <a:xfrm>
              <a:off x="3894138" y="3362325"/>
              <a:ext cx="98425" cy="966787"/>
            </a:xfrm>
            <a:custGeom>
              <a:avLst/>
              <a:gdLst>
                <a:gd name="T0" fmla="*/ 62 w 62"/>
                <a:gd name="T1" fmla="*/ 609 h 609"/>
                <a:gd name="T2" fmla="*/ 30 w 62"/>
                <a:gd name="T3" fmla="*/ 0 h 609"/>
                <a:gd name="T4" fmla="*/ 0 w 62"/>
                <a:gd name="T5" fmla="*/ 609 h 609"/>
                <a:gd name="T6" fmla="*/ 62 w 62"/>
                <a:gd name="T7" fmla="*/ 609 h 609"/>
              </a:gdLst>
              <a:ahLst/>
              <a:cxnLst>
                <a:cxn ang="0">
                  <a:pos x="T0" y="T1"/>
                </a:cxn>
                <a:cxn ang="0">
                  <a:pos x="T2" y="T3"/>
                </a:cxn>
                <a:cxn ang="0">
                  <a:pos x="T4" y="T5"/>
                </a:cxn>
                <a:cxn ang="0">
                  <a:pos x="T6" y="T7"/>
                </a:cxn>
              </a:cxnLst>
              <a:rect l="0" t="0" r="r" b="b"/>
              <a:pathLst>
                <a:path w="62" h="609">
                  <a:moveTo>
                    <a:pt x="62" y="609"/>
                  </a:moveTo>
                  <a:lnTo>
                    <a:pt x="30" y="0"/>
                  </a:lnTo>
                  <a:lnTo>
                    <a:pt x="0" y="609"/>
                  </a:lnTo>
                  <a:lnTo>
                    <a:pt x="62" y="609"/>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0" name="Freeform 126"/>
            <p:cNvSpPr>
              <a:spLocks/>
            </p:cNvSpPr>
            <p:nvPr userDrawn="1"/>
          </p:nvSpPr>
          <p:spPr bwMode="gray">
            <a:xfrm>
              <a:off x="3894138" y="3362325"/>
              <a:ext cx="98425" cy="966787"/>
            </a:xfrm>
            <a:custGeom>
              <a:avLst/>
              <a:gdLst>
                <a:gd name="T0" fmla="*/ 62 w 62"/>
                <a:gd name="T1" fmla="*/ 609 h 609"/>
                <a:gd name="T2" fmla="*/ 30 w 62"/>
                <a:gd name="T3" fmla="*/ 0 h 609"/>
                <a:gd name="T4" fmla="*/ 0 w 62"/>
                <a:gd name="T5" fmla="*/ 609 h 609"/>
                <a:gd name="T6" fmla="*/ 62 w 62"/>
                <a:gd name="T7" fmla="*/ 609 h 609"/>
              </a:gdLst>
              <a:ahLst/>
              <a:cxnLst>
                <a:cxn ang="0">
                  <a:pos x="T0" y="T1"/>
                </a:cxn>
                <a:cxn ang="0">
                  <a:pos x="T2" y="T3"/>
                </a:cxn>
                <a:cxn ang="0">
                  <a:pos x="T4" y="T5"/>
                </a:cxn>
                <a:cxn ang="0">
                  <a:pos x="T6" y="T7"/>
                </a:cxn>
              </a:cxnLst>
              <a:rect l="0" t="0" r="r" b="b"/>
              <a:pathLst>
                <a:path w="62" h="609">
                  <a:moveTo>
                    <a:pt x="62" y="609"/>
                  </a:moveTo>
                  <a:lnTo>
                    <a:pt x="30" y="0"/>
                  </a:lnTo>
                  <a:lnTo>
                    <a:pt x="0" y="609"/>
                  </a:lnTo>
                  <a:lnTo>
                    <a:pt x="62" y="60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1" name="Freeform 127"/>
            <p:cNvSpPr>
              <a:spLocks/>
            </p:cNvSpPr>
            <p:nvPr userDrawn="1"/>
          </p:nvSpPr>
          <p:spPr bwMode="gray">
            <a:xfrm>
              <a:off x="3941763" y="3900488"/>
              <a:ext cx="187325" cy="198437"/>
            </a:xfrm>
            <a:custGeom>
              <a:avLst/>
              <a:gdLst>
                <a:gd name="T0" fmla="*/ 0 w 118"/>
                <a:gd name="T1" fmla="*/ 125 h 125"/>
                <a:gd name="T2" fmla="*/ 118 w 118"/>
                <a:gd name="T3" fmla="*/ 0 h 125"/>
                <a:gd name="T4" fmla="*/ 0 w 118"/>
                <a:gd name="T5" fmla="*/ 91 h 125"/>
                <a:gd name="T6" fmla="*/ 0 w 118"/>
                <a:gd name="T7" fmla="*/ 125 h 125"/>
              </a:gdLst>
              <a:ahLst/>
              <a:cxnLst>
                <a:cxn ang="0">
                  <a:pos x="T0" y="T1"/>
                </a:cxn>
                <a:cxn ang="0">
                  <a:pos x="T2" y="T3"/>
                </a:cxn>
                <a:cxn ang="0">
                  <a:pos x="T4" y="T5"/>
                </a:cxn>
                <a:cxn ang="0">
                  <a:pos x="T6" y="T7"/>
                </a:cxn>
              </a:cxnLst>
              <a:rect l="0" t="0" r="r" b="b"/>
              <a:pathLst>
                <a:path w="118" h="125">
                  <a:moveTo>
                    <a:pt x="0" y="125"/>
                  </a:moveTo>
                  <a:lnTo>
                    <a:pt x="118" y="0"/>
                  </a:lnTo>
                  <a:lnTo>
                    <a:pt x="0" y="91"/>
                  </a:lnTo>
                  <a:lnTo>
                    <a:pt x="0" y="125"/>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2" name="Freeform 128"/>
            <p:cNvSpPr>
              <a:spLocks/>
            </p:cNvSpPr>
            <p:nvPr userDrawn="1"/>
          </p:nvSpPr>
          <p:spPr bwMode="gray">
            <a:xfrm>
              <a:off x="3941763" y="3900488"/>
              <a:ext cx="187325" cy="198437"/>
            </a:xfrm>
            <a:custGeom>
              <a:avLst/>
              <a:gdLst>
                <a:gd name="T0" fmla="*/ 0 w 118"/>
                <a:gd name="T1" fmla="*/ 125 h 125"/>
                <a:gd name="T2" fmla="*/ 118 w 118"/>
                <a:gd name="T3" fmla="*/ 0 h 125"/>
                <a:gd name="T4" fmla="*/ 0 w 118"/>
                <a:gd name="T5" fmla="*/ 91 h 125"/>
                <a:gd name="T6" fmla="*/ 0 w 118"/>
                <a:gd name="T7" fmla="*/ 125 h 125"/>
              </a:gdLst>
              <a:ahLst/>
              <a:cxnLst>
                <a:cxn ang="0">
                  <a:pos x="T0" y="T1"/>
                </a:cxn>
                <a:cxn ang="0">
                  <a:pos x="T2" y="T3"/>
                </a:cxn>
                <a:cxn ang="0">
                  <a:pos x="T4" y="T5"/>
                </a:cxn>
                <a:cxn ang="0">
                  <a:pos x="T6" y="T7"/>
                </a:cxn>
              </a:cxnLst>
              <a:rect l="0" t="0" r="r" b="b"/>
              <a:pathLst>
                <a:path w="118" h="125">
                  <a:moveTo>
                    <a:pt x="0" y="125"/>
                  </a:moveTo>
                  <a:lnTo>
                    <a:pt x="118" y="0"/>
                  </a:lnTo>
                  <a:lnTo>
                    <a:pt x="0" y="91"/>
                  </a:lnTo>
                  <a:lnTo>
                    <a:pt x="0" y="12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3" name="Freeform 129"/>
            <p:cNvSpPr>
              <a:spLocks/>
            </p:cNvSpPr>
            <p:nvPr userDrawn="1"/>
          </p:nvSpPr>
          <p:spPr bwMode="gray">
            <a:xfrm>
              <a:off x="3935413" y="3730625"/>
              <a:ext cx="153987" cy="163512"/>
            </a:xfrm>
            <a:custGeom>
              <a:avLst/>
              <a:gdLst>
                <a:gd name="T0" fmla="*/ 4 w 97"/>
                <a:gd name="T1" fmla="*/ 103 h 103"/>
                <a:gd name="T2" fmla="*/ 97 w 97"/>
                <a:gd name="T3" fmla="*/ 0 h 103"/>
                <a:gd name="T4" fmla="*/ 0 w 97"/>
                <a:gd name="T5" fmla="*/ 73 h 103"/>
                <a:gd name="T6" fmla="*/ 4 w 97"/>
                <a:gd name="T7" fmla="*/ 103 h 103"/>
              </a:gdLst>
              <a:ahLst/>
              <a:cxnLst>
                <a:cxn ang="0">
                  <a:pos x="T0" y="T1"/>
                </a:cxn>
                <a:cxn ang="0">
                  <a:pos x="T2" y="T3"/>
                </a:cxn>
                <a:cxn ang="0">
                  <a:pos x="T4" y="T5"/>
                </a:cxn>
                <a:cxn ang="0">
                  <a:pos x="T6" y="T7"/>
                </a:cxn>
              </a:cxnLst>
              <a:rect l="0" t="0" r="r" b="b"/>
              <a:pathLst>
                <a:path w="97" h="103">
                  <a:moveTo>
                    <a:pt x="4" y="103"/>
                  </a:moveTo>
                  <a:lnTo>
                    <a:pt x="97" y="0"/>
                  </a:lnTo>
                  <a:lnTo>
                    <a:pt x="0" y="73"/>
                  </a:lnTo>
                  <a:lnTo>
                    <a:pt x="4"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4" name="Freeform 130"/>
            <p:cNvSpPr>
              <a:spLocks/>
            </p:cNvSpPr>
            <p:nvPr userDrawn="1"/>
          </p:nvSpPr>
          <p:spPr bwMode="gray">
            <a:xfrm>
              <a:off x="3935413" y="3730625"/>
              <a:ext cx="153987" cy="163512"/>
            </a:xfrm>
            <a:custGeom>
              <a:avLst/>
              <a:gdLst>
                <a:gd name="T0" fmla="*/ 4 w 97"/>
                <a:gd name="T1" fmla="*/ 103 h 103"/>
                <a:gd name="T2" fmla="*/ 97 w 97"/>
                <a:gd name="T3" fmla="*/ 0 h 103"/>
                <a:gd name="T4" fmla="*/ 0 w 97"/>
                <a:gd name="T5" fmla="*/ 73 h 103"/>
                <a:gd name="T6" fmla="*/ 4 w 97"/>
                <a:gd name="T7" fmla="*/ 103 h 103"/>
              </a:gdLst>
              <a:ahLst/>
              <a:cxnLst>
                <a:cxn ang="0">
                  <a:pos x="T0" y="T1"/>
                </a:cxn>
                <a:cxn ang="0">
                  <a:pos x="T2" y="T3"/>
                </a:cxn>
                <a:cxn ang="0">
                  <a:pos x="T4" y="T5"/>
                </a:cxn>
                <a:cxn ang="0">
                  <a:pos x="T6" y="T7"/>
                </a:cxn>
              </a:cxnLst>
              <a:rect l="0" t="0" r="r" b="b"/>
              <a:pathLst>
                <a:path w="97" h="103">
                  <a:moveTo>
                    <a:pt x="4" y="103"/>
                  </a:moveTo>
                  <a:lnTo>
                    <a:pt x="97" y="0"/>
                  </a:lnTo>
                  <a:lnTo>
                    <a:pt x="0" y="73"/>
                  </a:lnTo>
                  <a:lnTo>
                    <a:pt x="4"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5" name="Freeform 131"/>
            <p:cNvSpPr>
              <a:spLocks/>
            </p:cNvSpPr>
            <p:nvPr userDrawn="1"/>
          </p:nvSpPr>
          <p:spPr bwMode="gray">
            <a:xfrm>
              <a:off x="3929063" y="3625850"/>
              <a:ext cx="112712" cy="117475"/>
            </a:xfrm>
            <a:custGeom>
              <a:avLst/>
              <a:gdLst>
                <a:gd name="T0" fmla="*/ 8 w 71"/>
                <a:gd name="T1" fmla="*/ 74 h 74"/>
                <a:gd name="T2" fmla="*/ 71 w 71"/>
                <a:gd name="T3" fmla="*/ 0 h 74"/>
                <a:gd name="T4" fmla="*/ 0 w 71"/>
                <a:gd name="T5" fmla="*/ 48 h 74"/>
                <a:gd name="T6" fmla="*/ 8 w 71"/>
                <a:gd name="T7" fmla="*/ 74 h 74"/>
              </a:gdLst>
              <a:ahLst/>
              <a:cxnLst>
                <a:cxn ang="0">
                  <a:pos x="T0" y="T1"/>
                </a:cxn>
                <a:cxn ang="0">
                  <a:pos x="T2" y="T3"/>
                </a:cxn>
                <a:cxn ang="0">
                  <a:pos x="T4" y="T5"/>
                </a:cxn>
                <a:cxn ang="0">
                  <a:pos x="T6" y="T7"/>
                </a:cxn>
              </a:cxnLst>
              <a:rect l="0" t="0" r="r" b="b"/>
              <a:pathLst>
                <a:path w="71" h="74">
                  <a:moveTo>
                    <a:pt x="8" y="74"/>
                  </a:moveTo>
                  <a:lnTo>
                    <a:pt x="71" y="0"/>
                  </a:lnTo>
                  <a:lnTo>
                    <a:pt x="0" y="48"/>
                  </a:lnTo>
                  <a:lnTo>
                    <a:pt x="8" y="74"/>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6" name="Freeform 132"/>
            <p:cNvSpPr>
              <a:spLocks/>
            </p:cNvSpPr>
            <p:nvPr userDrawn="1"/>
          </p:nvSpPr>
          <p:spPr bwMode="gray">
            <a:xfrm>
              <a:off x="3929063" y="3625850"/>
              <a:ext cx="112712" cy="117475"/>
            </a:xfrm>
            <a:custGeom>
              <a:avLst/>
              <a:gdLst>
                <a:gd name="T0" fmla="*/ 8 w 71"/>
                <a:gd name="T1" fmla="*/ 74 h 74"/>
                <a:gd name="T2" fmla="*/ 71 w 71"/>
                <a:gd name="T3" fmla="*/ 0 h 74"/>
                <a:gd name="T4" fmla="*/ 0 w 71"/>
                <a:gd name="T5" fmla="*/ 48 h 74"/>
                <a:gd name="T6" fmla="*/ 8 w 71"/>
                <a:gd name="T7" fmla="*/ 74 h 74"/>
              </a:gdLst>
              <a:ahLst/>
              <a:cxnLst>
                <a:cxn ang="0">
                  <a:pos x="T0" y="T1"/>
                </a:cxn>
                <a:cxn ang="0">
                  <a:pos x="T2" y="T3"/>
                </a:cxn>
                <a:cxn ang="0">
                  <a:pos x="T4" y="T5"/>
                </a:cxn>
                <a:cxn ang="0">
                  <a:pos x="T6" y="T7"/>
                </a:cxn>
              </a:cxnLst>
              <a:rect l="0" t="0" r="r" b="b"/>
              <a:pathLst>
                <a:path w="71" h="74">
                  <a:moveTo>
                    <a:pt x="8" y="74"/>
                  </a:moveTo>
                  <a:lnTo>
                    <a:pt x="71" y="0"/>
                  </a:lnTo>
                  <a:lnTo>
                    <a:pt x="0" y="48"/>
                  </a:lnTo>
                  <a:lnTo>
                    <a:pt x="8" y="7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7" name="Freeform 133"/>
            <p:cNvSpPr>
              <a:spLocks/>
            </p:cNvSpPr>
            <p:nvPr userDrawn="1"/>
          </p:nvSpPr>
          <p:spPr bwMode="gray">
            <a:xfrm>
              <a:off x="3740150" y="3833813"/>
              <a:ext cx="188912" cy="201612"/>
            </a:xfrm>
            <a:custGeom>
              <a:avLst/>
              <a:gdLst>
                <a:gd name="T0" fmla="*/ 119 w 119"/>
                <a:gd name="T1" fmla="*/ 127 h 127"/>
                <a:gd name="T2" fmla="*/ 0 w 119"/>
                <a:gd name="T3" fmla="*/ 0 h 127"/>
                <a:gd name="T4" fmla="*/ 119 w 119"/>
                <a:gd name="T5" fmla="*/ 94 h 127"/>
                <a:gd name="T6" fmla="*/ 119 w 119"/>
                <a:gd name="T7" fmla="*/ 127 h 127"/>
              </a:gdLst>
              <a:ahLst/>
              <a:cxnLst>
                <a:cxn ang="0">
                  <a:pos x="T0" y="T1"/>
                </a:cxn>
                <a:cxn ang="0">
                  <a:pos x="T2" y="T3"/>
                </a:cxn>
                <a:cxn ang="0">
                  <a:pos x="T4" y="T5"/>
                </a:cxn>
                <a:cxn ang="0">
                  <a:pos x="T6" y="T7"/>
                </a:cxn>
              </a:cxnLst>
              <a:rect l="0" t="0" r="r" b="b"/>
              <a:pathLst>
                <a:path w="119" h="127">
                  <a:moveTo>
                    <a:pt x="119" y="127"/>
                  </a:moveTo>
                  <a:lnTo>
                    <a:pt x="0" y="0"/>
                  </a:lnTo>
                  <a:lnTo>
                    <a:pt x="119" y="94"/>
                  </a:lnTo>
                  <a:lnTo>
                    <a:pt x="119" y="12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8" name="Freeform 134"/>
            <p:cNvSpPr>
              <a:spLocks/>
            </p:cNvSpPr>
            <p:nvPr userDrawn="1"/>
          </p:nvSpPr>
          <p:spPr bwMode="gray">
            <a:xfrm>
              <a:off x="3740150" y="3833813"/>
              <a:ext cx="188912" cy="201612"/>
            </a:xfrm>
            <a:custGeom>
              <a:avLst/>
              <a:gdLst>
                <a:gd name="T0" fmla="*/ 119 w 119"/>
                <a:gd name="T1" fmla="*/ 127 h 127"/>
                <a:gd name="T2" fmla="*/ 0 w 119"/>
                <a:gd name="T3" fmla="*/ 0 h 127"/>
                <a:gd name="T4" fmla="*/ 119 w 119"/>
                <a:gd name="T5" fmla="*/ 94 h 127"/>
                <a:gd name="T6" fmla="*/ 119 w 119"/>
                <a:gd name="T7" fmla="*/ 127 h 127"/>
              </a:gdLst>
              <a:ahLst/>
              <a:cxnLst>
                <a:cxn ang="0">
                  <a:pos x="T0" y="T1"/>
                </a:cxn>
                <a:cxn ang="0">
                  <a:pos x="T2" y="T3"/>
                </a:cxn>
                <a:cxn ang="0">
                  <a:pos x="T4" y="T5"/>
                </a:cxn>
                <a:cxn ang="0">
                  <a:pos x="T6" y="T7"/>
                </a:cxn>
              </a:cxnLst>
              <a:rect l="0" t="0" r="r" b="b"/>
              <a:pathLst>
                <a:path w="119" h="127">
                  <a:moveTo>
                    <a:pt x="119" y="127"/>
                  </a:moveTo>
                  <a:lnTo>
                    <a:pt x="0" y="0"/>
                  </a:lnTo>
                  <a:lnTo>
                    <a:pt x="119" y="94"/>
                  </a:lnTo>
                  <a:lnTo>
                    <a:pt x="119" y="12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9" name="Freeform 135"/>
            <p:cNvSpPr>
              <a:spLocks/>
            </p:cNvSpPr>
            <p:nvPr userDrawn="1"/>
          </p:nvSpPr>
          <p:spPr bwMode="gray">
            <a:xfrm>
              <a:off x="3781425" y="3676650"/>
              <a:ext cx="153987" cy="163512"/>
            </a:xfrm>
            <a:custGeom>
              <a:avLst/>
              <a:gdLst>
                <a:gd name="T0" fmla="*/ 93 w 97"/>
                <a:gd name="T1" fmla="*/ 103 h 103"/>
                <a:gd name="T2" fmla="*/ 0 w 97"/>
                <a:gd name="T3" fmla="*/ 0 h 103"/>
                <a:gd name="T4" fmla="*/ 97 w 97"/>
                <a:gd name="T5" fmla="*/ 74 h 103"/>
                <a:gd name="T6" fmla="*/ 93 w 97"/>
                <a:gd name="T7" fmla="*/ 103 h 103"/>
              </a:gdLst>
              <a:ahLst/>
              <a:cxnLst>
                <a:cxn ang="0">
                  <a:pos x="T0" y="T1"/>
                </a:cxn>
                <a:cxn ang="0">
                  <a:pos x="T2" y="T3"/>
                </a:cxn>
                <a:cxn ang="0">
                  <a:pos x="T4" y="T5"/>
                </a:cxn>
                <a:cxn ang="0">
                  <a:pos x="T6" y="T7"/>
                </a:cxn>
              </a:cxnLst>
              <a:rect l="0" t="0" r="r" b="b"/>
              <a:pathLst>
                <a:path w="97" h="103">
                  <a:moveTo>
                    <a:pt x="93" y="103"/>
                  </a:moveTo>
                  <a:lnTo>
                    <a:pt x="0" y="0"/>
                  </a:lnTo>
                  <a:lnTo>
                    <a:pt x="97" y="74"/>
                  </a:lnTo>
                  <a:lnTo>
                    <a:pt x="93"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0" name="Freeform 136"/>
            <p:cNvSpPr>
              <a:spLocks/>
            </p:cNvSpPr>
            <p:nvPr userDrawn="1"/>
          </p:nvSpPr>
          <p:spPr bwMode="gray">
            <a:xfrm>
              <a:off x="3781425" y="3676650"/>
              <a:ext cx="153987" cy="163512"/>
            </a:xfrm>
            <a:custGeom>
              <a:avLst/>
              <a:gdLst>
                <a:gd name="T0" fmla="*/ 93 w 97"/>
                <a:gd name="T1" fmla="*/ 103 h 103"/>
                <a:gd name="T2" fmla="*/ 0 w 97"/>
                <a:gd name="T3" fmla="*/ 0 h 103"/>
                <a:gd name="T4" fmla="*/ 97 w 97"/>
                <a:gd name="T5" fmla="*/ 74 h 103"/>
                <a:gd name="T6" fmla="*/ 93 w 97"/>
                <a:gd name="T7" fmla="*/ 103 h 103"/>
              </a:gdLst>
              <a:ahLst/>
              <a:cxnLst>
                <a:cxn ang="0">
                  <a:pos x="T0" y="T1"/>
                </a:cxn>
                <a:cxn ang="0">
                  <a:pos x="T2" y="T3"/>
                </a:cxn>
                <a:cxn ang="0">
                  <a:pos x="T4" y="T5"/>
                </a:cxn>
                <a:cxn ang="0">
                  <a:pos x="T6" y="T7"/>
                </a:cxn>
              </a:cxnLst>
              <a:rect l="0" t="0" r="r" b="b"/>
              <a:pathLst>
                <a:path w="97" h="103">
                  <a:moveTo>
                    <a:pt x="93" y="103"/>
                  </a:moveTo>
                  <a:lnTo>
                    <a:pt x="0" y="0"/>
                  </a:lnTo>
                  <a:lnTo>
                    <a:pt x="97" y="74"/>
                  </a:lnTo>
                  <a:lnTo>
                    <a:pt x="93"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1" name="Freeform 137"/>
            <p:cNvSpPr>
              <a:spLocks/>
            </p:cNvSpPr>
            <p:nvPr userDrawn="1"/>
          </p:nvSpPr>
          <p:spPr bwMode="gray">
            <a:xfrm>
              <a:off x="3868738" y="3567113"/>
              <a:ext cx="79375" cy="77787"/>
            </a:xfrm>
            <a:custGeom>
              <a:avLst/>
              <a:gdLst>
                <a:gd name="T0" fmla="*/ 38 w 50"/>
                <a:gd name="T1" fmla="*/ 49 h 49"/>
                <a:gd name="T2" fmla="*/ 0 w 50"/>
                <a:gd name="T3" fmla="*/ 0 h 49"/>
                <a:gd name="T4" fmla="*/ 50 w 50"/>
                <a:gd name="T5" fmla="*/ 28 h 49"/>
                <a:gd name="T6" fmla="*/ 38 w 50"/>
                <a:gd name="T7" fmla="*/ 49 h 49"/>
              </a:gdLst>
              <a:ahLst/>
              <a:cxnLst>
                <a:cxn ang="0">
                  <a:pos x="T0" y="T1"/>
                </a:cxn>
                <a:cxn ang="0">
                  <a:pos x="T2" y="T3"/>
                </a:cxn>
                <a:cxn ang="0">
                  <a:pos x="T4" y="T5"/>
                </a:cxn>
                <a:cxn ang="0">
                  <a:pos x="T6" y="T7"/>
                </a:cxn>
              </a:cxnLst>
              <a:rect l="0" t="0" r="r" b="b"/>
              <a:pathLst>
                <a:path w="50" h="49">
                  <a:moveTo>
                    <a:pt x="38" y="49"/>
                  </a:moveTo>
                  <a:lnTo>
                    <a:pt x="0" y="0"/>
                  </a:lnTo>
                  <a:lnTo>
                    <a:pt x="50" y="28"/>
                  </a:lnTo>
                  <a:lnTo>
                    <a:pt x="38" y="49"/>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2" name="Freeform 138"/>
            <p:cNvSpPr>
              <a:spLocks/>
            </p:cNvSpPr>
            <p:nvPr userDrawn="1"/>
          </p:nvSpPr>
          <p:spPr bwMode="gray">
            <a:xfrm>
              <a:off x="3868738" y="3567113"/>
              <a:ext cx="79375" cy="77787"/>
            </a:xfrm>
            <a:custGeom>
              <a:avLst/>
              <a:gdLst>
                <a:gd name="T0" fmla="*/ 38 w 50"/>
                <a:gd name="T1" fmla="*/ 49 h 49"/>
                <a:gd name="T2" fmla="*/ 0 w 50"/>
                <a:gd name="T3" fmla="*/ 0 h 49"/>
                <a:gd name="T4" fmla="*/ 50 w 50"/>
                <a:gd name="T5" fmla="*/ 28 h 49"/>
                <a:gd name="T6" fmla="*/ 38 w 50"/>
                <a:gd name="T7" fmla="*/ 49 h 49"/>
              </a:gdLst>
              <a:ahLst/>
              <a:cxnLst>
                <a:cxn ang="0">
                  <a:pos x="T0" y="T1"/>
                </a:cxn>
                <a:cxn ang="0">
                  <a:pos x="T2" y="T3"/>
                </a:cxn>
                <a:cxn ang="0">
                  <a:pos x="T4" y="T5"/>
                </a:cxn>
                <a:cxn ang="0">
                  <a:pos x="T6" y="T7"/>
                </a:cxn>
              </a:cxnLst>
              <a:rect l="0" t="0" r="r" b="b"/>
              <a:pathLst>
                <a:path w="50" h="49">
                  <a:moveTo>
                    <a:pt x="38" y="49"/>
                  </a:moveTo>
                  <a:lnTo>
                    <a:pt x="0" y="0"/>
                  </a:lnTo>
                  <a:lnTo>
                    <a:pt x="50" y="28"/>
                  </a:lnTo>
                  <a:lnTo>
                    <a:pt x="38" y="4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3" name="Freeform 139"/>
            <p:cNvSpPr>
              <a:spLocks/>
            </p:cNvSpPr>
            <p:nvPr userDrawn="1"/>
          </p:nvSpPr>
          <p:spPr bwMode="gray">
            <a:xfrm>
              <a:off x="3676650" y="3308350"/>
              <a:ext cx="533400" cy="755650"/>
            </a:xfrm>
            <a:custGeom>
              <a:avLst/>
              <a:gdLst>
                <a:gd name="T0" fmla="*/ 79 w 159"/>
                <a:gd name="T1" fmla="*/ 0 h 240"/>
                <a:gd name="T2" fmla="*/ 0 w 159"/>
                <a:gd name="T3" fmla="*/ 180 h 240"/>
                <a:gd name="T4" fmla="*/ 27 w 159"/>
                <a:gd name="T5" fmla="*/ 240 h 240"/>
                <a:gd name="T6" fmla="*/ 67 w 159"/>
                <a:gd name="T7" fmla="*/ 222 h 240"/>
                <a:gd name="T8" fmla="*/ 19 w 159"/>
                <a:gd name="T9" fmla="*/ 167 h 240"/>
                <a:gd name="T10" fmla="*/ 70 w 159"/>
                <a:gd name="T11" fmla="*/ 209 h 240"/>
                <a:gd name="T12" fmla="*/ 72 w 159"/>
                <a:gd name="T13" fmla="*/ 165 h 240"/>
                <a:gd name="T14" fmla="*/ 31 w 159"/>
                <a:gd name="T15" fmla="*/ 117 h 240"/>
                <a:gd name="T16" fmla="*/ 73 w 159"/>
                <a:gd name="T17" fmla="*/ 150 h 240"/>
                <a:gd name="T18" fmla="*/ 75 w 159"/>
                <a:gd name="T19" fmla="*/ 107 h 240"/>
                <a:gd name="T20" fmla="*/ 57 w 159"/>
                <a:gd name="T21" fmla="*/ 82 h 240"/>
                <a:gd name="T22" fmla="*/ 76 w 159"/>
                <a:gd name="T23" fmla="*/ 93 h 240"/>
                <a:gd name="T24" fmla="*/ 79 w 159"/>
                <a:gd name="T25" fmla="*/ 17 h 240"/>
                <a:gd name="T26" fmla="*/ 84 w 159"/>
                <a:gd name="T27" fmla="*/ 119 h 240"/>
                <a:gd name="T28" fmla="*/ 109 w 159"/>
                <a:gd name="T29" fmla="*/ 101 h 240"/>
                <a:gd name="T30" fmla="*/ 85 w 159"/>
                <a:gd name="T31" fmla="*/ 131 h 240"/>
                <a:gd name="T32" fmla="*/ 86 w 159"/>
                <a:gd name="T33" fmla="*/ 164 h 240"/>
                <a:gd name="T34" fmla="*/ 123 w 159"/>
                <a:gd name="T35" fmla="*/ 134 h 240"/>
                <a:gd name="T36" fmla="*/ 87 w 159"/>
                <a:gd name="T37" fmla="*/ 177 h 240"/>
                <a:gd name="T38" fmla="*/ 89 w 159"/>
                <a:gd name="T39" fmla="*/ 213 h 240"/>
                <a:gd name="T40" fmla="*/ 119 w 159"/>
                <a:gd name="T41" fmla="*/ 201 h 240"/>
                <a:gd name="T42" fmla="*/ 135 w 159"/>
                <a:gd name="T43" fmla="*/ 188 h 240"/>
                <a:gd name="T44" fmla="*/ 126 w 159"/>
                <a:gd name="T45" fmla="*/ 199 h 240"/>
                <a:gd name="T46" fmla="*/ 158 w 159"/>
                <a:gd name="T47" fmla="*/ 188 h 240"/>
                <a:gd name="T48" fmla="*/ 159 w 159"/>
                <a:gd name="T49" fmla="*/ 180 h 240"/>
                <a:gd name="T50" fmla="*/ 143 w 159"/>
                <a:gd name="T51" fmla="*/ 118 h 240"/>
                <a:gd name="T52" fmla="*/ 102 w 159"/>
                <a:gd name="T53" fmla="*/ 37 h 240"/>
                <a:gd name="T54" fmla="*/ 79 w 159"/>
                <a:gd name="T55"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9" h="240">
                  <a:moveTo>
                    <a:pt x="79" y="0"/>
                  </a:moveTo>
                  <a:cubicBezTo>
                    <a:pt x="79" y="0"/>
                    <a:pt x="0" y="118"/>
                    <a:pt x="0" y="180"/>
                  </a:cubicBezTo>
                  <a:cubicBezTo>
                    <a:pt x="0" y="204"/>
                    <a:pt x="10" y="226"/>
                    <a:pt x="27" y="240"/>
                  </a:cubicBezTo>
                  <a:cubicBezTo>
                    <a:pt x="40" y="234"/>
                    <a:pt x="54" y="228"/>
                    <a:pt x="67" y="222"/>
                  </a:cubicBezTo>
                  <a:cubicBezTo>
                    <a:pt x="19" y="167"/>
                    <a:pt x="19" y="167"/>
                    <a:pt x="19" y="167"/>
                  </a:cubicBezTo>
                  <a:cubicBezTo>
                    <a:pt x="70" y="209"/>
                    <a:pt x="70" y="209"/>
                    <a:pt x="70" y="209"/>
                  </a:cubicBezTo>
                  <a:cubicBezTo>
                    <a:pt x="72" y="165"/>
                    <a:pt x="72" y="165"/>
                    <a:pt x="72" y="165"/>
                  </a:cubicBezTo>
                  <a:cubicBezTo>
                    <a:pt x="31" y="117"/>
                    <a:pt x="31" y="117"/>
                    <a:pt x="31" y="117"/>
                  </a:cubicBezTo>
                  <a:cubicBezTo>
                    <a:pt x="73" y="150"/>
                    <a:pt x="73" y="150"/>
                    <a:pt x="73" y="150"/>
                  </a:cubicBezTo>
                  <a:cubicBezTo>
                    <a:pt x="75" y="107"/>
                    <a:pt x="75" y="107"/>
                    <a:pt x="75" y="107"/>
                  </a:cubicBezTo>
                  <a:cubicBezTo>
                    <a:pt x="57" y="82"/>
                    <a:pt x="57" y="82"/>
                    <a:pt x="57" y="82"/>
                  </a:cubicBezTo>
                  <a:cubicBezTo>
                    <a:pt x="76" y="93"/>
                    <a:pt x="76" y="93"/>
                    <a:pt x="76" y="93"/>
                  </a:cubicBezTo>
                  <a:cubicBezTo>
                    <a:pt x="79" y="17"/>
                    <a:pt x="79" y="17"/>
                    <a:pt x="79" y="17"/>
                  </a:cubicBezTo>
                  <a:cubicBezTo>
                    <a:pt x="84" y="119"/>
                    <a:pt x="84" y="119"/>
                    <a:pt x="84" y="119"/>
                  </a:cubicBezTo>
                  <a:cubicBezTo>
                    <a:pt x="109" y="101"/>
                    <a:pt x="109" y="101"/>
                    <a:pt x="109" y="101"/>
                  </a:cubicBezTo>
                  <a:cubicBezTo>
                    <a:pt x="85" y="131"/>
                    <a:pt x="85" y="131"/>
                    <a:pt x="85" y="131"/>
                  </a:cubicBezTo>
                  <a:cubicBezTo>
                    <a:pt x="86" y="164"/>
                    <a:pt x="86" y="164"/>
                    <a:pt x="86" y="164"/>
                  </a:cubicBezTo>
                  <a:cubicBezTo>
                    <a:pt x="123" y="134"/>
                    <a:pt x="123" y="134"/>
                    <a:pt x="123" y="134"/>
                  </a:cubicBezTo>
                  <a:cubicBezTo>
                    <a:pt x="87" y="177"/>
                    <a:pt x="87" y="177"/>
                    <a:pt x="87" y="177"/>
                  </a:cubicBezTo>
                  <a:cubicBezTo>
                    <a:pt x="89" y="213"/>
                    <a:pt x="89" y="213"/>
                    <a:pt x="89" y="213"/>
                  </a:cubicBezTo>
                  <a:cubicBezTo>
                    <a:pt x="99" y="209"/>
                    <a:pt x="109" y="205"/>
                    <a:pt x="119" y="201"/>
                  </a:cubicBezTo>
                  <a:cubicBezTo>
                    <a:pt x="135" y="188"/>
                    <a:pt x="135" y="188"/>
                    <a:pt x="135" y="188"/>
                  </a:cubicBezTo>
                  <a:cubicBezTo>
                    <a:pt x="126" y="199"/>
                    <a:pt x="126" y="199"/>
                    <a:pt x="126" y="199"/>
                  </a:cubicBezTo>
                  <a:cubicBezTo>
                    <a:pt x="136" y="195"/>
                    <a:pt x="147" y="191"/>
                    <a:pt x="158" y="188"/>
                  </a:cubicBezTo>
                  <a:cubicBezTo>
                    <a:pt x="158" y="185"/>
                    <a:pt x="159" y="183"/>
                    <a:pt x="159" y="180"/>
                  </a:cubicBezTo>
                  <a:cubicBezTo>
                    <a:pt x="159" y="163"/>
                    <a:pt x="152" y="140"/>
                    <a:pt x="143" y="118"/>
                  </a:cubicBezTo>
                  <a:cubicBezTo>
                    <a:pt x="121" y="97"/>
                    <a:pt x="105" y="69"/>
                    <a:pt x="102" y="37"/>
                  </a:cubicBezTo>
                  <a:cubicBezTo>
                    <a:pt x="89" y="15"/>
                    <a:pt x="79" y="0"/>
                    <a:pt x="79" y="0"/>
                  </a:cubicBezTo>
                </a:path>
              </a:pathLst>
            </a:custGeom>
            <a:solidFill>
              <a:srgbClr val="A7C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4" name="Freeform 140"/>
            <p:cNvSpPr>
              <a:spLocks noEditPoints="1"/>
            </p:cNvSpPr>
            <p:nvPr userDrawn="1"/>
          </p:nvSpPr>
          <p:spPr bwMode="gray">
            <a:xfrm>
              <a:off x="3767138" y="3900488"/>
              <a:ext cx="439737" cy="223837"/>
            </a:xfrm>
            <a:custGeom>
              <a:avLst/>
              <a:gdLst>
                <a:gd name="T0" fmla="*/ 40 w 131"/>
                <a:gd name="T1" fmla="*/ 34 h 71"/>
                <a:gd name="T2" fmla="*/ 0 w 131"/>
                <a:gd name="T3" fmla="*/ 52 h 71"/>
                <a:gd name="T4" fmla="*/ 41 w 131"/>
                <a:gd name="T5" fmla="*/ 71 h 71"/>
                <a:gd name="T6" fmla="*/ 42 w 131"/>
                <a:gd name="T7" fmla="*/ 36 h 71"/>
                <a:gd name="T8" fmla="*/ 40 w 131"/>
                <a:gd name="T9" fmla="*/ 34 h 71"/>
                <a:gd name="T10" fmla="*/ 92 w 131"/>
                <a:gd name="T11" fmla="*/ 13 h 71"/>
                <a:gd name="T12" fmla="*/ 62 w 131"/>
                <a:gd name="T13" fmla="*/ 25 h 71"/>
                <a:gd name="T14" fmla="*/ 62 w 131"/>
                <a:gd name="T15" fmla="*/ 38 h 71"/>
                <a:gd name="T16" fmla="*/ 92 w 131"/>
                <a:gd name="T17" fmla="*/ 13 h 71"/>
                <a:gd name="T18" fmla="*/ 131 w 131"/>
                <a:gd name="T19" fmla="*/ 0 h 71"/>
                <a:gd name="T20" fmla="*/ 99 w 131"/>
                <a:gd name="T21" fmla="*/ 11 h 71"/>
                <a:gd name="T22" fmla="*/ 63 w 131"/>
                <a:gd name="T23" fmla="*/ 51 h 71"/>
                <a:gd name="T24" fmla="*/ 64 w 131"/>
                <a:gd name="T25" fmla="*/ 71 h 71"/>
                <a:gd name="T26" fmla="*/ 131 w 131"/>
                <a:gd name="T2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71">
                  <a:moveTo>
                    <a:pt x="40" y="34"/>
                  </a:moveTo>
                  <a:cubicBezTo>
                    <a:pt x="27" y="40"/>
                    <a:pt x="13" y="46"/>
                    <a:pt x="0" y="52"/>
                  </a:cubicBezTo>
                  <a:cubicBezTo>
                    <a:pt x="11" y="62"/>
                    <a:pt x="25" y="69"/>
                    <a:pt x="41" y="71"/>
                  </a:cubicBezTo>
                  <a:cubicBezTo>
                    <a:pt x="42" y="36"/>
                    <a:pt x="42" y="36"/>
                    <a:pt x="42" y="36"/>
                  </a:cubicBezTo>
                  <a:cubicBezTo>
                    <a:pt x="40" y="34"/>
                    <a:pt x="40" y="34"/>
                    <a:pt x="40" y="34"/>
                  </a:cubicBezTo>
                  <a:moveTo>
                    <a:pt x="92" y="13"/>
                  </a:moveTo>
                  <a:cubicBezTo>
                    <a:pt x="82" y="17"/>
                    <a:pt x="72" y="21"/>
                    <a:pt x="62" y="25"/>
                  </a:cubicBezTo>
                  <a:cubicBezTo>
                    <a:pt x="62" y="38"/>
                    <a:pt x="62" y="38"/>
                    <a:pt x="62" y="38"/>
                  </a:cubicBezTo>
                  <a:cubicBezTo>
                    <a:pt x="92" y="13"/>
                    <a:pt x="92" y="13"/>
                    <a:pt x="92" y="13"/>
                  </a:cubicBezTo>
                  <a:moveTo>
                    <a:pt x="131" y="0"/>
                  </a:moveTo>
                  <a:cubicBezTo>
                    <a:pt x="120" y="3"/>
                    <a:pt x="109" y="7"/>
                    <a:pt x="99" y="11"/>
                  </a:cubicBezTo>
                  <a:cubicBezTo>
                    <a:pt x="63" y="51"/>
                    <a:pt x="63" y="51"/>
                    <a:pt x="63" y="51"/>
                  </a:cubicBezTo>
                  <a:cubicBezTo>
                    <a:pt x="64" y="71"/>
                    <a:pt x="64" y="71"/>
                    <a:pt x="64" y="71"/>
                  </a:cubicBezTo>
                  <a:cubicBezTo>
                    <a:pt x="100" y="66"/>
                    <a:pt x="128" y="36"/>
                    <a:pt x="131" y="0"/>
                  </a:cubicBezTo>
                </a:path>
              </a:pathLst>
            </a:custGeom>
            <a:solidFill>
              <a:srgbClr val="98CA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5" name="Freeform 141"/>
            <p:cNvSpPr>
              <a:spLocks/>
            </p:cNvSpPr>
            <p:nvPr userDrawn="1"/>
          </p:nvSpPr>
          <p:spPr bwMode="gray">
            <a:xfrm>
              <a:off x="4019550" y="3425825"/>
              <a:ext cx="136525" cy="254000"/>
            </a:xfrm>
            <a:custGeom>
              <a:avLst/>
              <a:gdLst>
                <a:gd name="T0" fmla="*/ 0 w 41"/>
                <a:gd name="T1" fmla="*/ 0 h 81"/>
                <a:gd name="T2" fmla="*/ 41 w 41"/>
                <a:gd name="T3" fmla="*/ 81 h 81"/>
                <a:gd name="T4" fmla="*/ 0 w 41"/>
                <a:gd name="T5" fmla="*/ 0 h 81"/>
              </a:gdLst>
              <a:ahLst/>
              <a:cxnLst>
                <a:cxn ang="0">
                  <a:pos x="T0" y="T1"/>
                </a:cxn>
                <a:cxn ang="0">
                  <a:pos x="T2" y="T3"/>
                </a:cxn>
                <a:cxn ang="0">
                  <a:pos x="T4" y="T5"/>
                </a:cxn>
              </a:cxnLst>
              <a:rect l="0" t="0" r="r" b="b"/>
              <a:pathLst>
                <a:path w="41" h="81">
                  <a:moveTo>
                    <a:pt x="0" y="0"/>
                  </a:moveTo>
                  <a:cubicBezTo>
                    <a:pt x="3" y="32"/>
                    <a:pt x="19" y="60"/>
                    <a:pt x="41" y="81"/>
                  </a:cubicBezTo>
                  <a:cubicBezTo>
                    <a:pt x="29" y="52"/>
                    <a:pt x="13" y="23"/>
                    <a:pt x="0" y="0"/>
                  </a:cubicBezTo>
                </a:path>
              </a:pathLst>
            </a:custGeom>
            <a:solidFill>
              <a:srgbClr val="89C63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6" name="Freeform 142"/>
            <p:cNvSpPr>
              <a:spLocks/>
            </p:cNvSpPr>
            <p:nvPr userDrawn="1"/>
          </p:nvSpPr>
          <p:spPr bwMode="gray">
            <a:xfrm>
              <a:off x="3905250" y="3362325"/>
              <a:ext cx="76200" cy="765175"/>
            </a:xfrm>
            <a:custGeom>
              <a:avLst/>
              <a:gdLst>
                <a:gd name="T0" fmla="*/ 11 w 23"/>
                <a:gd name="T1" fmla="*/ 0 h 243"/>
                <a:gd name="T2" fmla="*/ 8 w 23"/>
                <a:gd name="T3" fmla="*/ 76 h 243"/>
                <a:gd name="T4" fmla="*/ 13 w 23"/>
                <a:gd name="T5" fmla="*/ 79 h 243"/>
                <a:gd name="T6" fmla="*/ 7 w 23"/>
                <a:gd name="T7" fmla="*/ 90 h 243"/>
                <a:gd name="T8" fmla="*/ 7 w 23"/>
                <a:gd name="T9" fmla="*/ 90 h 243"/>
                <a:gd name="T10" fmla="*/ 5 w 23"/>
                <a:gd name="T11" fmla="*/ 133 h 243"/>
                <a:gd name="T12" fmla="*/ 9 w 23"/>
                <a:gd name="T13" fmla="*/ 137 h 243"/>
                <a:gd name="T14" fmla="*/ 7 w 23"/>
                <a:gd name="T15" fmla="*/ 152 h 243"/>
                <a:gd name="T16" fmla="*/ 4 w 23"/>
                <a:gd name="T17" fmla="*/ 148 h 243"/>
                <a:gd name="T18" fmla="*/ 2 w 23"/>
                <a:gd name="T19" fmla="*/ 192 h 243"/>
                <a:gd name="T20" fmla="*/ 7 w 23"/>
                <a:gd name="T21" fmla="*/ 197 h 243"/>
                <a:gd name="T22" fmla="*/ 7 w 23"/>
                <a:gd name="T23" fmla="*/ 214 h 243"/>
                <a:gd name="T24" fmla="*/ 1 w 23"/>
                <a:gd name="T25" fmla="*/ 207 h 243"/>
                <a:gd name="T26" fmla="*/ 0 w 23"/>
                <a:gd name="T27" fmla="*/ 242 h 243"/>
                <a:gd name="T28" fmla="*/ 11 w 23"/>
                <a:gd name="T29" fmla="*/ 243 h 243"/>
                <a:gd name="T30" fmla="*/ 23 w 23"/>
                <a:gd name="T31" fmla="*/ 242 h 243"/>
                <a:gd name="T32" fmla="*/ 22 w 23"/>
                <a:gd name="T33" fmla="*/ 222 h 243"/>
                <a:gd name="T34" fmla="*/ 11 w 23"/>
                <a:gd name="T35" fmla="*/ 234 h 243"/>
                <a:gd name="T36" fmla="*/ 11 w 23"/>
                <a:gd name="T37" fmla="*/ 217 h 243"/>
                <a:gd name="T38" fmla="*/ 21 w 23"/>
                <a:gd name="T39" fmla="*/ 209 h 243"/>
                <a:gd name="T40" fmla="*/ 21 w 23"/>
                <a:gd name="T41" fmla="*/ 196 h 243"/>
                <a:gd name="T42" fmla="*/ 19 w 23"/>
                <a:gd name="T43" fmla="*/ 160 h 243"/>
                <a:gd name="T44" fmla="*/ 11 w 23"/>
                <a:gd name="T45" fmla="*/ 169 h 243"/>
                <a:gd name="T46" fmla="*/ 9 w 23"/>
                <a:gd name="T47" fmla="*/ 154 h 243"/>
                <a:gd name="T48" fmla="*/ 18 w 23"/>
                <a:gd name="T49" fmla="*/ 147 h 243"/>
                <a:gd name="T50" fmla="*/ 17 w 23"/>
                <a:gd name="T51" fmla="*/ 114 h 243"/>
                <a:gd name="T52" fmla="*/ 11 w 23"/>
                <a:gd name="T53" fmla="*/ 121 h 243"/>
                <a:gd name="T54" fmla="*/ 7 w 23"/>
                <a:gd name="T55" fmla="*/ 108 h 243"/>
                <a:gd name="T56" fmla="*/ 16 w 23"/>
                <a:gd name="T57" fmla="*/ 102 h 243"/>
                <a:gd name="T58" fmla="*/ 11 w 23"/>
                <a:gd name="T5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 h="243">
                  <a:moveTo>
                    <a:pt x="11" y="0"/>
                  </a:moveTo>
                  <a:cubicBezTo>
                    <a:pt x="8" y="76"/>
                    <a:pt x="8" y="76"/>
                    <a:pt x="8" y="76"/>
                  </a:cubicBezTo>
                  <a:cubicBezTo>
                    <a:pt x="13" y="79"/>
                    <a:pt x="13" y="79"/>
                    <a:pt x="13" y="79"/>
                  </a:cubicBezTo>
                  <a:cubicBezTo>
                    <a:pt x="7" y="90"/>
                    <a:pt x="7" y="90"/>
                    <a:pt x="7" y="90"/>
                  </a:cubicBezTo>
                  <a:cubicBezTo>
                    <a:pt x="7" y="90"/>
                    <a:pt x="7" y="90"/>
                    <a:pt x="7" y="90"/>
                  </a:cubicBezTo>
                  <a:cubicBezTo>
                    <a:pt x="5" y="133"/>
                    <a:pt x="5" y="133"/>
                    <a:pt x="5" y="133"/>
                  </a:cubicBezTo>
                  <a:cubicBezTo>
                    <a:pt x="9" y="137"/>
                    <a:pt x="9" y="137"/>
                    <a:pt x="9" y="137"/>
                  </a:cubicBezTo>
                  <a:cubicBezTo>
                    <a:pt x="7" y="152"/>
                    <a:pt x="7" y="152"/>
                    <a:pt x="7" y="152"/>
                  </a:cubicBezTo>
                  <a:cubicBezTo>
                    <a:pt x="4" y="148"/>
                    <a:pt x="4" y="148"/>
                    <a:pt x="4" y="148"/>
                  </a:cubicBezTo>
                  <a:cubicBezTo>
                    <a:pt x="2" y="192"/>
                    <a:pt x="2" y="192"/>
                    <a:pt x="2" y="192"/>
                  </a:cubicBezTo>
                  <a:cubicBezTo>
                    <a:pt x="7" y="197"/>
                    <a:pt x="7" y="197"/>
                    <a:pt x="7" y="197"/>
                  </a:cubicBezTo>
                  <a:cubicBezTo>
                    <a:pt x="7" y="214"/>
                    <a:pt x="7" y="214"/>
                    <a:pt x="7" y="214"/>
                  </a:cubicBezTo>
                  <a:cubicBezTo>
                    <a:pt x="1" y="207"/>
                    <a:pt x="1" y="207"/>
                    <a:pt x="1" y="207"/>
                  </a:cubicBezTo>
                  <a:cubicBezTo>
                    <a:pt x="0" y="242"/>
                    <a:pt x="0" y="242"/>
                    <a:pt x="0" y="242"/>
                  </a:cubicBezTo>
                  <a:cubicBezTo>
                    <a:pt x="3" y="242"/>
                    <a:pt x="7" y="243"/>
                    <a:pt x="11" y="243"/>
                  </a:cubicBezTo>
                  <a:cubicBezTo>
                    <a:pt x="15" y="243"/>
                    <a:pt x="19" y="242"/>
                    <a:pt x="23" y="242"/>
                  </a:cubicBezTo>
                  <a:cubicBezTo>
                    <a:pt x="22" y="222"/>
                    <a:pt x="22" y="222"/>
                    <a:pt x="22" y="222"/>
                  </a:cubicBezTo>
                  <a:cubicBezTo>
                    <a:pt x="11" y="234"/>
                    <a:pt x="11" y="234"/>
                    <a:pt x="11" y="234"/>
                  </a:cubicBezTo>
                  <a:cubicBezTo>
                    <a:pt x="11" y="217"/>
                    <a:pt x="11" y="217"/>
                    <a:pt x="11" y="217"/>
                  </a:cubicBezTo>
                  <a:cubicBezTo>
                    <a:pt x="21" y="209"/>
                    <a:pt x="21" y="209"/>
                    <a:pt x="21" y="209"/>
                  </a:cubicBezTo>
                  <a:cubicBezTo>
                    <a:pt x="21" y="196"/>
                    <a:pt x="21" y="196"/>
                    <a:pt x="21" y="196"/>
                  </a:cubicBezTo>
                  <a:cubicBezTo>
                    <a:pt x="19" y="160"/>
                    <a:pt x="19" y="160"/>
                    <a:pt x="19" y="160"/>
                  </a:cubicBezTo>
                  <a:cubicBezTo>
                    <a:pt x="11" y="169"/>
                    <a:pt x="11" y="169"/>
                    <a:pt x="11" y="169"/>
                  </a:cubicBezTo>
                  <a:cubicBezTo>
                    <a:pt x="9" y="154"/>
                    <a:pt x="9" y="154"/>
                    <a:pt x="9" y="154"/>
                  </a:cubicBezTo>
                  <a:cubicBezTo>
                    <a:pt x="18" y="147"/>
                    <a:pt x="18" y="147"/>
                    <a:pt x="18" y="147"/>
                  </a:cubicBezTo>
                  <a:cubicBezTo>
                    <a:pt x="17" y="114"/>
                    <a:pt x="17" y="114"/>
                    <a:pt x="17" y="114"/>
                  </a:cubicBezTo>
                  <a:cubicBezTo>
                    <a:pt x="11" y="121"/>
                    <a:pt x="11" y="121"/>
                    <a:pt x="11" y="121"/>
                  </a:cubicBezTo>
                  <a:cubicBezTo>
                    <a:pt x="7" y="108"/>
                    <a:pt x="7" y="108"/>
                    <a:pt x="7" y="108"/>
                  </a:cubicBezTo>
                  <a:cubicBezTo>
                    <a:pt x="16" y="102"/>
                    <a:pt x="16" y="102"/>
                    <a:pt x="16" y="102"/>
                  </a:cubicBezTo>
                  <a:cubicBezTo>
                    <a:pt x="11" y="0"/>
                    <a:pt x="11" y="0"/>
                    <a:pt x="11" y="0"/>
                  </a:cubicBezTo>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7" name="Freeform 143"/>
            <p:cNvSpPr>
              <a:spLocks/>
            </p:cNvSpPr>
            <p:nvPr userDrawn="1"/>
          </p:nvSpPr>
          <p:spPr bwMode="gray">
            <a:xfrm>
              <a:off x="3941763" y="3900488"/>
              <a:ext cx="187325" cy="198437"/>
            </a:xfrm>
            <a:custGeom>
              <a:avLst/>
              <a:gdLst>
                <a:gd name="T0" fmla="*/ 118 w 118"/>
                <a:gd name="T1" fmla="*/ 0 h 125"/>
                <a:gd name="T2" fmla="*/ 84 w 118"/>
                <a:gd name="T3" fmla="*/ 26 h 125"/>
                <a:gd name="T4" fmla="*/ 21 w 118"/>
                <a:gd name="T5" fmla="*/ 75 h 125"/>
                <a:gd name="T6" fmla="*/ 0 w 118"/>
                <a:gd name="T7" fmla="*/ 91 h 125"/>
                <a:gd name="T8" fmla="*/ 0 w 118"/>
                <a:gd name="T9" fmla="*/ 125 h 125"/>
                <a:gd name="T10" fmla="*/ 23 w 118"/>
                <a:gd name="T11" fmla="*/ 101 h 125"/>
                <a:gd name="T12" fmla="*/ 99 w 118"/>
                <a:gd name="T13" fmla="*/ 22 h 125"/>
                <a:gd name="T14" fmla="*/ 118 w 11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25">
                  <a:moveTo>
                    <a:pt x="118" y="0"/>
                  </a:moveTo>
                  <a:lnTo>
                    <a:pt x="84" y="26"/>
                  </a:lnTo>
                  <a:lnTo>
                    <a:pt x="21" y="75"/>
                  </a:lnTo>
                  <a:lnTo>
                    <a:pt x="0" y="91"/>
                  </a:lnTo>
                  <a:lnTo>
                    <a:pt x="0" y="125"/>
                  </a:lnTo>
                  <a:lnTo>
                    <a:pt x="23" y="101"/>
                  </a:lnTo>
                  <a:lnTo>
                    <a:pt x="99" y="22"/>
                  </a:lnTo>
                  <a:lnTo>
                    <a:pt x="118"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8" name="Freeform 144"/>
            <p:cNvSpPr>
              <a:spLocks/>
            </p:cNvSpPr>
            <p:nvPr userDrawn="1"/>
          </p:nvSpPr>
          <p:spPr bwMode="gray">
            <a:xfrm>
              <a:off x="3941763" y="3900488"/>
              <a:ext cx="187325" cy="198437"/>
            </a:xfrm>
            <a:custGeom>
              <a:avLst/>
              <a:gdLst>
                <a:gd name="T0" fmla="*/ 118 w 118"/>
                <a:gd name="T1" fmla="*/ 0 h 125"/>
                <a:gd name="T2" fmla="*/ 84 w 118"/>
                <a:gd name="T3" fmla="*/ 26 h 125"/>
                <a:gd name="T4" fmla="*/ 21 w 118"/>
                <a:gd name="T5" fmla="*/ 75 h 125"/>
                <a:gd name="T6" fmla="*/ 0 w 118"/>
                <a:gd name="T7" fmla="*/ 91 h 125"/>
                <a:gd name="T8" fmla="*/ 0 w 118"/>
                <a:gd name="T9" fmla="*/ 125 h 125"/>
                <a:gd name="T10" fmla="*/ 23 w 118"/>
                <a:gd name="T11" fmla="*/ 101 h 125"/>
                <a:gd name="T12" fmla="*/ 99 w 118"/>
                <a:gd name="T13" fmla="*/ 22 h 125"/>
                <a:gd name="T14" fmla="*/ 118 w 118"/>
                <a:gd name="T15" fmla="*/ 0 h 1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25">
                  <a:moveTo>
                    <a:pt x="118" y="0"/>
                  </a:moveTo>
                  <a:lnTo>
                    <a:pt x="84" y="26"/>
                  </a:lnTo>
                  <a:lnTo>
                    <a:pt x="21" y="75"/>
                  </a:lnTo>
                  <a:lnTo>
                    <a:pt x="0" y="91"/>
                  </a:lnTo>
                  <a:lnTo>
                    <a:pt x="0" y="125"/>
                  </a:lnTo>
                  <a:lnTo>
                    <a:pt x="23" y="101"/>
                  </a:lnTo>
                  <a:lnTo>
                    <a:pt x="99" y="22"/>
                  </a:lnTo>
                  <a:lnTo>
                    <a:pt x="1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9" name="Freeform 145"/>
            <p:cNvSpPr>
              <a:spLocks/>
            </p:cNvSpPr>
            <p:nvPr userDrawn="1"/>
          </p:nvSpPr>
          <p:spPr bwMode="gray">
            <a:xfrm>
              <a:off x="3935413" y="3730625"/>
              <a:ext cx="153987" cy="163512"/>
            </a:xfrm>
            <a:custGeom>
              <a:avLst/>
              <a:gdLst>
                <a:gd name="T0" fmla="*/ 97 w 97"/>
                <a:gd name="T1" fmla="*/ 0 h 103"/>
                <a:gd name="T2" fmla="*/ 19 w 97"/>
                <a:gd name="T3" fmla="*/ 59 h 103"/>
                <a:gd name="T4" fmla="*/ 0 w 97"/>
                <a:gd name="T5" fmla="*/ 73 h 103"/>
                <a:gd name="T6" fmla="*/ 4 w 97"/>
                <a:gd name="T7" fmla="*/ 103 h 103"/>
                <a:gd name="T8" fmla="*/ 21 w 97"/>
                <a:gd name="T9" fmla="*/ 85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9" y="59"/>
                  </a:lnTo>
                  <a:lnTo>
                    <a:pt x="0" y="73"/>
                  </a:lnTo>
                  <a:lnTo>
                    <a:pt x="4" y="103"/>
                  </a:lnTo>
                  <a:lnTo>
                    <a:pt x="21" y="85"/>
                  </a:lnTo>
                  <a:lnTo>
                    <a:pt x="9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0" name="Freeform 146"/>
            <p:cNvSpPr>
              <a:spLocks/>
            </p:cNvSpPr>
            <p:nvPr userDrawn="1"/>
          </p:nvSpPr>
          <p:spPr bwMode="gray">
            <a:xfrm>
              <a:off x="3935413" y="3730625"/>
              <a:ext cx="153987" cy="163512"/>
            </a:xfrm>
            <a:custGeom>
              <a:avLst/>
              <a:gdLst>
                <a:gd name="T0" fmla="*/ 97 w 97"/>
                <a:gd name="T1" fmla="*/ 0 h 103"/>
                <a:gd name="T2" fmla="*/ 19 w 97"/>
                <a:gd name="T3" fmla="*/ 59 h 103"/>
                <a:gd name="T4" fmla="*/ 0 w 97"/>
                <a:gd name="T5" fmla="*/ 73 h 103"/>
                <a:gd name="T6" fmla="*/ 4 w 97"/>
                <a:gd name="T7" fmla="*/ 103 h 103"/>
                <a:gd name="T8" fmla="*/ 21 w 97"/>
                <a:gd name="T9" fmla="*/ 85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9" y="59"/>
                  </a:lnTo>
                  <a:lnTo>
                    <a:pt x="0" y="73"/>
                  </a:lnTo>
                  <a:lnTo>
                    <a:pt x="4" y="103"/>
                  </a:lnTo>
                  <a:lnTo>
                    <a:pt x="21" y="85"/>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1" name="Freeform 147"/>
            <p:cNvSpPr>
              <a:spLocks/>
            </p:cNvSpPr>
            <p:nvPr userDrawn="1"/>
          </p:nvSpPr>
          <p:spPr bwMode="gray">
            <a:xfrm>
              <a:off x="3929063" y="3625850"/>
              <a:ext cx="112712" cy="117475"/>
            </a:xfrm>
            <a:custGeom>
              <a:avLst/>
              <a:gdLst>
                <a:gd name="T0" fmla="*/ 71 w 71"/>
                <a:gd name="T1" fmla="*/ 0 h 74"/>
                <a:gd name="T2" fmla="*/ 19 w 71"/>
                <a:gd name="T3" fmla="*/ 36 h 74"/>
                <a:gd name="T4" fmla="*/ 0 w 71"/>
                <a:gd name="T5" fmla="*/ 48 h 74"/>
                <a:gd name="T6" fmla="*/ 8 w 71"/>
                <a:gd name="T7" fmla="*/ 74 h 74"/>
                <a:gd name="T8" fmla="*/ 21 w 71"/>
                <a:gd name="T9" fmla="*/ 60 h 74"/>
                <a:gd name="T10" fmla="*/ 71 w 71"/>
                <a:gd name="T11" fmla="*/ 0 h 74"/>
              </a:gdLst>
              <a:ahLst/>
              <a:cxnLst>
                <a:cxn ang="0">
                  <a:pos x="T0" y="T1"/>
                </a:cxn>
                <a:cxn ang="0">
                  <a:pos x="T2" y="T3"/>
                </a:cxn>
                <a:cxn ang="0">
                  <a:pos x="T4" y="T5"/>
                </a:cxn>
                <a:cxn ang="0">
                  <a:pos x="T6" y="T7"/>
                </a:cxn>
                <a:cxn ang="0">
                  <a:pos x="T8" y="T9"/>
                </a:cxn>
                <a:cxn ang="0">
                  <a:pos x="T10" y="T11"/>
                </a:cxn>
              </a:cxnLst>
              <a:rect l="0" t="0" r="r" b="b"/>
              <a:pathLst>
                <a:path w="71" h="74">
                  <a:moveTo>
                    <a:pt x="71" y="0"/>
                  </a:moveTo>
                  <a:lnTo>
                    <a:pt x="19" y="36"/>
                  </a:lnTo>
                  <a:lnTo>
                    <a:pt x="0" y="48"/>
                  </a:lnTo>
                  <a:lnTo>
                    <a:pt x="8" y="74"/>
                  </a:lnTo>
                  <a:lnTo>
                    <a:pt x="21" y="60"/>
                  </a:lnTo>
                  <a:lnTo>
                    <a:pt x="71"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2" name="Freeform 148"/>
            <p:cNvSpPr>
              <a:spLocks/>
            </p:cNvSpPr>
            <p:nvPr userDrawn="1"/>
          </p:nvSpPr>
          <p:spPr bwMode="gray">
            <a:xfrm>
              <a:off x="3929063" y="3625850"/>
              <a:ext cx="112712" cy="117475"/>
            </a:xfrm>
            <a:custGeom>
              <a:avLst/>
              <a:gdLst>
                <a:gd name="T0" fmla="*/ 71 w 71"/>
                <a:gd name="T1" fmla="*/ 0 h 74"/>
                <a:gd name="T2" fmla="*/ 19 w 71"/>
                <a:gd name="T3" fmla="*/ 36 h 74"/>
                <a:gd name="T4" fmla="*/ 0 w 71"/>
                <a:gd name="T5" fmla="*/ 48 h 74"/>
                <a:gd name="T6" fmla="*/ 8 w 71"/>
                <a:gd name="T7" fmla="*/ 74 h 74"/>
                <a:gd name="T8" fmla="*/ 21 w 71"/>
                <a:gd name="T9" fmla="*/ 60 h 74"/>
                <a:gd name="T10" fmla="*/ 71 w 71"/>
                <a:gd name="T11" fmla="*/ 0 h 74"/>
              </a:gdLst>
              <a:ahLst/>
              <a:cxnLst>
                <a:cxn ang="0">
                  <a:pos x="T0" y="T1"/>
                </a:cxn>
                <a:cxn ang="0">
                  <a:pos x="T2" y="T3"/>
                </a:cxn>
                <a:cxn ang="0">
                  <a:pos x="T4" y="T5"/>
                </a:cxn>
                <a:cxn ang="0">
                  <a:pos x="T6" y="T7"/>
                </a:cxn>
                <a:cxn ang="0">
                  <a:pos x="T8" y="T9"/>
                </a:cxn>
                <a:cxn ang="0">
                  <a:pos x="T10" y="T11"/>
                </a:cxn>
              </a:cxnLst>
              <a:rect l="0" t="0" r="r" b="b"/>
              <a:pathLst>
                <a:path w="71" h="74">
                  <a:moveTo>
                    <a:pt x="71" y="0"/>
                  </a:moveTo>
                  <a:lnTo>
                    <a:pt x="19" y="36"/>
                  </a:lnTo>
                  <a:lnTo>
                    <a:pt x="0" y="48"/>
                  </a:lnTo>
                  <a:lnTo>
                    <a:pt x="8" y="74"/>
                  </a:lnTo>
                  <a:lnTo>
                    <a:pt x="21" y="60"/>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3" name="Freeform 149"/>
            <p:cNvSpPr>
              <a:spLocks/>
            </p:cNvSpPr>
            <p:nvPr userDrawn="1"/>
          </p:nvSpPr>
          <p:spPr bwMode="gray">
            <a:xfrm>
              <a:off x="3740150" y="3833813"/>
              <a:ext cx="188912" cy="201612"/>
            </a:xfrm>
            <a:custGeom>
              <a:avLst/>
              <a:gdLst>
                <a:gd name="T0" fmla="*/ 0 w 119"/>
                <a:gd name="T1" fmla="*/ 0 h 127"/>
                <a:gd name="T2" fmla="*/ 102 w 119"/>
                <a:gd name="T3" fmla="*/ 109 h 127"/>
                <a:gd name="T4" fmla="*/ 106 w 119"/>
                <a:gd name="T5" fmla="*/ 113 h 127"/>
                <a:gd name="T6" fmla="*/ 119 w 119"/>
                <a:gd name="T7" fmla="*/ 127 h 127"/>
                <a:gd name="T8" fmla="*/ 119 w 119"/>
                <a:gd name="T9" fmla="*/ 94 h 127"/>
                <a:gd name="T10" fmla="*/ 108 w 119"/>
                <a:gd name="T11" fmla="*/ 84 h 127"/>
                <a:gd name="T12" fmla="*/ 0 w 119"/>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19" h="127">
                  <a:moveTo>
                    <a:pt x="0" y="0"/>
                  </a:moveTo>
                  <a:lnTo>
                    <a:pt x="102" y="109"/>
                  </a:lnTo>
                  <a:lnTo>
                    <a:pt x="106" y="113"/>
                  </a:lnTo>
                  <a:lnTo>
                    <a:pt x="119" y="127"/>
                  </a:lnTo>
                  <a:lnTo>
                    <a:pt x="119" y="94"/>
                  </a:lnTo>
                  <a:lnTo>
                    <a:pt x="108" y="84"/>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4" name="Freeform 150"/>
            <p:cNvSpPr>
              <a:spLocks/>
            </p:cNvSpPr>
            <p:nvPr userDrawn="1"/>
          </p:nvSpPr>
          <p:spPr bwMode="gray">
            <a:xfrm>
              <a:off x="3740150" y="3833813"/>
              <a:ext cx="188912" cy="201612"/>
            </a:xfrm>
            <a:custGeom>
              <a:avLst/>
              <a:gdLst>
                <a:gd name="T0" fmla="*/ 0 w 119"/>
                <a:gd name="T1" fmla="*/ 0 h 127"/>
                <a:gd name="T2" fmla="*/ 102 w 119"/>
                <a:gd name="T3" fmla="*/ 109 h 127"/>
                <a:gd name="T4" fmla="*/ 106 w 119"/>
                <a:gd name="T5" fmla="*/ 113 h 127"/>
                <a:gd name="T6" fmla="*/ 119 w 119"/>
                <a:gd name="T7" fmla="*/ 127 h 127"/>
                <a:gd name="T8" fmla="*/ 119 w 119"/>
                <a:gd name="T9" fmla="*/ 94 h 127"/>
                <a:gd name="T10" fmla="*/ 108 w 119"/>
                <a:gd name="T11" fmla="*/ 84 h 127"/>
                <a:gd name="T12" fmla="*/ 0 w 119"/>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19" h="127">
                  <a:moveTo>
                    <a:pt x="0" y="0"/>
                  </a:moveTo>
                  <a:lnTo>
                    <a:pt x="102" y="109"/>
                  </a:lnTo>
                  <a:lnTo>
                    <a:pt x="106" y="113"/>
                  </a:lnTo>
                  <a:lnTo>
                    <a:pt x="119" y="127"/>
                  </a:lnTo>
                  <a:lnTo>
                    <a:pt x="119" y="94"/>
                  </a:lnTo>
                  <a:lnTo>
                    <a:pt x="108" y="8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5" name="Freeform 151"/>
            <p:cNvSpPr>
              <a:spLocks/>
            </p:cNvSpPr>
            <p:nvPr userDrawn="1"/>
          </p:nvSpPr>
          <p:spPr bwMode="gray">
            <a:xfrm>
              <a:off x="3781425" y="3676650"/>
              <a:ext cx="153987" cy="163512"/>
            </a:xfrm>
            <a:custGeom>
              <a:avLst/>
              <a:gdLst>
                <a:gd name="T0" fmla="*/ 0 w 97"/>
                <a:gd name="T1" fmla="*/ 0 h 103"/>
                <a:gd name="T2" fmla="*/ 86 w 97"/>
                <a:gd name="T3" fmla="*/ 95 h 103"/>
                <a:gd name="T4" fmla="*/ 93 w 97"/>
                <a:gd name="T5" fmla="*/ 103 h 103"/>
                <a:gd name="T6" fmla="*/ 97 w 97"/>
                <a:gd name="T7" fmla="*/ 74 h 103"/>
                <a:gd name="T8" fmla="*/ 88 w 97"/>
                <a:gd name="T9" fmla="*/ 66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5"/>
                  </a:lnTo>
                  <a:lnTo>
                    <a:pt x="93" y="103"/>
                  </a:lnTo>
                  <a:lnTo>
                    <a:pt x="97" y="74"/>
                  </a:lnTo>
                  <a:lnTo>
                    <a:pt x="88" y="66"/>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6" name="Freeform 152"/>
            <p:cNvSpPr>
              <a:spLocks/>
            </p:cNvSpPr>
            <p:nvPr userDrawn="1"/>
          </p:nvSpPr>
          <p:spPr bwMode="gray">
            <a:xfrm>
              <a:off x="3781425" y="3676650"/>
              <a:ext cx="153987" cy="163512"/>
            </a:xfrm>
            <a:custGeom>
              <a:avLst/>
              <a:gdLst>
                <a:gd name="T0" fmla="*/ 0 w 97"/>
                <a:gd name="T1" fmla="*/ 0 h 103"/>
                <a:gd name="T2" fmla="*/ 86 w 97"/>
                <a:gd name="T3" fmla="*/ 95 h 103"/>
                <a:gd name="T4" fmla="*/ 93 w 97"/>
                <a:gd name="T5" fmla="*/ 103 h 103"/>
                <a:gd name="T6" fmla="*/ 97 w 97"/>
                <a:gd name="T7" fmla="*/ 74 h 103"/>
                <a:gd name="T8" fmla="*/ 88 w 97"/>
                <a:gd name="T9" fmla="*/ 66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5"/>
                  </a:lnTo>
                  <a:lnTo>
                    <a:pt x="93" y="103"/>
                  </a:lnTo>
                  <a:lnTo>
                    <a:pt x="97" y="74"/>
                  </a:lnTo>
                  <a:lnTo>
                    <a:pt x="88" y="6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7" name="Freeform 153"/>
            <p:cNvSpPr>
              <a:spLocks/>
            </p:cNvSpPr>
            <p:nvPr userDrawn="1"/>
          </p:nvSpPr>
          <p:spPr bwMode="gray">
            <a:xfrm>
              <a:off x="3868738" y="3567113"/>
              <a:ext cx="79375" cy="77787"/>
            </a:xfrm>
            <a:custGeom>
              <a:avLst/>
              <a:gdLst>
                <a:gd name="T0" fmla="*/ 0 w 50"/>
                <a:gd name="T1" fmla="*/ 0 h 49"/>
                <a:gd name="T2" fmla="*/ 38 w 50"/>
                <a:gd name="T3" fmla="*/ 49 h 49"/>
                <a:gd name="T4" fmla="*/ 38 w 50"/>
                <a:gd name="T5" fmla="*/ 49 h 49"/>
                <a:gd name="T6" fmla="*/ 50 w 50"/>
                <a:gd name="T7" fmla="*/ 28 h 49"/>
                <a:gd name="T8" fmla="*/ 40 w 50"/>
                <a:gd name="T9" fmla="*/ 22 h 49"/>
                <a:gd name="T10" fmla="*/ 0 w 50"/>
                <a:gd name="T11" fmla="*/ 0 h 49"/>
              </a:gdLst>
              <a:ahLst/>
              <a:cxnLst>
                <a:cxn ang="0">
                  <a:pos x="T0" y="T1"/>
                </a:cxn>
                <a:cxn ang="0">
                  <a:pos x="T2" y="T3"/>
                </a:cxn>
                <a:cxn ang="0">
                  <a:pos x="T4" y="T5"/>
                </a:cxn>
                <a:cxn ang="0">
                  <a:pos x="T6" y="T7"/>
                </a:cxn>
                <a:cxn ang="0">
                  <a:pos x="T8" y="T9"/>
                </a:cxn>
                <a:cxn ang="0">
                  <a:pos x="T10" y="T11"/>
                </a:cxn>
              </a:cxnLst>
              <a:rect l="0" t="0" r="r" b="b"/>
              <a:pathLst>
                <a:path w="50" h="49">
                  <a:moveTo>
                    <a:pt x="0" y="0"/>
                  </a:moveTo>
                  <a:lnTo>
                    <a:pt x="38" y="49"/>
                  </a:lnTo>
                  <a:lnTo>
                    <a:pt x="38" y="49"/>
                  </a:lnTo>
                  <a:lnTo>
                    <a:pt x="50" y="28"/>
                  </a:lnTo>
                  <a:lnTo>
                    <a:pt x="40" y="22"/>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48" name="Freeform 154"/>
            <p:cNvSpPr>
              <a:spLocks/>
            </p:cNvSpPr>
            <p:nvPr userDrawn="1"/>
          </p:nvSpPr>
          <p:spPr bwMode="gray">
            <a:xfrm>
              <a:off x="3868738" y="3567113"/>
              <a:ext cx="79375" cy="77787"/>
            </a:xfrm>
            <a:custGeom>
              <a:avLst/>
              <a:gdLst>
                <a:gd name="T0" fmla="*/ 0 w 50"/>
                <a:gd name="T1" fmla="*/ 0 h 49"/>
                <a:gd name="T2" fmla="*/ 38 w 50"/>
                <a:gd name="T3" fmla="*/ 49 h 49"/>
                <a:gd name="T4" fmla="*/ 38 w 50"/>
                <a:gd name="T5" fmla="*/ 49 h 49"/>
                <a:gd name="T6" fmla="*/ 50 w 50"/>
                <a:gd name="T7" fmla="*/ 28 h 49"/>
                <a:gd name="T8" fmla="*/ 40 w 50"/>
                <a:gd name="T9" fmla="*/ 22 h 49"/>
                <a:gd name="T10" fmla="*/ 0 w 50"/>
                <a:gd name="T11" fmla="*/ 0 h 49"/>
              </a:gdLst>
              <a:ahLst/>
              <a:cxnLst>
                <a:cxn ang="0">
                  <a:pos x="T0" y="T1"/>
                </a:cxn>
                <a:cxn ang="0">
                  <a:pos x="T2" y="T3"/>
                </a:cxn>
                <a:cxn ang="0">
                  <a:pos x="T4" y="T5"/>
                </a:cxn>
                <a:cxn ang="0">
                  <a:pos x="T6" y="T7"/>
                </a:cxn>
                <a:cxn ang="0">
                  <a:pos x="T8" y="T9"/>
                </a:cxn>
                <a:cxn ang="0">
                  <a:pos x="T10" y="T11"/>
                </a:cxn>
              </a:cxnLst>
              <a:rect l="0" t="0" r="r" b="b"/>
              <a:pathLst>
                <a:path w="50" h="49">
                  <a:moveTo>
                    <a:pt x="0" y="0"/>
                  </a:moveTo>
                  <a:lnTo>
                    <a:pt x="38" y="49"/>
                  </a:lnTo>
                  <a:lnTo>
                    <a:pt x="38" y="49"/>
                  </a:lnTo>
                  <a:lnTo>
                    <a:pt x="50" y="28"/>
                  </a:lnTo>
                  <a:lnTo>
                    <a:pt x="40" y="2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1" name="Freeform 300"/>
            <p:cNvSpPr>
              <a:spLocks/>
            </p:cNvSpPr>
            <p:nvPr userDrawn="1"/>
          </p:nvSpPr>
          <p:spPr bwMode="gray">
            <a:xfrm>
              <a:off x="10409238" y="4048254"/>
              <a:ext cx="2076448" cy="1139697"/>
            </a:xfrm>
            <a:custGeom>
              <a:avLst/>
              <a:gdLst>
                <a:gd name="connsiteX0" fmla="*/ 2076448 w 2076448"/>
                <a:gd name="connsiteY0" fmla="*/ 0 h 1139697"/>
                <a:gd name="connsiteX1" fmla="*/ 2076448 w 2076448"/>
                <a:gd name="connsiteY1" fmla="*/ 1139697 h 1139697"/>
                <a:gd name="connsiteX2" fmla="*/ 2025476 w 2076448"/>
                <a:gd name="connsiteY2" fmla="*/ 1139697 h 1139697"/>
                <a:gd name="connsiteX3" fmla="*/ 0 w 2076448"/>
                <a:gd name="connsiteY3" fmla="*/ 1139697 h 1139697"/>
                <a:gd name="connsiteX4" fmla="*/ 2011236 w 2076448"/>
                <a:gd name="connsiteY4" fmla="*/ 2027 h 1139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6448" h="1139697">
                  <a:moveTo>
                    <a:pt x="2076448" y="0"/>
                  </a:moveTo>
                  <a:lnTo>
                    <a:pt x="2076448" y="1139697"/>
                  </a:lnTo>
                  <a:lnTo>
                    <a:pt x="2025476" y="1139697"/>
                  </a:lnTo>
                  <a:cubicBezTo>
                    <a:pt x="1484709" y="1139697"/>
                    <a:pt x="819150" y="1139697"/>
                    <a:pt x="0" y="1139697"/>
                  </a:cubicBezTo>
                  <a:cubicBezTo>
                    <a:pt x="424349" y="499121"/>
                    <a:pt x="1161065" y="55035"/>
                    <a:pt x="2011236" y="2027"/>
                  </a:cubicBezTo>
                  <a:close/>
                </a:path>
              </a:pathLst>
            </a:custGeom>
            <a:solidFill>
              <a:srgbClr val="6ABE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227"/>
            <p:cNvSpPr>
              <a:spLocks/>
            </p:cNvSpPr>
            <p:nvPr userDrawn="1"/>
          </p:nvSpPr>
          <p:spPr bwMode="gray">
            <a:xfrm>
              <a:off x="11530013" y="3944938"/>
              <a:ext cx="79375" cy="788987"/>
            </a:xfrm>
            <a:custGeom>
              <a:avLst/>
              <a:gdLst>
                <a:gd name="T0" fmla="*/ 50 w 50"/>
                <a:gd name="T1" fmla="*/ 497 h 497"/>
                <a:gd name="T2" fmla="*/ 25 w 50"/>
                <a:gd name="T3" fmla="*/ 0 h 497"/>
                <a:gd name="T4" fmla="*/ 0 w 50"/>
                <a:gd name="T5" fmla="*/ 497 h 497"/>
                <a:gd name="T6" fmla="*/ 50 w 50"/>
                <a:gd name="T7" fmla="*/ 497 h 497"/>
              </a:gdLst>
              <a:ahLst/>
              <a:cxnLst>
                <a:cxn ang="0">
                  <a:pos x="T0" y="T1"/>
                </a:cxn>
                <a:cxn ang="0">
                  <a:pos x="T2" y="T3"/>
                </a:cxn>
                <a:cxn ang="0">
                  <a:pos x="T4" y="T5"/>
                </a:cxn>
                <a:cxn ang="0">
                  <a:pos x="T6" y="T7"/>
                </a:cxn>
              </a:cxnLst>
              <a:rect l="0" t="0" r="r" b="b"/>
              <a:pathLst>
                <a:path w="50" h="497">
                  <a:moveTo>
                    <a:pt x="50" y="497"/>
                  </a:moveTo>
                  <a:lnTo>
                    <a:pt x="25" y="0"/>
                  </a:lnTo>
                  <a:lnTo>
                    <a:pt x="0" y="497"/>
                  </a:lnTo>
                  <a:lnTo>
                    <a:pt x="50" y="497"/>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228"/>
            <p:cNvSpPr>
              <a:spLocks/>
            </p:cNvSpPr>
            <p:nvPr userDrawn="1"/>
          </p:nvSpPr>
          <p:spPr bwMode="gray">
            <a:xfrm>
              <a:off x="11530013" y="3944938"/>
              <a:ext cx="79375" cy="788987"/>
            </a:xfrm>
            <a:custGeom>
              <a:avLst/>
              <a:gdLst>
                <a:gd name="T0" fmla="*/ 50 w 50"/>
                <a:gd name="T1" fmla="*/ 497 h 497"/>
                <a:gd name="T2" fmla="*/ 25 w 50"/>
                <a:gd name="T3" fmla="*/ 0 h 497"/>
                <a:gd name="T4" fmla="*/ 0 w 50"/>
                <a:gd name="T5" fmla="*/ 497 h 497"/>
                <a:gd name="T6" fmla="*/ 50 w 50"/>
                <a:gd name="T7" fmla="*/ 497 h 497"/>
              </a:gdLst>
              <a:ahLst/>
              <a:cxnLst>
                <a:cxn ang="0">
                  <a:pos x="T0" y="T1"/>
                </a:cxn>
                <a:cxn ang="0">
                  <a:pos x="T2" y="T3"/>
                </a:cxn>
                <a:cxn ang="0">
                  <a:pos x="T4" y="T5"/>
                </a:cxn>
                <a:cxn ang="0">
                  <a:pos x="T6" y="T7"/>
                </a:cxn>
              </a:cxnLst>
              <a:rect l="0" t="0" r="r" b="b"/>
              <a:pathLst>
                <a:path w="50" h="497">
                  <a:moveTo>
                    <a:pt x="50" y="497"/>
                  </a:moveTo>
                  <a:lnTo>
                    <a:pt x="25" y="0"/>
                  </a:lnTo>
                  <a:lnTo>
                    <a:pt x="0" y="497"/>
                  </a:lnTo>
                  <a:lnTo>
                    <a:pt x="50" y="49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229"/>
            <p:cNvSpPr>
              <a:spLocks/>
            </p:cNvSpPr>
            <p:nvPr userDrawn="1"/>
          </p:nvSpPr>
          <p:spPr bwMode="gray">
            <a:xfrm>
              <a:off x="11569700" y="4381500"/>
              <a:ext cx="153987" cy="163512"/>
            </a:xfrm>
            <a:custGeom>
              <a:avLst/>
              <a:gdLst>
                <a:gd name="T0" fmla="*/ 0 w 97"/>
                <a:gd name="T1" fmla="*/ 103 h 103"/>
                <a:gd name="T2" fmla="*/ 97 w 97"/>
                <a:gd name="T3" fmla="*/ 0 h 103"/>
                <a:gd name="T4" fmla="*/ 0 w 97"/>
                <a:gd name="T5" fmla="*/ 76 h 103"/>
                <a:gd name="T6" fmla="*/ 0 w 97"/>
                <a:gd name="T7" fmla="*/ 103 h 103"/>
              </a:gdLst>
              <a:ahLst/>
              <a:cxnLst>
                <a:cxn ang="0">
                  <a:pos x="T0" y="T1"/>
                </a:cxn>
                <a:cxn ang="0">
                  <a:pos x="T2" y="T3"/>
                </a:cxn>
                <a:cxn ang="0">
                  <a:pos x="T4" y="T5"/>
                </a:cxn>
                <a:cxn ang="0">
                  <a:pos x="T6" y="T7"/>
                </a:cxn>
              </a:cxnLst>
              <a:rect l="0" t="0" r="r" b="b"/>
              <a:pathLst>
                <a:path w="97" h="103">
                  <a:moveTo>
                    <a:pt x="0" y="103"/>
                  </a:moveTo>
                  <a:lnTo>
                    <a:pt x="97" y="0"/>
                  </a:lnTo>
                  <a:lnTo>
                    <a:pt x="0" y="76"/>
                  </a:lnTo>
                  <a:lnTo>
                    <a:pt x="0"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230"/>
            <p:cNvSpPr>
              <a:spLocks/>
            </p:cNvSpPr>
            <p:nvPr userDrawn="1"/>
          </p:nvSpPr>
          <p:spPr bwMode="gray">
            <a:xfrm>
              <a:off x="11569700" y="4381500"/>
              <a:ext cx="153987" cy="163512"/>
            </a:xfrm>
            <a:custGeom>
              <a:avLst/>
              <a:gdLst>
                <a:gd name="T0" fmla="*/ 0 w 97"/>
                <a:gd name="T1" fmla="*/ 103 h 103"/>
                <a:gd name="T2" fmla="*/ 97 w 97"/>
                <a:gd name="T3" fmla="*/ 0 h 103"/>
                <a:gd name="T4" fmla="*/ 0 w 97"/>
                <a:gd name="T5" fmla="*/ 76 h 103"/>
                <a:gd name="T6" fmla="*/ 0 w 97"/>
                <a:gd name="T7" fmla="*/ 103 h 103"/>
              </a:gdLst>
              <a:ahLst/>
              <a:cxnLst>
                <a:cxn ang="0">
                  <a:pos x="T0" y="T1"/>
                </a:cxn>
                <a:cxn ang="0">
                  <a:pos x="T2" y="T3"/>
                </a:cxn>
                <a:cxn ang="0">
                  <a:pos x="T4" y="T5"/>
                </a:cxn>
                <a:cxn ang="0">
                  <a:pos x="T6" y="T7"/>
                </a:cxn>
              </a:cxnLst>
              <a:rect l="0" t="0" r="r" b="b"/>
              <a:pathLst>
                <a:path w="97" h="103">
                  <a:moveTo>
                    <a:pt x="0" y="103"/>
                  </a:moveTo>
                  <a:lnTo>
                    <a:pt x="97" y="0"/>
                  </a:lnTo>
                  <a:lnTo>
                    <a:pt x="0" y="76"/>
                  </a:lnTo>
                  <a:lnTo>
                    <a:pt x="0"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231"/>
            <p:cNvSpPr>
              <a:spLocks/>
            </p:cNvSpPr>
            <p:nvPr userDrawn="1"/>
          </p:nvSpPr>
          <p:spPr bwMode="gray">
            <a:xfrm>
              <a:off x="11563350" y="4246563"/>
              <a:ext cx="127000" cy="131762"/>
            </a:xfrm>
            <a:custGeom>
              <a:avLst/>
              <a:gdLst>
                <a:gd name="T0" fmla="*/ 4 w 80"/>
                <a:gd name="T1" fmla="*/ 83 h 83"/>
                <a:gd name="T2" fmla="*/ 80 w 80"/>
                <a:gd name="T3" fmla="*/ 0 h 83"/>
                <a:gd name="T4" fmla="*/ 0 w 80"/>
                <a:gd name="T5" fmla="*/ 58 h 83"/>
                <a:gd name="T6" fmla="*/ 4 w 80"/>
                <a:gd name="T7" fmla="*/ 83 h 83"/>
              </a:gdLst>
              <a:ahLst/>
              <a:cxnLst>
                <a:cxn ang="0">
                  <a:pos x="T0" y="T1"/>
                </a:cxn>
                <a:cxn ang="0">
                  <a:pos x="T2" y="T3"/>
                </a:cxn>
                <a:cxn ang="0">
                  <a:pos x="T4" y="T5"/>
                </a:cxn>
                <a:cxn ang="0">
                  <a:pos x="T6" y="T7"/>
                </a:cxn>
              </a:cxnLst>
              <a:rect l="0" t="0" r="r" b="b"/>
              <a:pathLst>
                <a:path w="80" h="83">
                  <a:moveTo>
                    <a:pt x="4" y="83"/>
                  </a:moveTo>
                  <a:lnTo>
                    <a:pt x="80" y="0"/>
                  </a:lnTo>
                  <a:lnTo>
                    <a:pt x="0" y="58"/>
                  </a:lnTo>
                  <a:lnTo>
                    <a:pt x="4" y="8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232"/>
            <p:cNvSpPr>
              <a:spLocks/>
            </p:cNvSpPr>
            <p:nvPr userDrawn="1"/>
          </p:nvSpPr>
          <p:spPr bwMode="gray">
            <a:xfrm>
              <a:off x="11563350" y="4246563"/>
              <a:ext cx="127000" cy="131762"/>
            </a:xfrm>
            <a:custGeom>
              <a:avLst/>
              <a:gdLst>
                <a:gd name="T0" fmla="*/ 4 w 80"/>
                <a:gd name="T1" fmla="*/ 83 h 83"/>
                <a:gd name="T2" fmla="*/ 80 w 80"/>
                <a:gd name="T3" fmla="*/ 0 h 83"/>
                <a:gd name="T4" fmla="*/ 0 w 80"/>
                <a:gd name="T5" fmla="*/ 58 h 83"/>
                <a:gd name="T6" fmla="*/ 4 w 80"/>
                <a:gd name="T7" fmla="*/ 83 h 83"/>
              </a:gdLst>
              <a:ahLst/>
              <a:cxnLst>
                <a:cxn ang="0">
                  <a:pos x="T0" y="T1"/>
                </a:cxn>
                <a:cxn ang="0">
                  <a:pos x="T2" y="T3"/>
                </a:cxn>
                <a:cxn ang="0">
                  <a:pos x="T4" y="T5"/>
                </a:cxn>
                <a:cxn ang="0">
                  <a:pos x="T6" y="T7"/>
                </a:cxn>
              </a:cxnLst>
              <a:rect l="0" t="0" r="r" b="b"/>
              <a:pathLst>
                <a:path w="80" h="83">
                  <a:moveTo>
                    <a:pt x="4" y="83"/>
                  </a:moveTo>
                  <a:lnTo>
                    <a:pt x="80" y="0"/>
                  </a:lnTo>
                  <a:lnTo>
                    <a:pt x="0" y="58"/>
                  </a:lnTo>
                  <a:lnTo>
                    <a:pt x="4" y="8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233"/>
            <p:cNvSpPr>
              <a:spLocks/>
            </p:cNvSpPr>
            <p:nvPr userDrawn="1"/>
          </p:nvSpPr>
          <p:spPr bwMode="gray">
            <a:xfrm>
              <a:off x="11560175" y="4159250"/>
              <a:ext cx="90487" cy="96837"/>
            </a:xfrm>
            <a:custGeom>
              <a:avLst/>
              <a:gdLst>
                <a:gd name="T0" fmla="*/ 6 w 57"/>
                <a:gd name="T1" fmla="*/ 61 h 61"/>
                <a:gd name="T2" fmla="*/ 57 w 57"/>
                <a:gd name="T3" fmla="*/ 0 h 61"/>
                <a:gd name="T4" fmla="*/ 0 w 57"/>
                <a:gd name="T5" fmla="*/ 39 h 61"/>
                <a:gd name="T6" fmla="*/ 6 w 57"/>
                <a:gd name="T7" fmla="*/ 61 h 61"/>
              </a:gdLst>
              <a:ahLst/>
              <a:cxnLst>
                <a:cxn ang="0">
                  <a:pos x="T0" y="T1"/>
                </a:cxn>
                <a:cxn ang="0">
                  <a:pos x="T2" y="T3"/>
                </a:cxn>
                <a:cxn ang="0">
                  <a:pos x="T4" y="T5"/>
                </a:cxn>
                <a:cxn ang="0">
                  <a:pos x="T6" y="T7"/>
                </a:cxn>
              </a:cxnLst>
              <a:rect l="0" t="0" r="r" b="b"/>
              <a:pathLst>
                <a:path w="57" h="61">
                  <a:moveTo>
                    <a:pt x="6" y="61"/>
                  </a:moveTo>
                  <a:lnTo>
                    <a:pt x="57" y="0"/>
                  </a:lnTo>
                  <a:lnTo>
                    <a:pt x="0" y="39"/>
                  </a:lnTo>
                  <a:lnTo>
                    <a:pt x="6" y="61"/>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234"/>
            <p:cNvSpPr>
              <a:spLocks/>
            </p:cNvSpPr>
            <p:nvPr userDrawn="1"/>
          </p:nvSpPr>
          <p:spPr bwMode="gray">
            <a:xfrm>
              <a:off x="11560175" y="4159250"/>
              <a:ext cx="90487" cy="96837"/>
            </a:xfrm>
            <a:custGeom>
              <a:avLst/>
              <a:gdLst>
                <a:gd name="T0" fmla="*/ 6 w 57"/>
                <a:gd name="T1" fmla="*/ 61 h 61"/>
                <a:gd name="T2" fmla="*/ 57 w 57"/>
                <a:gd name="T3" fmla="*/ 0 h 61"/>
                <a:gd name="T4" fmla="*/ 0 w 57"/>
                <a:gd name="T5" fmla="*/ 39 h 61"/>
                <a:gd name="T6" fmla="*/ 6 w 57"/>
                <a:gd name="T7" fmla="*/ 61 h 61"/>
              </a:gdLst>
              <a:ahLst/>
              <a:cxnLst>
                <a:cxn ang="0">
                  <a:pos x="T0" y="T1"/>
                </a:cxn>
                <a:cxn ang="0">
                  <a:pos x="T2" y="T3"/>
                </a:cxn>
                <a:cxn ang="0">
                  <a:pos x="T4" y="T5"/>
                </a:cxn>
                <a:cxn ang="0">
                  <a:pos x="T6" y="T7"/>
                </a:cxn>
              </a:cxnLst>
              <a:rect l="0" t="0" r="r" b="b"/>
              <a:pathLst>
                <a:path w="57" h="61">
                  <a:moveTo>
                    <a:pt x="6" y="61"/>
                  </a:moveTo>
                  <a:lnTo>
                    <a:pt x="57" y="0"/>
                  </a:lnTo>
                  <a:lnTo>
                    <a:pt x="0" y="39"/>
                  </a:lnTo>
                  <a:lnTo>
                    <a:pt x="6" y="6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235"/>
            <p:cNvSpPr>
              <a:spLocks/>
            </p:cNvSpPr>
            <p:nvPr userDrawn="1"/>
          </p:nvSpPr>
          <p:spPr bwMode="gray">
            <a:xfrm>
              <a:off x="11406188" y="4329113"/>
              <a:ext cx="153987" cy="163512"/>
            </a:xfrm>
            <a:custGeom>
              <a:avLst/>
              <a:gdLst>
                <a:gd name="T0" fmla="*/ 97 w 97"/>
                <a:gd name="T1" fmla="*/ 103 h 103"/>
                <a:gd name="T2" fmla="*/ 0 w 97"/>
                <a:gd name="T3" fmla="*/ 0 h 103"/>
                <a:gd name="T4" fmla="*/ 97 w 97"/>
                <a:gd name="T5" fmla="*/ 75 h 103"/>
                <a:gd name="T6" fmla="*/ 97 w 97"/>
                <a:gd name="T7" fmla="*/ 103 h 103"/>
              </a:gdLst>
              <a:ahLst/>
              <a:cxnLst>
                <a:cxn ang="0">
                  <a:pos x="T0" y="T1"/>
                </a:cxn>
                <a:cxn ang="0">
                  <a:pos x="T2" y="T3"/>
                </a:cxn>
                <a:cxn ang="0">
                  <a:pos x="T4" y="T5"/>
                </a:cxn>
                <a:cxn ang="0">
                  <a:pos x="T6" y="T7"/>
                </a:cxn>
              </a:cxnLst>
              <a:rect l="0" t="0" r="r" b="b"/>
              <a:pathLst>
                <a:path w="97" h="103">
                  <a:moveTo>
                    <a:pt x="97" y="103"/>
                  </a:moveTo>
                  <a:lnTo>
                    <a:pt x="0" y="0"/>
                  </a:lnTo>
                  <a:lnTo>
                    <a:pt x="97" y="75"/>
                  </a:lnTo>
                  <a:lnTo>
                    <a:pt x="97" y="103"/>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236"/>
            <p:cNvSpPr>
              <a:spLocks/>
            </p:cNvSpPr>
            <p:nvPr userDrawn="1"/>
          </p:nvSpPr>
          <p:spPr bwMode="gray">
            <a:xfrm>
              <a:off x="11406188" y="4329113"/>
              <a:ext cx="153987" cy="163512"/>
            </a:xfrm>
            <a:custGeom>
              <a:avLst/>
              <a:gdLst>
                <a:gd name="T0" fmla="*/ 97 w 97"/>
                <a:gd name="T1" fmla="*/ 103 h 103"/>
                <a:gd name="T2" fmla="*/ 0 w 97"/>
                <a:gd name="T3" fmla="*/ 0 h 103"/>
                <a:gd name="T4" fmla="*/ 97 w 97"/>
                <a:gd name="T5" fmla="*/ 75 h 103"/>
                <a:gd name="T6" fmla="*/ 97 w 97"/>
                <a:gd name="T7" fmla="*/ 103 h 103"/>
              </a:gdLst>
              <a:ahLst/>
              <a:cxnLst>
                <a:cxn ang="0">
                  <a:pos x="T0" y="T1"/>
                </a:cxn>
                <a:cxn ang="0">
                  <a:pos x="T2" y="T3"/>
                </a:cxn>
                <a:cxn ang="0">
                  <a:pos x="T4" y="T5"/>
                </a:cxn>
                <a:cxn ang="0">
                  <a:pos x="T6" y="T7"/>
                </a:cxn>
              </a:cxnLst>
              <a:rect l="0" t="0" r="r" b="b"/>
              <a:pathLst>
                <a:path w="97" h="103">
                  <a:moveTo>
                    <a:pt x="97" y="103"/>
                  </a:moveTo>
                  <a:lnTo>
                    <a:pt x="0" y="0"/>
                  </a:lnTo>
                  <a:lnTo>
                    <a:pt x="97" y="75"/>
                  </a:lnTo>
                  <a:lnTo>
                    <a:pt x="97" y="10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237"/>
            <p:cNvSpPr>
              <a:spLocks/>
            </p:cNvSpPr>
            <p:nvPr userDrawn="1"/>
          </p:nvSpPr>
          <p:spPr bwMode="gray">
            <a:xfrm>
              <a:off x="11436350" y="4202113"/>
              <a:ext cx="127000" cy="133350"/>
            </a:xfrm>
            <a:custGeom>
              <a:avLst/>
              <a:gdLst>
                <a:gd name="T0" fmla="*/ 78 w 80"/>
                <a:gd name="T1" fmla="*/ 84 h 84"/>
                <a:gd name="T2" fmla="*/ 0 w 80"/>
                <a:gd name="T3" fmla="*/ 0 h 84"/>
                <a:gd name="T4" fmla="*/ 80 w 80"/>
                <a:gd name="T5" fmla="*/ 58 h 84"/>
                <a:gd name="T6" fmla="*/ 78 w 80"/>
                <a:gd name="T7" fmla="*/ 84 h 84"/>
              </a:gdLst>
              <a:ahLst/>
              <a:cxnLst>
                <a:cxn ang="0">
                  <a:pos x="T0" y="T1"/>
                </a:cxn>
                <a:cxn ang="0">
                  <a:pos x="T2" y="T3"/>
                </a:cxn>
                <a:cxn ang="0">
                  <a:pos x="T4" y="T5"/>
                </a:cxn>
                <a:cxn ang="0">
                  <a:pos x="T6" y="T7"/>
                </a:cxn>
              </a:cxnLst>
              <a:rect l="0" t="0" r="r" b="b"/>
              <a:pathLst>
                <a:path w="80" h="84">
                  <a:moveTo>
                    <a:pt x="78" y="84"/>
                  </a:moveTo>
                  <a:lnTo>
                    <a:pt x="0" y="0"/>
                  </a:lnTo>
                  <a:lnTo>
                    <a:pt x="80" y="58"/>
                  </a:lnTo>
                  <a:lnTo>
                    <a:pt x="78" y="84"/>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238"/>
            <p:cNvSpPr>
              <a:spLocks/>
            </p:cNvSpPr>
            <p:nvPr userDrawn="1"/>
          </p:nvSpPr>
          <p:spPr bwMode="gray">
            <a:xfrm>
              <a:off x="11436350" y="4202113"/>
              <a:ext cx="127000" cy="133350"/>
            </a:xfrm>
            <a:custGeom>
              <a:avLst/>
              <a:gdLst>
                <a:gd name="T0" fmla="*/ 78 w 80"/>
                <a:gd name="T1" fmla="*/ 84 h 84"/>
                <a:gd name="T2" fmla="*/ 0 w 80"/>
                <a:gd name="T3" fmla="*/ 0 h 84"/>
                <a:gd name="T4" fmla="*/ 80 w 80"/>
                <a:gd name="T5" fmla="*/ 58 h 84"/>
                <a:gd name="T6" fmla="*/ 78 w 80"/>
                <a:gd name="T7" fmla="*/ 84 h 84"/>
              </a:gdLst>
              <a:ahLst/>
              <a:cxnLst>
                <a:cxn ang="0">
                  <a:pos x="T0" y="T1"/>
                </a:cxn>
                <a:cxn ang="0">
                  <a:pos x="T2" y="T3"/>
                </a:cxn>
                <a:cxn ang="0">
                  <a:pos x="T4" y="T5"/>
                </a:cxn>
                <a:cxn ang="0">
                  <a:pos x="T6" y="T7"/>
                </a:cxn>
              </a:cxnLst>
              <a:rect l="0" t="0" r="r" b="b"/>
              <a:pathLst>
                <a:path w="80" h="84">
                  <a:moveTo>
                    <a:pt x="78" y="84"/>
                  </a:moveTo>
                  <a:lnTo>
                    <a:pt x="0" y="0"/>
                  </a:lnTo>
                  <a:lnTo>
                    <a:pt x="80" y="58"/>
                  </a:lnTo>
                  <a:lnTo>
                    <a:pt x="78" y="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239"/>
            <p:cNvSpPr>
              <a:spLocks/>
            </p:cNvSpPr>
            <p:nvPr userDrawn="1"/>
          </p:nvSpPr>
          <p:spPr bwMode="gray">
            <a:xfrm>
              <a:off x="11509375" y="4108450"/>
              <a:ext cx="63500" cy="66675"/>
            </a:xfrm>
            <a:custGeom>
              <a:avLst/>
              <a:gdLst>
                <a:gd name="T0" fmla="*/ 32 w 40"/>
                <a:gd name="T1" fmla="*/ 42 h 42"/>
                <a:gd name="T2" fmla="*/ 0 w 40"/>
                <a:gd name="T3" fmla="*/ 0 h 42"/>
                <a:gd name="T4" fmla="*/ 40 w 40"/>
                <a:gd name="T5" fmla="*/ 24 h 42"/>
                <a:gd name="T6" fmla="*/ 32 w 40"/>
                <a:gd name="T7" fmla="*/ 42 h 42"/>
              </a:gdLst>
              <a:ahLst/>
              <a:cxnLst>
                <a:cxn ang="0">
                  <a:pos x="T0" y="T1"/>
                </a:cxn>
                <a:cxn ang="0">
                  <a:pos x="T2" y="T3"/>
                </a:cxn>
                <a:cxn ang="0">
                  <a:pos x="T4" y="T5"/>
                </a:cxn>
                <a:cxn ang="0">
                  <a:pos x="T6" y="T7"/>
                </a:cxn>
              </a:cxnLst>
              <a:rect l="0" t="0" r="r" b="b"/>
              <a:pathLst>
                <a:path w="40" h="42">
                  <a:moveTo>
                    <a:pt x="32" y="42"/>
                  </a:moveTo>
                  <a:lnTo>
                    <a:pt x="0" y="0"/>
                  </a:lnTo>
                  <a:lnTo>
                    <a:pt x="40" y="24"/>
                  </a:lnTo>
                  <a:lnTo>
                    <a:pt x="32" y="42"/>
                  </a:lnTo>
                  <a:close/>
                </a:path>
              </a:pathLst>
            </a:custGeom>
            <a:solidFill>
              <a:srgbClr val="4939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240"/>
            <p:cNvSpPr>
              <a:spLocks/>
            </p:cNvSpPr>
            <p:nvPr userDrawn="1"/>
          </p:nvSpPr>
          <p:spPr bwMode="gray">
            <a:xfrm>
              <a:off x="11509375" y="4108450"/>
              <a:ext cx="63500" cy="66675"/>
            </a:xfrm>
            <a:custGeom>
              <a:avLst/>
              <a:gdLst>
                <a:gd name="T0" fmla="*/ 32 w 40"/>
                <a:gd name="T1" fmla="*/ 42 h 42"/>
                <a:gd name="T2" fmla="*/ 0 w 40"/>
                <a:gd name="T3" fmla="*/ 0 h 42"/>
                <a:gd name="T4" fmla="*/ 40 w 40"/>
                <a:gd name="T5" fmla="*/ 24 h 42"/>
                <a:gd name="T6" fmla="*/ 32 w 40"/>
                <a:gd name="T7" fmla="*/ 42 h 42"/>
              </a:gdLst>
              <a:ahLst/>
              <a:cxnLst>
                <a:cxn ang="0">
                  <a:pos x="T0" y="T1"/>
                </a:cxn>
                <a:cxn ang="0">
                  <a:pos x="T2" y="T3"/>
                </a:cxn>
                <a:cxn ang="0">
                  <a:pos x="T4" y="T5"/>
                </a:cxn>
                <a:cxn ang="0">
                  <a:pos x="T6" y="T7"/>
                </a:cxn>
              </a:cxnLst>
              <a:rect l="0" t="0" r="r" b="b"/>
              <a:pathLst>
                <a:path w="40" h="42">
                  <a:moveTo>
                    <a:pt x="32" y="42"/>
                  </a:moveTo>
                  <a:lnTo>
                    <a:pt x="0" y="0"/>
                  </a:lnTo>
                  <a:lnTo>
                    <a:pt x="40" y="24"/>
                  </a:lnTo>
                  <a:lnTo>
                    <a:pt x="32" y="4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241"/>
            <p:cNvSpPr>
              <a:spLocks noEditPoints="1"/>
            </p:cNvSpPr>
            <p:nvPr userDrawn="1"/>
          </p:nvSpPr>
          <p:spPr bwMode="gray">
            <a:xfrm>
              <a:off x="11352213" y="3989388"/>
              <a:ext cx="382587" cy="358775"/>
            </a:xfrm>
            <a:custGeom>
              <a:avLst/>
              <a:gdLst>
                <a:gd name="T0" fmla="*/ 63 w 114"/>
                <a:gd name="T1" fmla="*/ 11 h 114"/>
                <a:gd name="T2" fmla="*/ 33 w 114"/>
                <a:gd name="T3" fmla="*/ 24 h 114"/>
                <a:gd name="T4" fmla="*/ 0 w 114"/>
                <a:gd name="T5" fmla="*/ 114 h 114"/>
                <a:gd name="T6" fmla="*/ 45 w 114"/>
                <a:gd name="T7" fmla="*/ 91 h 114"/>
                <a:gd name="T8" fmla="*/ 25 w 114"/>
                <a:gd name="T9" fmla="*/ 68 h 114"/>
                <a:gd name="T10" fmla="*/ 51 w 114"/>
                <a:gd name="T11" fmla="*/ 88 h 114"/>
                <a:gd name="T12" fmla="*/ 60 w 114"/>
                <a:gd name="T13" fmla="*/ 84 h 114"/>
                <a:gd name="T14" fmla="*/ 61 w 114"/>
                <a:gd name="T15" fmla="*/ 59 h 114"/>
                <a:gd name="T16" fmla="*/ 47 w 114"/>
                <a:gd name="T17" fmla="*/ 38 h 114"/>
                <a:gd name="T18" fmla="*/ 62 w 114"/>
                <a:gd name="T19" fmla="*/ 47 h 114"/>
                <a:gd name="T20" fmla="*/ 63 w 114"/>
                <a:gd name="T21" fmla="*/ 11 h 114"/>
                <a:gd name="T22" fmla="*/ 83 w 114"/>
                <a:gd name="T23" fmla="*/ 0 h 114"/>
                <a:gd name="T24" fmla="*/ 66 w 114"/>
                <a:gd name="T25" fmla="*/ 10 h 114"/>
                <a:gd name="T26" fmla="*/ 69 w 114"/>
                <a:gd name="T27" fmla="*/ 69 h 114"/>
                <a:gd name="T28" fmla="*/ 89 w 114"/>
                <a:gd name="T29" fmla="*/ 54 h 114"/>
                <a:gd name="T30" fmla="*/ 69 w 114"/>
                <a:gd name="T31" fmla="*/ 79 h 114"/>
                <a:gd name="T32" fmla="*/ 69 w 114"/>
                <a:gd name="T33" fmla="*/ 80 h 114"/>
                <a:gd name="T34" fmla="*/ 114 w 114"/>
                <a:gd name="T35" fmla="*/ 62 h 114"/>
                <a:gd name="T36" fmla="*/ 83 w 114"/>
                <a:gd name="T3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14">
                  <a:moveTo>
                    <a:pt x="63" y="11"/>
                  </a:moveTo>
                  <a:cubicBezTo>
                    <a:pt x="54" y="16"/>
                    <a:pt x="44" y="21"/>
                    <a:pt x="33" y="24"/>
                  </a:cubicBezTo>
                  <a:cubicBezTo>
                    <a:pt x="18" y="53"/>
                    <a:pt x="2" y="88"/>
                    <a:pt x="0" y="114"/>
                  </a:cubicBezTo>
                  <a:cubicBezTo>
                    <a:pt x="15" y="106"/>
                    <a:pt x="30" y="98"/>
                    <a:pt x="45" y="91"/>
                  </a:cubicBezTo>
                  <a:cubicBezTo>
                    <a:pt x="25" y="68"/>
                    <a:pt x="25" y="68"/>
                    <a:pt x="25" y="68"/>
                  </a:cubicBezTo>
                  <a:cubicBezTo>
                    <a:pt x="51" y="88"/>
                    <a:pt x="51" y="88"/>
                    <a:pt x="51" y="88"/>
                  </a:cubicBezTo>
                  <a:cubicBezTo>
                    <a:pt x="54" y="87"/>
                    <a:pt x="57" y="85"/>
                    <a:pt x="60" y="84"/>
                  </a:cubicBezTo>
                  <a:cubicBezTo>
                    <a:pt x="61" y="59"/>
                    <a:pt x="61" y="59"/>
                    <a:pt x="61" y="59"/>
                  </a:cubicBezTo>
                  <a:cubicBezTo>
                    <a:pt x="47" y="38"/>
                    <a:pt x="47" y="38"/>
                    <a:pt x="47" y="38"/>
                  </a:cubicBezTo>
                  <a:cubicBezTo>
                    <a:pt x="62" y="47"/>
                    <a:pt x="62" y="47"/>
                    <a:pt x="62" y="47"/>
                  </a:cubicBezTo>
                  <a:cubicBezTo>
                    <a:pt x="63" y="11"/>
                    <a:pt x="63" y="11"/>
                    <a:pt x="63" y="11"/>
                  </a:cubicBezTo>
                  <a:moveTo>
                    <a:pt x="83" y="0"/>
                  </a:moveTo>
                  <a:cubicBezTo>
                    <a:pt x="77" y="4"/>
                    <a:pt x="72" y="7"/>
                    <a:pt x="66" y="10"/>
                  </a:cubicBezTo>
                  <a:cubicBezTo>
                    <a:pt x="69" y="69"/>
                    <a:pt x="69" y="69"/>
                    <a:pt x="69" y="69"/>
                  </a:cubicBezTo>
                  <a:cubicBezTo>
                    <a:pt x="89" y="54"/>
                    <a:pt x="89" y="54"/>
                    <a:pt x="89" y="54"/>
                  </a:cubicBezTo>
                  <a:cubicBezTo>
                    <a:pt x="69" y="79"/>
                    <a:pt x="69" y="79"/>
                    <a:pt x="69" y="79"/>
                  </a:cubicBezTo>
                  <a:cubicBezTo>
                    <a:pt x="69" y="80"/>
                    <a:pt x="69" y="80"/>
                    <a:pt x="69" y="80"/>
                  </a:cubicBezTo>
                  <a:cubicBezTo>
                    <a:pt x="84" y="74"/>
                    <a:pt x="99" y="68"/>
                    <a:pt x="114" y="62"/>
                  </a:cubicBezTo>
                  <a:cubicBezTo>
                    <a:pt x="105" y="40"/>
                    <a:pt x="93" y="17"/>
                    <a:pt x="83" y="0"/>
                  </a:cubicBezTo>
                </a:path>
              </a:pathLst>
            </a:custGeom>
            <a:solidFill>
              <a:srgbClr val="A7CD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242"/>
            <p:cNvSpPr>
              <a:spLocks/>
            </p:cNvSpPr>
            <p:nvPr userDrawn="1"/>
          </p:nvSpPr>
          <p:spPr bwMode="gray">
            <a:xfrm>
              <a:off x="11463338" y="3900488"/>
              <a:ext cx="166687" cy="163512"/>
            </a:xfrm>
            <a:custGeom>
              <a:avLst/>
              <a:gdLst>
                <a:gd name="T0" fmla="*/ 32 w 50"/>
                <a:gd name="T1" fmla="*/ 0 h 52"/>
                <a:gd name="T2" fmla="*/ 0 w 50"/>
                <a:gd name="T3" fmla="*/ 52 h 52"/>
                <a:gd name="T4" fmla="*/ 30 w 50"/>
                <a:gd name="T5" fmla="*/ 39 h 52"/>
                <a:gd name="T6" fmla="*/ 32 w 50"/>
                <a:gd name="T7" fmla="*/ 14 h 52"/>
                <a:gd name="T8" fmla="*/ 33 w 50"/>
                <a:gd name="T9" fmla="*/ 38 h 52"/>
                <a:gd name="T10" fmla="*/ 50 w 50"/>
                <a:gd name="T11" fmla="*/ 28 h 52"/>
                <a:gd name="T12" fmla="*/ 32 w 50"/>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0" h="52">
                  <a:moveTo>
                    <a:pt x="32" y="0"/>
                  </a:moveTo>
                  <a:cubicBezTo>
                    <a:pt x="32" y="0"/>
                    <a:pt x="16" y="23"/>
                    <a:pt x="0" y="52"/>
                  </a:cubicBezTo>
                  <a:cubicBezTo>
                    <a:pt x="11" y="49"/>
                    <a:pt x="21" y="44"/>
                    <a:pt x="30" y="39"/>
                  </a:cubicBezTo>
                  <a:cubicBezTo>
                    <a:pt x="32" y="14"/>
                    <a:pt x="32" y="14"/>
                    <a:pt x="32" y="14"/>
                  </a:cubicBezTo>
                  <a:cubicBezTo>
                    <a:pt x="33" y="38"/>
                    <a:pt x="33" y="38"/>
                    <a:pt x="33" y="38"/>
                  </a:cubicBezTo>
                  <a:cubicBezTo>
                    <a:pt x="39" y="35"/>
                    <a:pt x="44" y="32"/>
                    <a:pt x="50" y="28"/>
                  </a:cubicBezTo>
                  <a:cubicBezTo>
                    <a:pt x="39" y="11"/>
                    <a:pt x="32" y="0"/>
                    <a:pt x="32" y="0"/>
                  </a:cubicBezTo>
                </a:path>
              </a:pathLst>
            </a:custGeom>
            <a:solidFill>
              <a:srgbClr val="A4C7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243"/>
            <p:cNvSpPr>
              <a:spLocks noEditPoints="1"/>
            </p:cNvSpPr>
            <p:nvPr userDrawn="1"/>
          </p:nvSpPr>
          <p:spPr bwMode="gray">
            <a:xfrm>
              <a:off x="11352213" y="4183063"/>
              <a:ext cx="434975" cy="381000"/>
            </a:xfrm>
            <a:custGeom>
              <a:avLst/>
              <a:gdLst>
                <a:gd name="T0" fmla="*/ 45 w 130"/>
                <a:gd name="T1" fmla="*/ 29 h 121"/>
                <a:gd name="T2" fmla="*/ 0 w 130"/>
                <a:gd name="T3" fmla="*/ 52 h 121"/>
                <a:gd name="T4" fmla="*/ 0 w 130"/>
                <a:gd name="T5" fmla="*/ 57 h 121"/>
                <a:gd name="T6" fmla="*/ 55 w 130"/>
                <a:gd name="T7" fmla="*/ 121 h 121"/>
                <a:gd name="T8" fmla="*/ 57 w 130"/>
                <a:gd name="T9" fmla="*/ 93 h 121"/>
                <a:gd name="T10" fmla="*/ 16 w 130"/>
                <a:gd name="T11" fmla="*/ 46 h 121"/>
                <a:gd name="T12" fmla="*/ 57 w 130"/>
                <a:gd name="T13" fmla="*/ 81 h 121"/>
                <a:gd name="T14" fmla="*/ 59 w 130"/>
                <a:gd name="T15" fmla="*/ 45 h 121"/>
                <a:gd name="T16" fmla="*/ 45 w 130"/>
                <a:gd name="T17" fmla="*/ 29 h 121"/>
                <a:gd name="T18" fmla="*/ 60 w 130"/>
                <a:gd name="T19" fmla="*/ 22 h 121"/>
                <a:gd name="T20" fmla="*/ 51 w 130"/>
                <a:gd name="T21" fmla="*/ 26 h 121"/>
                <a:gd name="T22" fmla="*/ 60 w 130"/>
                <a:gd name="T23" fmla="*/ 33 h 121"/>
                <a:gd name="T24" fmla="*/ 60 w 130"/>
                <a:gd name="T25" fmla="*/ 22 h 121"/>
                <a:gd name="T26" fmla="*/ 114 w 130"/>
                <a:gd name="T27" fmla="*/ 0 h 121"/>
                <a:gd name="T28" fmla="*/ 69 w 130"/>
                <a:gd name="T29" fmla="*/ 18 h 121"/>
                <a:gd name="T30" fmla="*/ 70 w 130"/>
                <a:gd name="T31" fmla="*/ 44 h 121"/>
                <a:gd name="T32" fmla="*/ 101 w 130"/>
                <a:gd name="T33" fmla="*/ 20 h 121"/>
                <a:gd name="T34" fmla="*/ 71 w 130"/>
                <a:gd name="T35" fmla="*/ 54 h 121"/>
                <a:gd name="T36" fmla="*/ 73 w 130"/>
                <a:gd name="T37" fmla="*/ 94 h 121"/>
                <a:gd name="T38" fmla="*/ 111 w 130"/>
                <a:gd name="T39" fmla="*/ 63 h 121"/>
                <a:gd name="T40" fmla="*/ 73 w 130"/>
                <a:gd name="T41" fmla="*/ 105 h 121"/>
                <a:gd name="T42" fmla="*/ 74 w 130"/>
                <a:gd name="T43" fmla="*/ 121 h 121"/>
                <a:gd name="T44" fmla="*/ 130 w 130"/>
                <a:gd name="T45" fmla="*/ 57 h 121"/>
                <a:gd name="T46" fmla="*/ 114 w 130"/>
                <a:gd name="T47" fmla="*/ 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21">
                  <a:moveTo>
                    <a:pt x="45" y="29"/>
                  </a:moveTo>
                  <a:cubicBezTo>
                    <a:pt x="30" y="36"/>
                    <a:pt x="15" y="44"/>
                    <a:pt x="0" y="52"/>
                  </a:cubicBezTo>
                  <a:cubicBezTo>
                    <a:pt x="0" y="54"/>
                    <a:pt x="0" y="55"/>
                    <a:pt x="0" y="57"/>
                  </a:cubicBezTo>
                  <a:cubicBezTo>
                    <a:pt x="0" y="90"/>
                    <a:pt x="24" y="117"/>
                    <a:pt x="55" y="121"/>
                  </a:cubicBezTo>
                  <a:cubicBezTo>
                    <a:pt x="57" y="93"/>
                    <a:pt x="57" y="93"/>
                    <a:pt x="57" y="93"/>
                  </a:cubicBezTo>
                  <a:cubicBezTo>
                    <a:pt x="16" y="46"/>
                    <a:pt x="16" y="46"/>
                    <a:pt x="16" y="46"/>
                  </a:cubicBezTo>
                  <a:cubicBezTo>
                    <a:pt x="57" y="81"/>
                    <a:pt x="57" y="81"/>
                    <a:pt x="57" y="81"/>
                  </a:cubicBezTo>
                  <a:cubicBezTo>
                    <a:pt x="59" y="45"/>
                    <a:pt x="59" y="45"/>
                    <a:pt x="59" y="45"/>
                  </a:cubicBezTo>
                  <a:cubicBezTo>
                    <a:pt x="45" y="29"/>
                    <a:pt x="45" y="29"/>
                    <a:pt x="45" y="29"/>
                  </a:cubicBezTo>
                  <a:moveTo>
                    <a:pt x="60" y="22"/>
                  </a:moveTo>
                  <a:cubicBezTo>
                    <a:pt x="57" y="23"/>
                    <a:pt x="54" y="25"/>
                    <a:pt x="51" y="26"/>
                  </a:cubicBezTo>
                  <a:cubicBezTo>
                    <a:pt x="60" y="33"/>
                    <a:pt x="60" y="33"/>
                    <a:pt x="60" y="33"/>
                  </a:cubicBezTo>
                  <a:cubicBezTo>
                    <a:pt x="60" y="22"/>
                    <a:pt x="60" y="22"/>
                    <a:pt x="60" y="22"/>
                  </a:cubicBezTo>
                  <a:moveTo>
                    <a:pt x="114" y="0"/>
                  </a:moveTo>
                  <a:cubicBezTo>
                    <a:pt x="99" y="6"/>
                    <a:pt x="84" y="12"/>
                    <a:pt x="69" y="18"/>
                  </a:cubicBezTo>
                  <a:cubicBezTo>
                    <a:pt x="70" y="44"/>
                    <a:pt x="70" y="44"/>
                    <a:pt x="70" y="44"/>
                  </a:cubicBezTo>
                  <a:cubicBezTo>
                    <a:pt x="101" y="20"/>
                    <a:pt x="101" y="20"/>
                    <a:pt x="101" y="20"/>
                  </a:cubicBezTo>
                  <a:cubicBezTo>
                    <a:pt x="71" y="54"/>
                    <a:pt x="71" y="54"/>
                    <a:pt x="71" y="54"/>
                  </a:cubicBezTo>
                  <a:cubicBezTo>
                    <a:pt x="73" y="94"/>
                    <a:pt x="73" y="94"/>
                    <a:pt x="73" y="94"/>
                  </a:cubicBezTo>
                  <a:cubicBezTo>
                    <a:pt x="111" y="63"/>
                    <a:pt x="111" y="63"/>
                    <a:pt x="111" y="63"/>
                  </a:cubicBezTo>
                  <a:cubicBezTo>
                    <a:pt x="73" y="105"/>
                    <a:pt x="73" y="105"/>
                    <a:pt x="73" y="105"/>
                  </a:cubicBezTo>
                  <a:cubicBezTo>
                    <a:pt x="74" y="121"/>
                    <a:pt x="74" y="121"/>
                    <a:pt x="74" y="121"/>
                  </a:cubicBezTo>
                  <a:cubicBezTo>
                    <a:pt x="106" y="117"/>
                    <a:pt x="130" y="90"/>
                    <a:pt x="130" y="57"/>
                  </a:cubicBezTo>
                  <a:cubicBezTo>
                    <a:pt x="130" y="41"/>
                    <a:pt x="123" y="21"/>
                    <a:pt x="114" y="0"/>
                  </a:cubicBezTo>
                </a:path>
              </a:pathLst>
            </a:custGeom>
            <a:solidFill>
              <a:srgbClr val="A1CE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244"/>
            <p:cNvSpPr>
              <a:spLocks/>
            </p:cNvSpPr>
            <p:nvPr userDrawn="1"/>
          </p:nvSpPr>
          <p:spPr bwMode="gray">
            <a:xfrm>
              <a:off x="11536363" y="3944938"/>
              <a:ext cx="63500" cy="622300"/>
            </a:xfrm>
            <a:custGeom>
              <a:avLst/>
              <a:gdLst>
                <a:gd name="T0" fmla="*/ 10 w 19"/>
                <a:gd name="T1" fmla="*/ 0 h 198"/>
                <a:gd name="T2" fmla="*/ 8 w 19"/>
                <a:gd name="T3" fmla="*/ 25 h 198"/>
                <a:gd name="T4" fmla="*/ 7 w 19"/>
                <a:gd name="T5" fmla="*/ 61 h 198"/>
                <a:gd name="T6" fmla="*/ 11 w 19"/>
                <a:gd name="T7" fmla="*/ 64 h 198"/>
                <a:gd name="T8" fmla="*/ 7 w 19"/>
                <a:gd name="T9" fmla="*/ 73 h 198"/>
                <a:gd name="T10" fmla="*/ 6 w 19"/>
                <a:gd name="T11" fmla="*/ 73 h 198"/>
                <a:gd name="T12" fmla="*/ 5 w 19"/>
                <a:gd name="T13" fmla="*/ 98 h 198"/>
                <a:gd name="T14" fmla="*/ 5 w 19"/>
                <a:gd name="T15" fmla="*/ 109 h 198"/>
                <a:gd name="T16" fmla="*/ 8 w 19"/>
                <a:gd name="T17" fmla="*/ 111 h 198"/>
                <a:gd name="T18" fmla="*/ 7 w 19"/>
                <a:gd name="T19" fmla="*/ 124 h 198"/>
                <a:gd name="T20" fmla="*/ 4 w 19"/>
                <a:gd name="T21" fmla="*/ 121 h 198"/>
                <a:gd name="T22" fmla="*/ 2 w 19"/>
                <a:gd name="T23" fmla="*/ 157 h 198"/>
                <a:gd name="T24" fmla="*/ 7 w 19"/>
                <a:gd name="T25" fmla="*/ 160 h 198"/>
                <a:gd name="T26" fmla="*/ 7 w 19"/>
                <a:gd name="T27" fmla="*/ 174 h 198"/>
                <a:gd name="T28" fmla="*/ 2 w 19"/>
                <a:gd name="T29" fmla="*/ 169 h 198"/>
                <a:gd name="T30" fmla="*/ 0 w 19"/>
                <a:gd name="T31" fmla="*/ 197 h 198"/>
                <a:gd name="T32" fmla="*/ 10 w 19"/>
                <a:gd name="T33" fmla="*/ 198 h 198"/>
                <a:gd name="T34" fmla="*/ 19 w 19"/>
                <a:gd name="T35" fmla="*/ 197 h 198"/>
                <a:gd name="T36" fmla="*/ 18 w 19"/>
                <a:gd name="T37" fmla="*/ 181 h 198"/>
                <a:gd name="T38" fmla="*/ 10 w 19"/>
                <a:gd name="T39" fmla="*/ 191 h 198"/>
                <a:gd name="T40" fmla="*/ 10 w 19"/>
                <a:gd name="T41" fmla="*/ 177 h 198"/>
                <a:gd name="T42" fmla="*/ 18 w 19"/>
                <a:gd name="T43" fmla="*/ 170 h 198"/>
                <a:gd name="T44" fmla="*/ 16 w 19"/>
                <a:gd name="T45" fmla="*/ 130 h 198"/>
                <a:gd name="T46" fmla="*/ 10 w 19"/>
                <a:gd name="T47" fmla="*/ 138 h 198"/>
                <a:gd name="T48" fmla="*/ 8 w 19"/>
                <a:gd name="T49" fmla="*/ 125 h 198"/>
                <a:gd name="T50" fmla="*/ 15 w 19"/>
                <a:gd name="T51" fmla="*/ 120 h 198"/>
                <a:gd name="T52" fmla="*/ 14 w 19"/>
                <a:gd name="T53" fmla="*/ 94 h 198"/>
                <a:gd name="T54" fmla="*/ 14 w 19"/>
                <a:gd name="T55" fmla="*/ 93 h 198"/>
                <a:gd name="T56" fmla="*/ 10 w 19"/>
                <a:gd name="T57" fmla="*/ 99 h 198"/>
                <a:gd name="T58" fmla="*/ 7 w 19"/>
                <a:gd name="T59" fmla="*/ 88 h 198"/>
                <a:gd name="T60" fmla="*/ 14 w 19"/>
                <a:gd name="T61" fmla="*/ 83 h 198"/>
                <a:gd name="T62" fmla="*/ 11 w 19"/>
                <a:gd name="T63" fmla="*/ 24 h 198"/>
                <a:gd name="T64" fmla="*/ 10 w 19"/>
                <a:gd name="T6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 h="198">
                  <a:moveTo>
                    <a:pt x="10" y="0"/>
                  </a:moveTo>
                  <a:cubicBezTo>
                    <a:pt x="8" y="25"/>
                    <a:pt x="8" y="25"/>
                    <a:pt x="8" y="25"/>
                  </a:cubicBezTo>
                  <a:cubicBezTo>
                    <a:pt x="7" y="61"/>
                    <a:pt x="7" y="61"/>
                    <a:pt x="7" y="61"/>
                  </a:cubicBezTo>
                  <a:cubicBezTo>
                    <a:pt x="11" y="64"/>
                    <a:pt x="11" y="64"/>
                    <a:pt x="11" y="64"/>
                  </a:cubicBezTo>
                  <a:cubicBezTo>
                    <a:pt x="7" y="73"/>
                    <a:pt x="7" y="73"/>
                    <a:pt x="7" y="73"/>
                  </a:cubicBezTo>
                  <a:cubicBezTo>
                    <a:pt x="6" y="73"/>
                    <a:pt x="6" y="73"/>
                    <a:pt x="6" y="73"/>
                  </a:cubicBezTo>
                  <a:cubicBezTo>
                    <a:pt x="5" y="98"/>
                    <a:pt x="5" y="98"/>
                    <a:pt x="5" y="98"/>
                  </a:cubicBezTo>
                  <a:cubicBezTo>
                    <a:pt x="5" y="109"/>
                    <a:pt x="5" y="109"/>
                    <a:pt x="5" y="109"/>
                  </a:cubicBezTo>
                  <a:cubicBezTo>
                    <a:pt x="8" y="111"/>
                    <a:pt x="8" y="111"/>
                    <a:pt x="8" y="111"/>
                  </a:cubicBezTo>
                  <a:cubicBezTo>
                    <a:pt x="7" y="124"/>
                    <a:pt x="7" y="124"/>
                    <a:pt x="7" y="124"/>
                  </a:cubicBezTo>
                  <a:cubicBezTo>
                    <a:pt x="4" y="121"/>
                    <a:pt x="4" y="121"/>
                    <a:pt x="4" y="121"/>
                  </a:cubicBezTo>
                  <a:cubicBezTo>
                    <a:pt x="2" y="157"/>
                    <a:pt x="2" y="157"/>
                    <a:pt x="2" y="157"/>
                  </a:cubicBezTo>
                  <a:cubicBezTo>
                    <a:pt x="7" y="160"/>
                    <a:pt x="7" y="160"/>
                    <a:pt x="7" y="160"/>
                  </a:cubicBezTo>
                  <a:cubicBezTo>
                    <a:pt x="7" y="174"/>
                    <a:pt x="7" y="174"/>
                    <a:pt x="7" y="174"/>
                  </a:cubicBezTo>
                  <a:cubicBezTo>
                    <a:pt x="2" y="169"/>
                    <a:pt x="2" y="169"/>
                    <a:pt x="2" y="169"/>
                  </a:cubicBezTo>
                  <a:cubicBezTo>
                    <a:pt x="0" y="197"/>
                    <a:pt x="0" y="197"/>
                    <a:pt x="0" y="197"/>
                  </a:cubicBezTo>
                  <a:cubicBezTo>
                    <a:pt x="3" y="198"/>
                    <a:pt x="7" y="198"/>
                    <a:pt x="10" y="198"/>
                  </a:cubicBezTo>
                  <a:cubicBezTo>
                    <a:pt x="13" y="198"/>
                    <a:pt x="16" y="198"/>
                    <a:pt x="19" y="197"/>
                  </a:cubicBezTo>
                  <a:cubicBezTo>
                    <a:pt x="18" y="181"/>
                    <a:pt x="18" y="181"/>
                    <a:pt x="18" y="181"/>
                  </a:cubicBezTo>
                  <a:cubicBezTo>
                    <a:pt x="10" y="191"/>
                    <a:pt x="10" y="191"/>
                    <a:pt x="10" y="191"/>
                  </a:cubicBezTo>
                  <a:cubicBezTo>
                    <a:pt x="10" y="177"/>
                    <a:pt x="10" y="177"/>
                    <a:pt x="10" y="177"/>
                  </a:cubicBezTo>
                  <a:cubicBezTo>
                    <a:pt x="18" y="170"/>
                    <a:pt x="18" y="170"/>
                    <a:pt x="18" y="170"/>
                  </a:cubicBezTo>
                  <a:cubicBezTo>
                    <a:pt x="16" y="130"/>
                    <a:pt x="16" y="130"/>
                    <a:pt x="16" y="130"/>
                  </a:cubicBezTo>
                  <a:cubicBezTo>
                    <a:pt x="10" y="138"/>
                    <a:pt x="10" y="138"/>
                    <a:pt x="10" y="138"/>
                  </a:cubicBezTo>
                  <a:cubicBezTo>
                    <a:pt x="8" y="125"/>
                    <a:pt x="8" y="125"/>
                    <a:pt x="8" y="125"/>
                  </a:cubicBezTo>
                  <a:cubicBezTo>
                    <a:pt x="15" y="120"/>
                    <a:pt x="15" y="120"/>
                    <a:pt x="15" y="120"/>
                  </a:cubicBezTo>
                  <a:cubicBezTo>
                    <a:pt x="14" y="94"/>
                    <a:pt x="14" y="94"/>
                    <a:pt x="14" y="94"/>
                  </a:cubicBezTo>
                  <a:cubicBezTo>
                    <a:pt x="14" y="93"/>
                    <a:pt x="14" y="93"/>
                    <a:pt x="14" y="93"/>
                  </a:cubicBezTo>
                  <a:cubicBezTo>
                    <a:pt x="10" y="99"/>
                    <a:pt x="10" y="99"/>
                    <a:pt x="10" y="99"/>
                  </a:cubicBezTo>
                  <a:cubicBezTo>
                    <a:pt x="7" y="88"/>
                    <a:pt x="7" y="88"/>
                    <a:pt x="7" y="88"/>
                  </a:cubicBezTo>
                  <a:cubicBezTo>
                    <a:pt x="14" y="83"/>
                    <a:pt x="14" y="83"/>
                    <a:pt x="14" y="83"/>
                  </a:cubicBezTo>
                  <a:cubicBezTo>
                    <a:pt x="11" y="24"/>
                    <a:pt x="11" y="24"/>
                    <a:pt x="11" y="24"/>
                  </a:cubicBezTo>
                  <a:cubicBezTo>
                    <a:pt x="10" y="0"/>
                    <a:pt x="10" y="0"/>
                    <a:pt x="10" y="0"/>
                  </a:cubicBezTo>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245"/>
            <p:cNvSpPr>
              <a:spLocks/>
            </p:cNvSpPr>
            <p:nvPr userDrawn="1"/>
          </p:nvSpPr>
          <p:spPr bwMode="gray">
            <a:xfrm>
              <a:off x="11569700" y="4381500"/>
              <a:ext cx="153987" cy="163512"/>
            </a:xfrm>
            <a:custGeom>
              <a:avLst/>
              <a:gdLst>
                <a:gd name="T0" fmla="*/ 97 w 97"/>
                <a:gd name="T1" fmla="*/ 0 h 103"/>
                <a:gd name="T2" fmla="*/ 17 w 97"/>
                <a:gd name="T3" fmla="*/ 62 h 103"/>
                <a:gd name="T4" fmla="*/ 0 w 97"/>
                <a:gd name="T5" fmla="*/ 76 h 103"/>
                <a:gd name="T6" fmla="*/ 0 w 97"/>
                <a:gd name="T7" fmla="*/ 103 h 103"/>
                <a:gd name="T8" fmla="*/ 17 w 97"/>
                <a:gd name="T9" fmla="*/ 84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7" y="62"/>
                  </a:lnTo>
                  <a:lnTo>
                    <a:pt x="0" y="76"/>
                  </a:lnTo>
                  <a:lnTo>
                    <a:pt x="0" y="103"/>
                  </a:lnTo>
                  <a:lnTo>
                    <a:pt x="17" y="84"/>
                  </a:lnTo>
                  <a:lnTo>
                    <a:pt x="9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246"/>
            <p:cNvSpPr>
              <a:spLocks/>
            </p:cNvSpPr>
            <p:nvPr userDrawn="1"/>
          </p:nvSpPr>
          <p:spPr bwMode="gray">
            <a:xfrm>
              <a:off x="11569700" y="4381500"/>
              <a:ext cx="153987" cy="163512"/>
            </a:xfrm>
            <a:custGeom>
              <a:avLst/>
              <a:gdLst>
                <a:gd name="T0" fmla="*/ 97 w 97"/>
                <a:gd name="T1" fmla="*/ 0 h 103"/>
                <a:gd name="T2" fmla="*/ 17 w 97"/>
                <a:gd name="T3" fmla="*/ 62 h 103"/>
                <a:gd name="T4" fmla="*/ 0 w 97"/>
                <a:gd name="T5" fmla="*/ 76 h 103"/>
                <a:gd name="T6" fmla="*/ 0 w 97"/>
                <a:gd name="T7" fmla="*/ 103 h 103"/>
                <a:gd name="T8" fmla="*/ 17 w 97"/>
                <a:gd name="T9" fmla="*/ 84 h 103"/>
                <a:gd name="T10" fmla="*/ 97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97" y="0"/>
                  </a:moveTo>
                  <a:lnTo>
                    <a:pt x="17" y="62"/>
                  </a:lnTo>
                  <a:lnTo>
                    <a:pt x="0" y="76"/>
                  </a:lnTo>
                  <a:lnTo>
                    <a:pt x="0" y="103"/>
                  </a:lnTo>
                  <a:lnTo>
                    <a:pt x="17" y="84"/>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247"/>
            <p:cNvSpPr>
              <a:spLocks/>
            </p:cNvSpPr>
            <p:nvPr userDrawn="1"/>
          </p:nvSpPr>
          <p:spPr bwMode="gray">
            <a:xfrm>
              <a:off x="11563350" y="4246563"/>
              <a:ext cx="127000" cy="131762"/>
            </a:xfrm>
            <a:custGeom>
              <a:avLst/>
              <a:gdLst>
                <a:gd name="T0" fmla="*/ 80 w 80"/>
                <a:gd name="T1" fmla="*/ 0 h 83"/>
                <a:gd name="T2" fmla="*/ 15 w 80"/>
                <a:gd name="T3" fmla="*/ 48 h 83"/>
                <a:gd name="T4" fmla="*/ 0 w 80"/>
                <a:gd name="T5" fmla="*/ 58 h 83"/>
                <a:gd name="T6" fmla="*/ 4 w 80"/>
                <a:gd name="T7" fmla="*/ 83 h 83"/>
                <a:gd name="T8" fmla="*/ 17 w 80"/>
                <a:gd name="T9" fmla="*/ 68 h 83"/>
                <a:gd name="T10" fmla="*/ 80 w 80"/>
                <a:gd name="T11" fmla="*/ 0 h 83"/>
              </a:gdLst>
              <a:ahLst/>
              <a:cxnLst>
                <a:cxn ang="0">
                  <a:pos x="T0" y="T1"/>
                </a:cxn>
                <a:cxn ang="0">
                  <a:pos x="T2" y="T3"/>
                </a:cxn>
                <a:cxn ang="0">
                  <a:pos x="T4" y="T5"/>
                </a:cxn>
                <a:cxn ang="0">
                  <a:pos x="T6" y="T7"/>
                </a:cxn>
                <a:cxn ang="0">
                  <a:pos x="T8" y="T9"/>
                </a:cxn>
                <a:cxn ang="0">
                  <a:pos x="T10" y="T11"/>
                </a:cxn>
              </a:cxnLst>
              <a:rect l="0" t="0" r="r" b="b"/>
              <a:pathLst>
                <a:path w="80" h="83">
                  <a:moveTo>
                    <a:pt x="80" y="0"/>
                  </a:moveTo>
                  <a:lnTo>
                    <a:pt x="15" y="48"/>
                  </a:lnTo>
                  <a:lnTo>
                    <a:pt x="0" y="58"/>
                  </a:lnTo>
                  <a:lnTo>
                    <a:pt x="4" y="83"/>
                  </a:lnTo>
                  <a:lnTo>
                    <a:pt x="17" y="68"/>
                  </a:lnTo>
                  <a:lnTo>
                    <a:pt x="8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248"/>
            <p:cNvSpPr>
              <a:spLocks/>
            </p:cNvSpPr>
            <p:nvPr userDrawn="1"/>
          </p:nvSpPr>
          <p:spPr bwMode="gray">
            <a:xfrm>
              <a:off x="11563350" y="4246563"/>
              <a:ext cx="127000" cy="131762"/>
            </a:xfrm>
            <a:custGeom>
              <a:avLst/>
              <a:gdLst>
                <a:gd name="T0" fmla="*/ 80 w 80"/>
                <a:gd name="T1" fmla="*/ 0 h 83"/>
                <a:gd name="T2" fmla="*/ 15 w 80"/>
                <a:gd name="T3" fmla="*/ 48 h 83"/>
                <a:gd name="T4" fmla="*/ 0 w 80"/>
                <a:gd name="T5" fmla="*/ 58 h 83"/>
                <a:gd name="T6" fmla="*/ 4 w 80"/>
                <a:gd name="T7" fmla="*/ 83 h 83"/>
                <a:gd name="T8" fmla="*/ 17 w 80"/>
                <a:gd name="T9" fmla="*/ 68 h 83"/>
                <a:gd name="T10" fmla="*/ 80 w 80"/>
                <a:gd name="T11" fmla="*/ 0 h 83"/>
              </a:gdLst>
              <a:ahLst/>
              <a:cxnLst>
                <a:cxn ang="0">
                  <a:pos x="T0" y="T1"/>
                </a:cxn>
                <a:cxn ang="0">
                  <a:pos x="T2" y="T3"/>
                </a:cxn>
                <a:cxn ang="0">
                  <a:pos x="T4" y="T5"/>
                </a:cxn>
                <a:cxn ang="0">
                  <a:pos x="T6" y="T7"/>
                </a:cxn>
                <a:cxn ang="0">
                  <a:pos x="T8" y="T9"/>
                </a:cxn>
                <a:cxn ang="0">
                  <a:pos x="T10" y="T11"/>
                </a:cxn>
              </a:cxnLst>
              <a:rect l="0" t="0" r="r" b="b"/>
              <a:pathLst>
                <a:path w="80" h="83">
                  <a:moveTo>
                    <a:pt x="80" y="0"/>
                  </a:moveTo>
                  <a:lnTo>
                    <a:pt x="15" y="48"/>
                  </a:lnTo>
                  <a:lnTo>
                    <a:pt x="0" y="58"/>
                  </a:lnTo>
                  <a:lnTo>
                    <a:pt x="4" y="83"/>
                  </a:lnTo>
                  <a:lnTo>
                    <a:pt x="17" y="68"/>
                  </a:lnTo>
                  <a:lnTo>
                    <a:pt x="8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249"/>
            <p:cNvSpPr>
              <a:spLocks/>
            </p:cNvSpPr>
            <p:nvPr userDrawn="1"/>
          </p:nvSpPr>
          <p:spPr bwMode="gray">
            <a:xfrm>
              <a:off x="11560175" y="4159250"/>
              <a:ext cx="90487" cy="96837"/>
            </a:xfrm>
            <a:custGeom>
              <a:avLst/>
              <a:gdLst>
                <a:gd name="T0" fmla="*/ 57 w 57"/>
                <a:gd name="T1" fmla="*/ 0 h 61"/>
                <a:gd name="T2" fmla="*/ 15 w 57"/>
                <a:gd name="T3" fmla="*/ 29 h 61"/>
                <a:gd name="T4" fmla="*/ 0 w 57"/>
                <a:gd name="T5" fmla="*/ 39 h 61"/>
                <a:gd name="T6" fmla="*/ 6 w 57"/>
                <a:gd name="T7" fmla="*/ 61 h 61"/>
                <a:gd name="T8" fmla="*/ 15 w 57"/>
                <a:gd name="T9" fmla="*/ 49 h 61"/>
                <a:gd name="T10" fmla="*/ 57 w 57"/>
                <a:gd name="T11" fmla="*/ 0 h 61"/>
              </a:gdLst>
              <a:ahLst/>
              <a:cxnLst>
                <a:cxn ang="0">
                  <a:pos x="T0" y="T1"/>
                </a:cxn>
                <a:cxn ang="0">
                  <a:pos x="T2" y="T3"/>
                </a:cxn>
                <a:cxn ang="0">
                  <a:pos x="T4" y="T5"/>
                </a:cxn>
                <a:cxn ang="0">
                  <a:pos x="T6" y="T7"/>
                </a:cxn>
                <a:cxn ang="0">
                  <a:pos x="T8" y="T9"/>
                </a:cxn>
                <a:cxn ang="0">
                  <a:pos x="T10" y="T11"/>
                </a:cxn>
              </a:cxnLst>
              <a:rect l="0" t="0" r="r" b="b"/>
              <a:pathLst>
                <a:path w="57" h="61">
                  <a:moveTo>
                    <a:pt x="57" y="0"/>
                  </a:moveTo>
                  <a:lnTo>
                    <a:pt x="15" y="29"/>
                  </a:lnTo>
                  <a:lnTo>
                    <a:pt x="0" y="39"/>
                  </a:lnTo>
                  <a:lnTo>
                    <a:pt x="6" y="61"/>
                  </a:lnTo>
                  <a:lnTo>
                    <a:pt x="15" y="49"/>
                  </a:lnTo>
                  <a:lnTo>
                    <a:pt x="57"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250"/>
            <p:cNvSpPr>
              <a:spLocks/>
            </p:cNvSpPr>
            <p:nvPr userDrawn="1"/>
          </p:nvSpPr>
          <p:spPr bwMode="gray">
            <a:xfrm>
              <a:off x="11560175" y="4159250"/>
              <a:ext cx="90487" cy="96837"/>
            </a:xfrm>
            <a:custGeom>
              <a:avLst/>
              <a:gdLst>
                <a:gd name="T0" fmla="*/ 57 w 57"/>
                <a:gd name="T1" fmla="*/ 0 h 61"/>
                <a:gd name="T2" fmla="*/ 15 w 57"/>
                <a:gd name="T3" fmla="*/ 29 h 61"/>
                <a:gd name="T4" fmla="*/ 0 w 57"/>
                <a:gd name="T5" fmla="*/ 39 h 61"/>
                <a:gd name="T6" fmla="*/ 6 w 57"/>
                <a:gd name="T7" fmla="*/ 61 h 61"/>
                <a:gd name="T8" fmla="*/ 15 w 57"/>
                <a:gd name="T9" fmla="*/ 49 h 61"/>
                <a:gd name="T10" fmla="*/ 57 w 57"/>
                <a:gd name="T11" fmla="*/ 0 h 61"/>
              </a:gdLst>
              <a:ahLst/>
              <a:cxnLst>
                <a:cxn ang="0">
                  <a:pos x="T0" y="T1"/>
                </a:cxn>
                <a:cxn ang="0">
                  <a:pos x="T2" y="T3"/>
                </a:cxn>
                <a:cxn ang="0">
                  <a:pos x="T4" y="T5"/>
                </a:cxn>
                <a:cxn ang="0">
                  <a:pos x="T6" y="T7"/>
                </a:cxn>
                <a:cxn ang="0">
                  <a:pos x="T8" y="T9"/>
                </a:cxn>
                <a:cxn ang="0">
                  <a:pos x="T10" y="T11"/>
                </a:cxn>
              </a:cxnLst>
              <a:rect l="0" t="0" r="r" b="b"/>
              <a:pathLst>
                <a:path w="57" h="61">
                  <a:moveTo>
                    <a:pt x="57" y="0"/>
                  </a:moveTo>
                  <a:lnTo>
                    <a:pt x="15" y="29"/>
                  </a:lnTo>
                  <a:lnTo>
                    <a:pt x="0" y="39"/>
                  </a:lnTo>
                  <a:lnTo>
                    <a:pt x="6" y="61"/>
                  </a:lnTo>
                  <a:lnTo>
                    <a:pt x="15" y="49"/>
                  </a:lnTo>
                  <a:lnTo>
                    <a:pt x="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251"/>
            <p:cNvSpPr>
              <a:spLocks/>
            </p:cNvSpPr>
            <p:nvPr userDrawn="1"/>
          </p:nvSpPr>
          <p:spPr bwMode="gray">
            <a:xfrm>
              <a:off x="11406188" y="4329113"/>
              <a:ext cx="153987" cy="163512"/>
            </a:xfrm>
            <a:custGeom>
              <a:avLst/>
              <a:gdLst>
                <a:gd name="T0" fmla="*/ 0 w 97"/>
                <a:gd name="T1" fmla="*/ 0 h 103"/>
                <a:gd name="T2" fmla="*/ 86 w 97"/>
                <a:gd name="T3" fmla="*/ 93 h 103"/>
                <a:gd name="T4" fmla="*/ 97 w 97"/>
                <a:gd name="T5" fmla="*/ 103 h 103"/>
                <a:gd name="T6" fmla="*/ 97 w 97"/>
                <a:gd name="T7" fmla="*/ 75 h 103"/>
                <a:gd name="T8" fmla="*/ 86 w 97"/>
                <a:gd name="T9" fmla="*/ 69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3"/>
                  </a:lnTo>
                  <a:lnTo>
                    <a:pt x="97" y="103"/>
                  </a:lnTo>
                  <a:lnTo>
                    <a:pt x="97" y="75"/>
                  </a:lnTo>
                  <a:lnTo>
                    <a:pt x="86" y="69"/>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252"/>
            <p:cNvSpPr>
              <a:spLocks/>
            </p:cNvSpPr>
            <p:nvPr userDrawn="1"/>
          </p:nvSpPr>
          <p:spPr bwMode="gray">
            <a:xfrm>
              <a:off x="11406188" y="4329113"/>
              <a:ext cx="153987" cy="163512"/>
            </a:xfrm>
            <a:custGeom>
              <a:avLst/>
              <a:gdLst>
                <a:gd name="T0" fmla="*/ 0 w 97"/>
                <a:gd name="T1" fmla="*/ 0 h 103"/>
                <a:gd name="T2" fmla="*/ 86 w 97"/>
                <a:gd name="T3" fmla="*/ 93 h 103"/>
                <a:gd name="T4" fmla="*/ 97 w 97"/>
                <a:gd name="T5" fmla="*/ 103 h 103"/>
                <a:gd name="T6" fmla="*/ 97 w 97"/>
                <a:gd name="T7" fmla="*/ 75 h 103"/>
                <a:gd name="T8" fmla="*/ 86 w 97"/>
                <a:gd name="T9" fmla="*/ 69 h 103"/>
                <a:gd name="T10" fmla="*/ 0 w 97"/>
                <a:gd name="T11" fmla="*/ 0 h 103"/>
              </a:gdLst>
              <a:ahLst/>
              <a:cxnLst>
                <a:cxn ang="0">
                  <a:pos x="T0" y="T1"/>
                </a:cxn>
                <a:cxn ang="0">
                  <a:pos x="T2" y="T3"/>
                </a:cxn>
                <a:cxn ang="0">
                  <a:pos x="T4" y="T5"/>
                </a:cxn>
                <a:cxn ang="0">
                  <a:pos x="T6" y="T7"/>
                </a:cxn>
                <a:cxn ang="0">
                  <a:pos x="T8" y="T9"/>
                </a:cxn>
                <a:cxn ang="0">
                  <a:pos x="T10" y="T11"/>
                </a:cxn>
              </a:cxnLst>
              <a:rect l="0" t="0" r="r" b="b"/>
              <a:pathLst>
                <a:path w="97" h="103">
                  <a:moveTo>
                    <a:pt x="0" y="0"/>
                  </a:moveTo>
                  <a:lnTo>
                    <a:pt x="86" y="93"/>
                  </a:lnTo>
                  <a:lnTo>
                    <a:pt x="97" y="103"/>
                  </a:lnTo>
                  <a:lnTo>
                    <a:pt x="97" y="75"/>
                  </a:lnTo>
                  <a:lnTo>
                    <a:pt x="86" y="6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253"/>
            <p:cNvSpPr>
              <a:spLocks/>
            </p:cNvSpPr>
            <p:nvPr userDrawn="1"/>
          </p:nvSpPr>
          <p:spPr bwMode="gray">
            <a:xfrm>
              <a:off x="11436350" y="4202113"/>
              <a:ext cx="127000" cy="133350"/>
            </a:xfrm>
            <a:custGeom>
              <a:avLst/>
              <a:gdLst>
                <a:gd name="T0" fmla="*/ 0 w 80"/>
                <a:gd name="T1" fmla="*/ 0 h 84"/>
                <a:gd name="T2" fmla="*/ 42 w 80"/>
                <a:gd name="T3" fmla="*/ 46 h 84"/>
                <a:gd name="T4" fmla="*/ 71 w 80"/>
                <a:gd name="T5" fmla="*/ 78 h 84"/>
                <a:gd name="T6" fmla="*/ 78 w 80"/>
                <a:gd name="T7" fmla="*/ 84 h 84"/>
                <a:gd name="T8" fmla="*/ 80 w 80"/>
                <a:gd name="T9" fmla="*/ 58 h 84"/>
                <a:gd name="T10" fmla="*/ 74 w 80"/>
                <a:gd name="T11" fmla="*/ 54 h 84"/>
                <a:gd name="T12" fmla="*/ 55 w 80"/>
                <a:gd name="T13" fmla="*/ 40 h 84"/>
                <a:gd name="T14" fmla="*/ 0 w 80"/>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4">
                  <a:moveTo>
                    <a:pt x="0" y="0"/>
                  </a:moveTo>
                  <a:lnTo>
                    <a:pt x="42" y="46"/>
                  </a:lnTo>
                  <a:lnTo>
                    <a:pt x="71" y="78"/>
                  </a:lnTo>
                  <a:lnTo>
                    <a:pt x="78" y="84"/>
                  </a:lnTo>
                  <a:lnTo>
                    <a:pt x="80" y="58"/>
                  </a:lnTo>
                  <a:lnTo>
                    <a:pt x="74" y="54"/>
                  </a:lnTo>
                  <a:lnTo>
                    <a:pt x="55" y="40"/>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254"/>
            <p:cNvSpPr>
              <a:spLocks/>
            </p:cNvSpPr>
            <p:nvPr userDrawn="1"/>
          </p:nvSpPr>
          <p:spPr bwMode="gray">
            <a:xfrm>
              <a:off x="11436350" y="4202113"/>
              <a:ext cx="127000" cy="133350"/>
            </a:xfrm>
            <a:custGeom>
              <a:avLst/>
              <a:gdLst>
                <a:gd name="T0" fmla="*/ 0 w 80"/>
                <a:gd name="T1" fmla="*/ 0 h 84"/>
                <a:gd name="T2" fmla="*/ 42 w 80"/>
                <a:gd name="T3" fmla="*/ 46 h 84"/>
                <a:gd name="T4" fmla="*/ 71 w 80"/>
                <a:gd name="T5" fmla="*/ 78 h 84"/>
                <a:gd name="T6" fmla="*/ 78 w 80"/>
                <a:gd name="T7" fmla="*/ 84 h 84"/>
                <a:gd name="T8" fmla="*/ 80 w 80"/>
                <a:gd name="T9" fmla="*/ 58 h 84"/>
                <a:gd name="T10" fmla="*/ 74 w 80"/>
                <a:gd name="T11" fmla="*/ 54 h 84"/>
                <a:gd name="T12" fmla="*/ 55 w 80"/>
                <a:gd name="T13" fmla="*/ 40 h 84"/>
                <a:gd name="T14" fmla="*/ 0 w 80"/>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84">
                  <a:moveTo>
                    <a:pt x="0" y="0"/>
                  </a:moveTo>
                  <a:lnTo>
                    <a:pt x="42" y="46"/>
                  </a:lnTo>
                  <a:lnTo>
                    <a:pt x="71" y="78"/>
                  </a:lnTo>
                  <a:lnTo>
                    <a:pt x="78" y="84"/>
                  </a:lnTo>
                  <a:lnTo>
                    <a:pt x="80" y="58"/>
                  </a:lnTo>
                  <a:lnTo>
                    <a:pt x="74" y="54"/>
                  </a:lnTo>
                  <a:lnTo>
                    <a:pt x="55"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255"/>
            <p:cNvSpPr>
              <a:spLocks/>
            </p:cNvSpPr>
            <p:nvPr userDrawn="1"/>
          </p:nvSpPr>
          <p:spPr bwMode="gray">
            <a:xfrm>
              <a:off x="11509375" y="4108450"/>
              <a:ext cx="63500" cy="66675"/>
            </a:xfrm>
            <a:custGeom>
              <a:avLst/>
              <a:gdLst>
                <a:gd name="T0" fmla="*/ 0 w 40"/>
                <a:gd name="T1" fmla="*/ 0 h 42"/>
                <a:gd name="T2" fmla="*/ 30 w 40"/>
                <a:gd name="T3" fmla="*/ 42 h 42"/>
                <a:gd name="T4" fmla="*/ 32 w 40"/>
                <a:gd name="T5" fmla="*/ 42 h 42"/>
                <a:gd name="T6" fmla="*/ 40 w 40"/>
                <a:gd name="T7" fmla="*/ 24 h 42"/>
                <a:gd name="T8" fmla="*/ 32 w 40"/>
                <a:gd name="T9" fmla="*/ 18 h 42"/>
                <a:gd name="T10" fmla="*/ 0 w 40"/>
                <a:gd name="T11" fmla="*/ 0 h 42"/>
              </a:gdLst>
              <a:ahLst/>
              <a:cxnLst>
                <a:cxn ang="0">
                  <a:pos x="T0" y="T1"/>
                </a:cxn>
                <a:cxn ang="0">
                  <a:pos x="T2" y="T3"/>
                </a:cxn>
                <a:cxn ang="0">
                  <a:pos x="T4" y="T5"/>
                </a:cxn>
                <a:cxn ang="0">
                  <a:pos x="T6" y="T7"/>
                </a:cxn>
                <a:cxn ang="0">
                  <a:pos x="T8" y="T9"/>
                </a:cxn>
                <a:cxn ang="0">
                  <a:pos x="T10" y="T11"/>
                </a:cxn>
              </a:cxnLst>
              <a:rect l="0" t="0" r="r" b="b"/>
              <a:pathLst>
                <a:path w="40" h="42">
                  <a:moveTo>
                    <a:pt x="0" y="0"/>
                  </a:moveTo>
                  <a:lnTo>
                    <a:pt x="30" y="42"/>
                  </a:lnTo>
                  <a:lnTo>
                    <a:pt x="32" y="42"/>
                  </a:lnTo>
                  <a:lnTo>
                    <a:pt x="40" y="24"/>
                  </a:lnTo>
                  <a:lnTo>
                    <a:pt x="32" y="18"/>
                  </a:lnTo>
                  <a:lnTo>
                    <a:pt x="0" y="0"/>
                  </a:lnTo>
                  <a:close/>
                </a:path>
              </a:pathLst>
            </a:custGeom>
            <a:solidFill>
              <a:srgbClr val="97A6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256"/>
            <p:cNvSpPr>
              <a:spLocks/>
            </p:cNvSpPr>
            <p:nvPr userDrawn="1"/>
          </p:nvSpPr>
          <p:spPr bwMode="gray">
            <a:xfrm>
              <a:off x="11509375" y="4108450"/>
              <a:ext cx="63500" cy="66675"/>
            </a:xfrm>
            <a:custGeom>
              <a:avLst/>
              <a:gdLst>
                <a:gd name="T0" fmla="*/ 0 w 40"/>
                <a:gd name="T1" fmla="*/ 0 h 42"/>
                <a:gd name="T2" fmla="*/ 30 w 40"/>
                <a:gd name="T3" fmla="*/ 42 h 42"/>
                <a:gd name="T4" fmla="*/ 32 w 40"/>
                <a:gd name="T5" fmla="*/ 42 h 42"/>
                <a:gd name="T6" fmla="*/ 40 w 40"/>
                <a:gd name="T7" fmla="*/ 24 h 42"/>
                <a:gd name="T8" fmla="*/ 32 w 40"/>
                <a:gd name="T9" fmla="*/ 18 h 42"/>
                <a:gd name="T10" fmla="*/ 0 w 40"/>
                <a:gd name="T11" fmla="*/ 0 h 42"/>
              </a:gdLst>
              <a:ahLst/>
              <a:cxnLst>
                <a:cxn ang="0">
                  <a:pos x="T0" y="T1"/>
                </a:cxn>
                <a:cxn ang="0">
                  <a:pos x="T2" y="T3"/>
                </a:cxn>
                <a:cxn ang="0">
                  <a:pos x="T4" y="T5"/>
                </a:cxn>
                <a:cxn ang="0">
                  <a:pos x="T6" y="T7"/>
                </a:cxn>
                <a:cxn ang="0">
                  <a:pos x="T8" y="T9"/>
                </a:cxn>
                <a:cxn ang="0">
                  <a:pos x="T10" y="T11"/>
                </a:cxn>
              </a:cxnLst>
              <a:rect l="0" t="0" r="r" b="b"/>
              <a:pathLst>
                <a:path w="40" h="42">
                  <a:moveTo>
                    <a:pt x="0" y="0"/>
                  </a:moveTo>
                  <a:lnTo>
                    <a:pt x="30" y="42"/>
                  </a:lnTo>
                  <a:lnTo>
                    <a:pt x="32" y="42"/>
                  </a:lnTo>
                  <a:lnTo>
                    <a:pt x="40" y="24"/>
                  </a:lnTo>
                  <a:lnTo>
                    <a:pt x="32" y="1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Rectangle 257"/>
            <p:cNvSpPr>
              <a:spLocks noChangeArrowheads="1"/>
            </p:cNvSpPr>
            <p:nvPr userDrawn="1"/>
          </p:nvSpPr>
          <p:spPr bwMode="gray">
            <a:xfrm>
              <a:off x="10390188" y="4621213"/>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Rectangle 258"/>
            <p:cNvSpPr>
              <a:spLocks noChangeArrowheads="1"/>
            </p:cNvSpPr>
            <p:nvPr userDrawn="1"/>
          </p:nvSpPr>
          <p:spPr bwMode="gray">
            <a:xfrm>
              <a:off x="10390188" y="4746625"/>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Rectangle 259"/>
            <p:cNvSpPr>
              <a:spLocks noChangeArrowheads="1"/>
            </p:cNvSpPr>
            <p:nvPr userDrawn="1"/>
          </p:nvSpPr>
          <p:spPr bwMode="gray">
            <a:xfrm>
              <a:off x="10390188" y="4941888"/>
              <a:ext cx="42862"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260"/>
            <p:cNvSpPr>
              <a:spLocks noChangeArrowheads="1"/>
            </p:cNvSpPr>
            <p:nvPr userDrawn="1"/>
          </p:nvSpPr>
          <p:spPr bwMode="gray">
            <a:xfrm>
              <a:off x="10463213" y="4633913"/>
              <a:ext cx="47625"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0" name="Rectangle 261"/>
            <p:cNvSpPr>
              <a:spLocks noChangeArrowheads="1"/>
            </p:cNvSpPr>
            <p:nvPr userDrawn="1"/>
          </p:nvSpPr>
          <p:spPr bwMode="gray">
            <a:xfrm>
              <a:off x="11355388" y="4633913"/>
              <a:ext cx="42862"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1" name="Rectangle 262"/>
            <p:cNvSpPr>
              <a:spLocks noChangeArrowheads="1"/>
            </p:cNvSpPr>
            <p:nvPr userDrawn="1"/>
          </p:nvSpPr>
          <p:spPr bwMode="gray">
            <a:xfrm>
              <a:off x="11428413" y="4941888"/>
              <a:ext cx="47625"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2" name="Rectangle 263"/>
            <p:cNvSpPr>
              <a:spLocks noChangeArrowheads="1"/>
            </p:cNvSpPr>
            <p:nvPr userDrawn="1"/>
          </p:nvSpPr>
          <p:spPr bwMode="gray">
            <a:xfrm>
              <a:off x="10390188" y="4929188"/>
              <a:ext cx="1085850" cy="857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3" name="Rectangle 264"/>
            <p:cNvSpPr>
              <a:spLocks noChangeArrowheads="1"/>
            </p:cNvSpPr>
            <p:nvPr userDrawn="1"/>
          </p:nvSpPr>
          <p:spPr bwMode="gray">
            <a:xfrm>
              <a:off x="3646488" y="4621213"/>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4" name="Rectangle 265"/>
            <p:cNvSpPr>
              <a:spLocks noChangeArrowheads="1"/>
            </p:cNvSpPr>
            <p:nvPr userDrawn="1"/>
          </p:nvSpPr>
          <p:spPr bwMode="gray">
            <a:xfrm>
              <a:off x="3646488" y="4746625"/>
              <a:ext cx="1085850" cy="82550"/>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266"/>
            <p:cNvSpPr>
              <a:spLocks noChangeArrowheads="1"/>
            </p:cNvSpPr>
            <p:nvPr userDrawn="1"/>
          </p:nvSpPr>
          <p:spPr bwMode="gray">
            <a:xfrm>
              <a:off x="3646488" y="4941888"/>
              <a:ext cx="47625"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267"/>
            <p:cNvSpPr>
              <a:spLocks noChangeArrowheads="1"/>
            </p:cNvSpPr>
            <p:nvPr userDrawn="1"/>
          </p:nvSpPr>
          <p:spPr bwMode="gray">
            <a:xfrm>
              <a:off x="3724275" y="4633913"/>
              <a:ext cx="42862"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268"/>
            <p:cNvSpPr>
              <a:spLocks noChangeArrowheads="1"/>
            </p:cNvSpPr>
            <p:nvPr userDrawn="1"/>
          </p:nvSpPr>
          <p:spPr bwMode="gray">
            <a:xfrm>
              <a:off x="4611688" y="4633913"/>
              <a:ext cx="47625" cy="48736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Rectangle 269"/>
            <p:cNvSpPr>
              <a:spLocks noChangeArrowheads="1"/>
            </p:cNvSpPr>
            <p:nvPr userDrawn="1"/>
          </p:nvSpPr>
          <p:spPr bwMode="gray">
            <a:xfrm>
              <a:off x="4689475" y="4941888"/>
              <a:ext cx="42862" cy="252412"/>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270"/>
            <p:cNvSpPr>
              <a:spLocks noChangeArrowheads="1"/>
            </p:cNvSpPr>
            <p:nvPr userDrawn="1"/>
          </p:nvSpPr>
          <p:spPr bwMode="gray">
            <a:xfrm>
              <a:off x="3646488" y="4929188"/>
              <a:ext cx="1085850" cy="85725"/>
            </a:xfrm>
            <a:prstGeom prst="rect">
              <a:avLst/>
            </a:prstGeom>
            <a:solidFill>
              <a:srgbClr val="54342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Oval 271"/>
            <p:cNvSpPr>
              <a:spLocks noChangeArrowheads="1"/>
            </p:cNvSpPr>
            <p:nvPr userDrawn="1"/>
          </p:nvSpPr>
          <p:spPr bwMode="gray">
            <a:xfrm>
              <a:off x="10329863" y="4186238"/>
              <a:ext cx="100012" cy="92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272"/>
            <p:cNvSpPr>
              <a:spLocks noEditPoints="1"/>
            </p:cNvSpPr>
            <p:nvPr userDrawn="1"/>
          </p:nvSpPr>
          <p:spPr bwMode="gray">
            <a:xfrm>
              <a:off x="10174288" y="3884613"/>
              <a:ext cx="298450" cy="1312862"/>
            </a:xfrm>
            <a:custGeom>
              <a:avLst/>
              <a:gdLst>
                <a:gd name="T0" fmla="*/ 9 w 89"/>
                <a:gd name="T1" fmla="*/ 29 h 417"/>
                <a:gd name="T2" fmla="*/ 67 w 89"/>
                <a:gd name="T3" fmla="*/ 29 h 417"/>
                <a:gd name="T4" fmla="*/ 56 w 89"/>
                <a:gd name="T5" fmla="*/ 53 h 417"/>
                <a:gd name="T6" fmla="*/ 38 w 89"/>
                <a:gd name="T7" fmla="*/ 12 h 417"/>
                <a:gd name="T8" fmla="*/ 86 w 89"/>
                <a:gd name="T9" fmla="*/ 106 h 417"/>
                <a:gd name="T10" fmla="*/ 84 w 89"/>
                <a:gd name="T11" fmla="*/ 103 h 417"/>
                <a:gd name="T12" fmla="*/ 72 w 89"/>
                <a:gd name="T13" fmla="*/ 79 h 417"/>
                <a:gd name="T14" fmla="*/ 77 w 89"/>
                <a:gd name="T15" fmla="*/ 77 h 417"/>
                <a:gd name="T16" fmla="*/ 72 w 89"/>
                <a:gd name="T17" fmla="*/ 74 h 417"/>
                <a:gd name="T18" fmla="*/ 68 w 89"/>
                <a:gd name="T19" fmla="*/ 57 h 417"/>
                <a:gd name="T20" fmla="*/ 50 w 89"/>
                <a:gd name="T21" fmla="*/ 61 h 417"/>
                <a:gd name="T22" fmla="*/ 48 w 89"/>
                <a:gd name="T23" fmla="*/ 74 h 417"/>
                <a:gd name="T24" fmla="*/ 48 w 89"/>
                <a:gd name="T25" fmla="*/ 79 h 417"/>
                <a:gd name="T26" fmla="*/ 50 w 89"/>
                <a:gd name="T27" fmla="*/ 84 h 417"/>
                <a:gd name="T28" fmla="*/ 39 w 89"/>
                <a:gd name="T29" fmla="*/ 106 h 417"/>
                <a:gd name="T30" fmla="*/ 34 w 89"/>
                <a:gd name="T31" fmla="*/ 108 h 417"/>
                <a:gd name="T32" fmla="*/ 86 w 89"/>
                <a:gd name="T33" fmla="*/ 111 h 417"/>
                <a:gd name="T34" fmla="*/ 86 w 89"/>
                <a:gd name="T35" fmla="*/ 106 h 417"/>
                <a:gd name="T36" fmla="*/ 26 w 89"/>
                <a:gd name="T37" fmla="*/ 164 h 417"/>
                <a:gd name="T38" fmla="*/ 20 w 89"/>
                <a:gd name="T39" fmla="*/ 152 h 417"/>
                <a:gd name="T40" fmla="*/ 9 w 89"/>
                <a:gd name="T41" fmla="*/ 33 h 417"/>
                <a:gd name="T42" fmla="*/ 3 w 89"/>
                <a:gd name="T43" fmla="*/ 162 h 417"/>
                <a:gd name="T44" fmla="*/ 1 w 89"/>
                <a:gd name="T45" fmla="*/ 164 h 417"/>
                <a:gd name="T46" fmla="*/ 0 w 89"/>
                <a:gd name="T47" fmla="*/ 165 h 417"/>
                <a:gd name="T48" fmla="*/ 1 w 89"/>
                <a:gd name="T49" fmla="*/ 166 h 417"/>
                <a:gd name="T50" fmla="*/ 2 w 89"/>
                <a:gd name="T51" fmla="*/ 168 h 417"/>
                <a:gd name="T52" fmla="*/ 9 w 89"/>
                <a:gd name="T53" fmla="*/ 347 h 417"/>
                <a:gd name="T54" fmla="*/ 0 w 89"/>
                <a:gd name="T55" fmla="*/ 417 h 417"/>
                <a:gd name="T56" fmla="*/ 20 w 89"/>
                <a:gd name="T57" fmla="*/ 417 h 417"/>
                <a:gd name="T58" fmla="*/ 29 w 89"/>
                <a:gd name="T59" fmla="*/ 347 h 417"/>
                <a:gd name="T60" fmla="*/ 20 w 89"/>
                <a:gd name="T61" fmla="*/ 177 h 417"/>
                <a:gd name="T62" fmla="*/ 26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0"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8" y="12"/>
                    <a:pt x="20" y="20"/>
                    <a:pt x="20" y="29"/>
                  </a:cubicBezTo>
                  <a:close/>
                  <a:moveTo>
                    <a:pt x="86" y="106"/>
                  </a:moveTo>
                  <a:cubicBezTo>
                    <a:pt x="84" y="106"/>
                    <a:pt x="84" y="106"/>
                    <a:pt x="84" y="106"/>
                  </a:cubicBezTo>
                  <a:cubicBezTo>
                    <a:pt x="84" y="103"/>
                    <a:pt x="84" y="103"/>
                    <a:pt x="84" y="103"/>
                  </a:cubicBezTo>
                  <a:cubicBezTo>
                    <a:pt x="77" y="100"/>
                    <a:pt x="72" y="93"/>
                    <a:pt x="72" y="84"/>
                  </a:cubicBezTo>
                  <a:cubicBezTo>
                    <a:pt x="72" y="79"/>
                    <a:pt x="72" y="79"/>
                    <a:pt x="72" y="79"/>
                  </a:cubicBezTo>
                  <a:cubicBezTo>
                    <a:pt x="75" y="79"/>
                    <a:pt x="75" y="79"/>
                    <a:pt x="75" y="79"/>
                  </a:cubicBezTo>
                  <a:cubicBezTo>
                    <a:pt x="76" y="79"/>
                    <a:pt x="77" y="78"/>
                    <a:pt x="77" y="77"/>
                  </a:cubicBezTo>
                  <a:cubicBezTo>
                    <a:pt x="77" y="75"/>
                    <a:pt x="76" y="74"/>
                    <a:pt x="75" y="74"/>
                  </a:cubicBezTo>
                  <a:cubicBezTo>
                    <a:pt x="72" y="74"/>
                    <a:pt x="72" y="74"/>
                    <a:pt x="72" y="74"/>
                  </a:cubicBezTo>
                  <a:cubicBezTo>
                    <a:pt x="72" y="61"/>
                    <a:pt x="72" y="61"/>
                    <a:pt x="72" y="61"/>
                  </a:cubicBezTo>
                  <a:cubicBezTo>
                    <a:pt x="72" y="59"/>
                    <a:pt x="70" y="57"/>
                    <a:pt x="68" y="57"/>
                  </a:cubicBezTo>
                  <a:cubicBezTo>
                    <a:pt x="54" y="57"/>
                    <a:pt x="54" y="57"/>
                    <a:pt x="54" y="57"/>
                  </a:cubicBezTo>
                  <a:cubicBezTo>
                    <a:pt x="52" y="57"/>
                    <a:pt x="50" y="59"/>
                    <a:pt x="50" y="61"/>
                  </a:cubicBezTo>
                  <a:cubicBezTo>
                    <a:pt x="50" y="74"/>
                    <a:pt x="50" y="74"/>
                    <a:pt x="50" y="74"/>
                  </a:cubicBezTo>
                  <a:cubicBezTo>
                    <a:pt x="48" y="74"/>
                    <a:pt x="48" y="74"/>
                    <a:pt x="48" y="74"/>
                  </a:cubicBezTo>
                  <a:cubicBezTo>
                    <a:pt x="46" y="74"/>
                    <a:pt x="45" y="75"/>
                    <a:pt x="45" y="77"/>
                  </a:cubicBezTo>
                  <a:cubicBezTo>
                    <a:pt x="45" y="78"/>
                    <a:pt x="46" y="79"/>
                    <a:pt x="48" y="79"/>
                  </a:cubicBezTo>
                  <a:cubicBezTo>
                    <a:pt x="50" y="79"/>
                    <a:pt x="50" y="79"/>
                    <a:pt x="50" y="79"/>
                  </a:cubicBezTo>
                  <a:cubicBezTo>
                    <a:pt x="50" y="84"/>
                    <a:pt x="50" y="84"/>
                    <a:pt x="50" y="84"/>
                  </a:cubicBezTo>
                  <a:cubicBezTo>
                    <a:pt x="50" y="92"/>
                    <a:pt x="46" y="99"/>
                    <a:pt x="39" y="103"/>
                  </a:cubicBezTo>
                  <a:cubicBezTo>
                    <a:pt x="39" y="106"/>
                    <a:pt x="39" y="106"/>
                    <a:pt x="39" y="106"/>
                  </a:cubicBezTo>
                  <a:cubicBezTo>
                    <a:pt x="36" y="106"/>
                    <a:pt x="36" y="106"/>
                    <a:pt x="36" y="106"/>
                  </a:cubicBezTo>
                  <a:cubicBezTo>
                    <a:pt x="35" y="106"/>
                    <a:pt x="34" y="107"/>
                    <a:pt x="34" y="108"/>
                  </a:cubicBezTo>
                  <a:cubicBezTo>
                    <a:pt x="34" y="110"/>
                    <a:pt x="35" y="111"/>
                    <a:pt x="36" y="111"/>
                  </a:cubicBezTo>
                  <a:cubicBezTo>
                    <a:pt x="86" y="111"/>
                    <a:pt x="86" y="111"/>
                    <a:pt x="86" y="111"/>
                  </a:cubicBezTo>
                  <a:cubicBezTo>
                    <a:pt x="88" y="111"/>
                    <a:pt x="89" y="110"/>
                    <a:pt x="89" y="108"/>
                  </a:cubicBezTo>
                  <a:cubicBezTo>
                    <a:pt x="89" y="107"/>
                    <a:pt x="88" y="106"/>
                    <a:pt x="86" y="106"/>
                  </a:cubicBezTo>
                  <a:close/>
                  <a:moveTo>
                    <a:pt x="27" y="164"/>
                  </a:moveTo>
                  <a:cubicBezTo>
                    <a:pt x="26" y="164"/>
                    <a:pt x="26" y="164"/>
                    <a:pt x="26" y="164"/>
                  </a:cubicBezTo>
                  <a:cubicBezTo>
                    <a:pt x="26" y="162"/>
                    <a:pt x="26" y="162"/>
                    <a:pt x="26" y="162"/>
                  </a:cubicBezTo>
                  <a:cubicBezTo>
                    <a:pt x="22" y="160"/>
                    <a:pt x="20" y="157"/>
                    <a:pt x="20" y="152"/>
                  </a:cubicBezTo>
                  <a:cubicBezTo>
                    <a:pt x="20" y="33"/>
                    <a:pt x="20" y="33"/>
                    <a:pt x="20" y="33"/>
                  </a:cubicBezTo>
                  <a:cubicBezTo>
                    <a:pt x="9" y="33"/>
                    <a:pt x="9" y="33"/>
                    <a:pt x="9" y="33"/>
                  </a:cubicBezTo>
                  <a:cubicBezTo>
                    <a:pt x="9" y="153"/>
                    <a:pt x="9" y="153"/>
                    <a:pt x="9" y="153"/>
                  </a:cubicBezTo>
                  <a:cubicBezTo>
                    <a:pt x="8" y="157"/>
                    <a:pt x="6" y="160"/>
                    <a:pt x="3" y="162"/>
                  </a:cubicBezTo>
                  <a:cubicBezTo>
                    <a:pt x="3" y="164"/>
                    <a:pt x="3" y="164"/>
                    <a:pt x="3" y="164"/>
                  </a:cubicBezTo>
                  <a:cubicBezTo>
                    <a:pt x="1" y="164"/>
                    <a:pt x="1" y="164"/>
                    <a:pt x="1" y="164"/>
                  </a:cubicBezTo>
                  <a:cubicBezTo>
                    <a:pt x="0" y="164"/>
                    <a:pt x="0" y="164"/>
                    <a:pt x="0" y="165"/>
                  </a:cubicBezTo>
                  <a:cubicBezTo>
                    <a:pt x="0" y="165"/>
                    <a:pt x="0" y="165"/>
                    <a:pt x="0" y="165"/>
                  </a:cubicBezTo>
                  <a:cubicBezTo>
                    <a:pt x="0" y="165"/>
                    <a:pt x="0" y="165"/>
                    <a:pt x="0" y="165"/>
                  </a:cubicBezTo>
                  <a:cubicBezTo>
                    <a:pt x="0" y="166"/>
                    <a:pt x="0" y="166"/>
                    <a:pt x="1" y="166"/>
                  </a:cubicBezTo>
                  <a:cubicBezTo>
                    <a:pt x="2" y="166"/>
                    <a:pt x="2" y="166"/>
                    <a:pt x="2" y="166"/>
                  </a:cubicBezTo>
                  <a:cubicBezTo>
                    <a:pt x="2" y="168"/>
                    <a:pt x="2" y="168"/>
                    <a:pt x="2" y="168"/>
                  </a:cubicBezTo>
                  <a:cubicBezTo>
                    <a:pt x="6" y="169"/>
                    <a:pt x="8"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0" y="417"/>
                    <a:pt x="20" y="417"/>
                    <a:pt x="20" y="417"/>
                  </a:cubicBezTo>
                  <a:cubicBezTo>
                    <a:pt x="29" y="417"/>
                    <a:pt x="29" y="417"/>
                    <a:pt x="29" y="417"/>
                  </a:cubicBezTo>
                  <a:cubicBezTo>
                    <a:pt x="29" y="347"/>
                    <a:pt x="29" y="347"/>
                    <a:pt x="29" y="347"/>
                  </a:cubicBezTo>
                  <a:cubicBezTo>
                    <a:pt x="20" y="347"/>
                    <a:pt x="20" y="347"/>
                    <a:pt x="20" y="347"/>
                  </a:cubicBezTo>
                  <a:cubicBezTo>
                    <a:pt x="20" y="177"/>
                    <a:pt x="20" y="177"/>
                    <a:pt x="20" y="177"/>
                  </a:cubicBezTo>
                  <a:cubicBezTo>
                    <a:pt x="20" y="173"/>
                    <a:pt x="22" y="170"/>
                    <a:pt x="26" y="168"/>
                  </a:cubicBezTo>
                  <a:cubicBezTo>
                    <a:pt x="26" y="166"/>
                    <a:pt x="26" y="166"/>
                    <a:pt x="26" y="166"/>
                  </a:cubicBezTo>
                  <a:cubicBezTo>
                    <a:pt x="27" y="166"/>
                    <a:pt x="27" y="166"/>
                    <a:pt x="27" y="166"/>
                  </a:cubicBezTo>
                  <a:cubicBezTo>
                    <a:pt x="28" y="166"/>
                    <a:pt x="29" y="166"/>
                    <a:pt x="29" y="165"/>
                  </a:cubicBezTo>
                  <a:cubicBezTo>
                    <a:pt x="29" y="165"/>
                    <a:pt x="29" y="165"/>
                    <a:pt x="29" y="165"/>
                  </a:cubicBezTo>
                  <a:cubicBezTo>
                    <a:pt x="29" y="165"/>
                    <a:pt x="29" y="165"/>
                    <a:pt x="29" y="165"/>
                  </a:cubicBezTo>
                  <a:cubicBezTo>
                    <a:pt x="29" y="164"/>
                    <a:pt x="28" y="164"/>
                    <a:pt x="27"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Oval 273"/>
            <p:cNvSpPr>
              <a:spLocks noChangeArrowheads="1"/>
            </p:cNvSpPr>
            <p:nvPr userDrawn="1"/>
          </p:nvSpPr>
          <p:spPr bwMode="gray">
            <a:xfrm flipH="1">
              <a:off x="4837113" y="4186238"/>
              <a:ext cx="96837" cy="92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274"/>
            <p:cNvSpPr>
              <a:spLocks noEditPoints="1"/>
            </p:cNvSpPr>
            <p:nvPr userDrawn="1"/>
          </p:nvSpPr>
          <p:spPr bwMode="gray">
            <a:xfrm flipH="1">
              <a:off x="4792662" y="3884613"/>
              <a:ext cx="298450" cy="1312862"/>
            </a:xfrm>
            <a:custGeom>
              <a:avLst/>
              <a:gdLst>
                <a:gd name="T0" fmla="*/ 9 w 89"/>
                <a:gd name="T1" fmla="*/ 29 h 417"/>
                <a:gd name="T2" fmla="*/ 67 w 89"/>
                <a:gd name="T3" fmla="*/ 29 h 417"/>
                <a:gd name="T4" fmla="*/ 56 w 89"/>
                <a:gd name="T5" fmla="*/ 53 h 417"/>
                <a:gd name="T6" fmla="*/ 38 w 89"/>
                <a:gd name="T7" fmla="*/ 12 h 417"/>
                <a:gd name="T8" fmla="*/ 87 w 89"/>
                <a:gd name="T9" fmla="*/ 106 h 417"/>
                <a:gd name="T10" fmla="*/ 85 w 89"/>
                <a:gd name="T11" fmla="*/ 103 h 417"/>
                <a:gd name="T12" fmla="*/ 73 w 89"/>
                <a:gd name="T13" fmla="*/ 79 h 417"/>
                <a:gd name="T14" fmla="*/ 78 w 89"/>
                <a:gd name="T15" fmla="*/ 77 h 417"/>
                <a:gd name="T16" fmla="*/ 73 w 89"/>
                <a:gd name="T17" fmla="*/ 74 h 417"/>
                <a:gd name="T18" fmla="*/ 69 w 89"/>
                <a:gd name="T19" fmla="*/ 57 h 417"/>
                <a:gd name="T20" fmla="*/ 51 w 89"/>
                <a:gd name="T21" fmla="*/ 61 h 417"/>
                <a:gd name="T22" fmla="*/ 48 w 89"/>
                <a:gd name="T23" fmla="*/ 74 h 417"/>
                <a:gd name="T24" fmla="*/ 48 w 89"/>
                <a:gd name="T25" fmla="*/ 79 h 417"/>
                <a:gd name="T26" fmla="*/ 51 w 89"/>
                <a:gd name="T27" fmla="*/ 84 h 417"/>
                <a:gd name="T28" fmla="*/ 40 w 89"/>
                <a:gd name="T29" fmla="*/ 106 h 417"/>
                <a:gd name="T30" fmla="*/ 34 w 89"/>
                <a:gd name="T31" fmla="*/ 108 h 417"/>
                <a:gd name="T32" fmla="*/ 87 w 89"/>
                <a:gd name="T33" fmla="*/ 111 h 417"/>
                <a:gd name="T34" fmla="*/ 87 w 89"/>
                <a:gd name="T35" fmla="*/ 106 h 417"/>
                <a:gd name="T36" fmla="*/ 27 w 89"/>
                <a:gd name="T37" fmla="*/ 164 h 417"/>
                <a:gd name="T38" fmla="*/ 21 w 89"/>
                <a:gd name="T39" fmla="*/ 152 h 417"/>
                <a:gd name="T40" fmla="*/ 9 w 89"/>
                <a:gd name="T41" fmla="*/ 33 h 417"/>
                <a:gd name="T42" fmla="*/ 3 w 89"/>
                <a:gd name="T43" fmla="*/ 162 h 417"/>
                <a:gd name="T44" fmla="*/ 2 w 89"/>
                <a:gd name="T45" fmla="*/ 164 h 417"/>
                <a:gd name="T46" fmla="*/ 1 w 89"/>
                <a:gd name="T47" fmla="*/ 165 h 417"/>
                <a:gd name="T48" fmla="*/ 2 w 89"/>
                <a:gd name="T49" fmla="*/ 166 h 417"/>
                <a:gd name="T50" fmla="*/ 3 w 89"/>
                <a:gd name="T51" fmla="*/ 168 h 417"/>
                <a:gd name="T52" fmla="*/ 9 w 89"/>
                <a:gd name="T53" fmla="*/ 347 h 417"/>
                <a:gd name="T54" fmla="*/ 0 w 89"/>
                <a:gd name="T55" fmla="*/ 417 h 417"/>
                <a:gd name="T56" fmla="*/ 21 w 89"/>
                <a:gd name="T57" fmla="*/ 417 h 417"/>
                <a:gd name="T58" fmla="*/ 29 w 89"/>
                <a:gd name="T59" fmla="*/ 347 h 417"/>
                <a:gd name="T60" fmla="*/ 21 w 89"/>
                <a:gd name="T61" fmla="*/ 177 h 417"/>
                <a:gd name="T62" fmla="*/ 27 w 89"/>
                <a:gd name="T63" fmla="*/ 166 h 417"/>
                <a:gd name="T64" fmla="*/ 29 w 89"/>
                <a:gd name="T65" fmla="*/ 165 h 417"/>
                <a:gd name="T66" fmla="*/ 29 w 89"/>
                <a:gd name="T67" fmla="*/ 165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 h="417">
                  <a:moveTo>
                    <a:pt x="21" y="29"/>
                  </a:moveTo>
                  <a:cubicBezTo>
                    <a:pt x="9" y="29"/>
                    <a:pt x="9" y="29"/>
                    <a:pt x="9" y="29"/>
                  </a:cubicBezTo>
                  <a:cubicBezTo>
                    <a:pt x="9" y="13"/>
                    <a:pt x="22" y="0"/>
                    <a:pt x="38" y="0"/>
                  </a:cubicBezTo>
                  <a:cubicBezTo>
                    <a:pt x="54" y="0"/>
                    <a:pt x="67" y="13"/>
                    <a:pt x="67" y="29"/>
                  </a:cubicBezTo>
                  <a:cubicBezTo>
                    <a:pt x="67" y="53"/>
                    <a:pt x="67" y="53"/>
                    <a:pt x="67" y="53"/>
                  </a:cubicBezTo>
                  <a:cubicBezTo>
                    <a:pt x="56" y="53"/>
                    <a:pt x="56" y="53"/>
                    <a:pt x="56" y="53"/>
                  </a:cubicBezTo>
                  <a:cubicBezTo>
                    <a:pt x="56" y="29"/>
                    <a:pt x="56" y="29"/>
                    <a:pt x="56" y="29"/>
                  </a:cubicBezTo>
                  <a:cubicBezTo>
                    <a:pt x="56" y="20"/>
                    <a:pt x="48" y="12"/>
                    <a:pt x="38" y="12"/>
                  </a:cubicBezTo>
                  <a:cubicBezTo>
                    <a:pt x="29" y="12"/>
                    <a:pt x="21" y="20"/>
                    <a:pt x="21" y="29"/>
                  </a:cubicBezTo>
                  <a:close/>
                  <a:moveTo>
                    <a:pt x="87" y="106"/>
                  </a:moveTo>
                  <a:cubicBezTo>
                    <a:pt x="85" y="106"/>
                    <a:pt x="85" y="106"/>
                    <a:pt x="85" y="106"/>
                  </a:cubicBezTo>
                  <a:cubicBezTo>
                    <a:pt x="85" y="103"/>
                    <a:pt x="85" y="103"/>
                    <a:pt x="85" y="103"/>
                  </a:cubicBezTo>
                  <a:cubicBezTo>
                    <a:pt x="77" y="100"/>
                    <a:pt x="73" y="93"/>
                    <a:pt x="73" y="84"/>
                  </a:cubicBezTo>
                  <a:cubicBezTo>
                    <a:pt x="73" y="79"/>
                    <a:pt x="73" y="79"/>
                    <a:pt x="73" y="79"/>
                  </a:cubicBezTo>
                  <a:cubicBezTo>
                    <a:pt x="75" y="79"/>
                    <a:pt x="75" y="79"/>
                    <a:pt x="75" y="79"/>
                  </a:cubicBezTo>
                  <a:cubicBezTo>
                    <a:pt x="77" y="79"/>
                    <a:pt x="78" y="78"/>
                    <a:pt x="78" y="77"/>
                  </a:cubicBezTo>
                  <a:cubicBezTo>
                    <a:pt x="78" y="75"/>
                    <a:pt x="77" y="74"/>
                    <a:pt x="75" y="74"/>
                  </a:cubicBezTo>
                  <a:cubicBezTo>
                    <a:pt x="73" y="74"/>
                    <a:pt x="73" y="74"/>
                    <a:pt x="73" y="74"/>
                  </a:cubicBezTo>
                  <a:cubicBezTo>
                    <a:pt x="73" y="61"/>
                    <a:pt x="73" y="61"/>
                    <a:pt x="73" y="61"/>
                  </a:cubicBezTo>
                  <a:cubicBezTo>
                    <a:pt x="73" y="59"/>
                    <a:pt x="71" y="57"/>
                    <a:pt x="69" y="57"/>
                  </a:cubicBezTo>
                  <a:cubicBezTo>
                    <a:pt x="55" y="57"/>
                    <a:pt x="55" y="57"/>
                    <a:pt x="55" y="57"/>
                  </a:cubicBezTo>
                  <a:cubicBezTo>
                    <a:pt x="53" y="57"/>
                    <a:pt x="51" y="59"/>
                    <a:pt x="51" y="61"/>
                  </a:cubicBezTo>
                  <a:cubicBezTo>
                    <a:pt x="51" y="74"/>
                    <a:pt x="51" y="74"/>
                    <a:pt x="51" y="74"/>
                  </a:cubicBezTo>
                  <a:cubicBezTo>
                    <a:pt x="48" y="74"/>
                    <a:pt x="48" y="74"/>
                    <a:pt x="48" y="74"/>
                  </a:cubicBezTo>
                  <a:cubicBezTo>
                    <a:pt x="47" y="74"/>
                    <a:pt x="46" y="75"/>
                    <a:pt x="46" y="77"/>
                  </a:cubicBezTo>
                  <a:cubicBezTo>
                    <a:pt x="46" y="78"/>
                    <a:pt x="47" y="79"/>
                    <a:pt x="48" y="79"/>
                  </a:cubicBezTo>
                  <a:cubicBezTo>
                    <a:pt x="51" y="79"/>
                    <a:pt x="51" y="79"/>
                    <a:pt x="51" y="79"/>
                  </a:cubicBezTo>
                  <a:cubicBezTo>
                    <a:pt x="51" y="84"/>
                    <a:pt x="51" y="84"/>
                    <a:pt x="51" y="84"/>
                  </a:cubicBezTo>
                  <a:cubicBezTo>
                    <a:pt x="51" y="92"/>
                    <a:pt x="46" y="99"/>
                    <a:pt x="40" y="103"/>
                  </a:cubicBezTo>
                  <a:cubicBezTo>
                    <a:pt x="40" y="106"/>
                    <a:pt x="40" y="106"/>
                    <a:pt x="40" y="106"/>
                  </a:cubicBezTo>
                  <a:cubicBezTo>
                    <a:pt x="37" y="106"/>
                    <a:pt x="37" y="106"/>
                    <a:pt x="37" y="106"/>
                  </a:cubicBezTo>
                  <a:cubicBezTo>
                    <a:pt x="35" y="106"/>
                    <a:pt x="34" y="107"/>
                    <a:pt x="34" y="108"/>
                  </a:cubicBezTo>
                  <a:cubicBezTo>
                    <a:pt x="34" y="110"/>
                    <a:pt x="35" y="111"/>
                    <a:pt x="37" y="111"/>
                  </a:cubicBezTo>
                  <a:cubicBezTo>
                    <a:pt x="87" y="111"/>
                    <a:pt x="87" y="111"/>
                    <a:pt x="87" y="111"/>
                  </a:cubicBezTo>
                  <a:cubicBezTo>
                    <a:pt x="88" y="111"/>
                    <a:pt x="89" y="110"/>
                    <a:pt x="89" y="108"/>
                  </a:cubicBezTo>
                  <a:cubicBezTo>
                    <a:pt x="89" y="107"/>
                    <a:pt x="88" y="106"/>
                    <a:pt x="87" y="106"/>
                  </a:cubicBezTo>
                  <a:close/>
                  <a:moveTo>
                    <a:pt x="28" y="164"/>
                  </a:moveTo>
                  <a:cubicBezTo>
                    <a:pt x="27" y="164"/>
                    <a:pt x="27" y="164"/>
                    <a:pt x="27" y="164"/>
                  </a:cubicBezTo>
                  <a:cubicBezTo>
                    <a:pt x="27" y="162"/>
                    <a:pt x="27" y="162"/>
                    <a:pt x="27" y="162"/>
                  </a:cubicBezTo>
                  <a:cubicBezTo>
                    <a:pt x="23" y="160"/>
                    <a:pt x="21" y="157"/>
                    <a:pt x="21" y="152"/>
                  </a:cubicBezTo>
                  <a:cubicBezTo>
                    <a:pt x="21" y="33"/>
                    <a:pt x="21" y="33"/>
                    <a:pt x="21" y="33"/>
                  </a:cubicBezTo>
                  <a:cubicBezTo>
                    <a:pt x="9" y="33"/>
                    <a:pt x="9" y="33"/>
                    <a:pt x="9" y="33"/>
                  </a:cubicBezTo>
                  <a:cubicBezTo>
                    <a:pt x="9" y="153"/>
                    <a:pt x="9" y="153"/>
                    <a:pt x="9" y="153"/>
                  </a:cubicBezTo>
                  <a:cubicBezTo>
                    <a:pt x="9" y="157"/>
                    <a:pt x="7" y="160"/>
                    <a:pt x="3" y="162"/>
                  </a:cubicBezTo>
                  <a:cubicBezTo>
                    <a:pt x="3" y="164"/>
                    <a:pt x="3" y="164"/>
                    <a:pt x="3" y="164"/>
                  </a:cubicBezTo>
                  <a:cubicBezTo>
                    <a:pt x="2" y="164"/>
                    <a:pt x="2" y="164"/>
                    <a:pt x="2" y="164"/>
                  </a:cubicBezTo>
                  <a:cubicBezTo>
                    <a:pt x="1" y="164"/>
                    <a:pt x="0" y="164"/>
                    <a:pt x="0" y="165"/>
                  </a:cubicBezTo>
                  <a:cubicBezTo>
                    <a:pt x="1" y="165"/>
                    <a:pt x="1" y="165"/>
                    <a:pt x="1" y="165"/>
                  </a:cubicBezTo>
                  <a:cubicBezTo>
                    <a:pt x="0" y="165"/>
                    <a:pt x="0" y="165"/>
                    <a:pt x="0" y="165"/>
                  </a:cubicBezTo>
                  <a:cubicBezTo>
                    <a:pt x="0" y="166"/>
                    <a:pt x="1" y="166"/>
                    <a:pt x="2" y="166"/>
                  </a:cubicBezTo>
                  <a:cubicBezTo>
                    <a:pt x="3" y="166"/>
                    <a:pt x="3" y="166"/>
                    <a:pt x="3" y="166"/>
                  </a:cubicBezTo>
                  <a:cubicBezTo>
                    <a:pt x="3" y="168"/>
                    <a:pt x="3" y="168"/>
                    <a:pt x="3" y="168"/>
                  </a:cubicBezTo>
                  <a:cubicBezTo>
                    <a:pt x="7" y="169"/>
                    <a:pt x="9" y="173"/>
                    <a:pt x="9" y="177"/>
                  </a:cubicBezTo>
                  <a:cubicBezTo>
                    <a:pt x="9" y="347"/>
                    <a:pt x="9" y="347"/>
                    <a:pt x="9" y="347"/>
                  </a:cubicBezTo>
                  <a:cubicBezTo>
                    <a:pt x="0" y="347"/>
                    <a:pt x="0" y="347"/>
                    <a:pt x="0" y="347"/>
                  </a:cubicBezTo>
                  <a:cubicBezTo>
                    <a:pt x="0" y="417"/>
                    <a:pt x="0" y="417"/>
                    <a:pt x="0" y="417"/>
                  </a:cubicBezTo>
                  <a:cubicBezTo>
                    <a:pt x="9" y="417"/>
                    <a:pt x="9" y="417"/>
                    <a:pt x="9" y="417"/>
                  </a:cubicBezTo>
                  <a:cubicBezTo>
                    <a:pt x="21" y="417"/>
                    <a:pt x="21" y="417"/>
                    <a:pt x="21" y="417"/>
                  </a:cubicBezTo>
                  <a:cubicBezTo>
                    <a:pt x="29" y="417"/>
                    <a:pt x="29" y="417"/>
                    <a:pt x="29" y="417"/>
                  </a:cubicBezTo>
                  <a:cubicBezTo>
                    <a:pt x="29" y="347"/>
                    <a:pt x="29" y="347"/>
                    <a:pt x="29" y="347"/>
                  </a:cubicBezTo>
                  <a:cubicBezTo>
                    <a:pt x="21" y="347"/>
                    <a:pt x="21" y="347"/>
                    <a:pt x="21" y="347"/>
                  </a:cubicBezTo>
                  <a:cubicBezTo>
                    <a:pt x="21" y="177"/>
                    <a:pt x="21" y="177"/>
                    <a:pt x="21" y="177"/>
                  </a:cubicBezTo>
                  <a:cubicBezTo>
                    <a:pt x="21" y="173"/>
                    <a:pt x="23" y="170"/>
                    <a:pt x="27" y="168"/>
                  </a:cubicBezTo>
                  <a:cubicBezTo>
                    <a:pt x="27" y="166"/>
                    <a:pt x="27" y="166"/>
                    <a:pt x="27" y="166"/>
                  </a:cubicBezTo>
                  <a:cubicBezTo>
                    <a:pt x="28" y="166"/>
                    <a:pt x="28" y="166"/>
                    <a:pt x="28" y="166"/>
                  </a:cubicBezTo>
                  <a:cubicBezTo>
                    <a:pt x="29" y="166"/>
                    <a:pt x="29" y="166"/>
                    <a:pt x="29" y="165"/>
                  </a:cubicBezTo>
                  <a:cubicBezTo>
                    <a:pt x="29" y="165"/>
                    <a:pt x="29" y="165"/>
                    <a:pt x="29" y="165"/>
                  </a:cubicBezTo>
                  <a:cubicBezTo>
                    <a:pt x="29" y="165"/>
                    <a:pt x="29" y="165"/>
                    <a:pt x="29" y="165"/>
                  </a:cubicBezTo>
                  <a:cubicBezTo>
                    <a:pt x="29" y="164"/>
                    <a:pt x="29" y="164"/>
                    <a:pt x="28" y="164"/>
                  </a:cubicBezTo>
                  <a:close/>
                </a:path>
              </a:pathLst>
            </a:custGeom>
            <a:solidFill>
              <a:srgbClr val="33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Freeform 275"/>
            <p:cNvSpPr>
              <a:spLocks/>
            </p:cNvSpPr>
            <p:nvPr userDrawn="1"/>
          </p:nvSpPr>
          <p:spPr bwMode="gray">
            <a:xfrm>
              <a:off x="5119600" y="4970463"/>
              <a:ext cx="265112" cy="217487"/>
            </a:xfrm>
            <a:custGeom>
              <a:avLst/>
              <a:gdLst>
                <a:gd name="T0" fmla="*/ 79 w 79"/>
                <a:gd name="T1" fmla="*/ 69 h 69"/>
                <a:gd name="T2" fmla="*/ 79 w 79"/>
                <a:gd name="T3" fmla="*/ 38 h 69"/>
                <a:gd name="T4" fmla="*/ 41 w 79"/>
                <a:gd name="T5" fmla="*/ 0 h 69"/>
                <a:gd name="T6" fmla="*/ 38 w 79"/>
                <a:gd name="T7" fmla="*/ 0 h 69"/>
                <a:gd name="T8" fmla="*/ 0 w 79"/>
                <a:gd name="T9" fmla="*/ 38 h 69"/>
                <a:gd name="T10" fmla="*/ 0 w 79"/>
                <a:gd name="T11" fmla="*/ 69 h 69"/>
                <a:gd name="T12" fmla="*/ 79 w 79"/>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79" h="69">
                  <a:moveTo>
                    <a:pt x="79" y="69"/>
                  </a:moveTo>
                  <a:cubicBezTo>
                    <a:pt x="79" y="38"/>
                    <a:pt x="79" y="38"/>
                    <a:pt x="79" y="38"/>
                  </a:cubicBezTo>
                  <a:cubicBezTo>
                    <a:pt x="79" y="17"/>
                    <a:pt x="62" y="0"/>
                    <a:pt x="41" y="0"/>
                  </a:cubicBezTo>
                  <a:cubicBezTo>
                    <a:pt x="38" y="0"/>
                    <a:pt x="38" y="0"/>
                    <a:pt x="38" y="0"/>
                  </a:cubicBezTo>
                  <a:cubicBezTo>
                    <a:pt x="17" y="0"/>
                    <a:pt x="0" y="17"/>
                    <a:pt x="0" y="38"/>
                  </a:cubicBezTo>
                  <a:cubicBezTo>
                    <a:pt x="0" y="69"/>
                    <a:pt x="0" y="69"/>
                    <a:pt x="0" y="69"/>
                  </a:cubicBezTo>
                  <a:lnTo>
                    <a:pt x="79" y="69"/>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276"/>
            <p:cNvSpPr>
              <a:spLocks/>
            </p:cNvSpPr>
            <p:nvPr userDrawn="1"/>
          </p:nvSpPr>
          <p:spPr bwMode="gray">
            <a:xfrm>
              <a:off x="5252950" y="5062538"/>
              <a:ext cx="261937" cy="125412"/>
            </a:xfrm>
            <a:custGeom>
              <a:avLst/>
              <a:gdLst>
                <a:gd name="T0" fmla="*/ 78 w 78"/>
                <a:gd name="T1" fmla="*/ 40 h 40"/>
                <a:gd name="T2" fmla="*/ 78 w 78"/>
                <a:gd name="T3" fmla="*/ 38 h 40"/>
                <a:gd name="T4" fmla="*/ 40 w 78"/>
                <a:gd name="T5" fmla="*/ 0 h 40"/>
                <a:gd name="T6" fmla="*/ 38 w 78"/>
                <a:gd name="T7" fmla="*/ 0 h 40"/>
                <a:gd name="T8" fmla="*/ 0 w 78"/>
                <a:gd name="T9" fmla="*/ 38 h 40"/>
                <a:gd name="T10" fmla="*/ 0 w 78"/>
                <a:gd name="T11" fmla="*/ 40 h 40"/>
                <a:gd name="T12" fmla="*/ 78 w 7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8" h="40">
                  <a:moveTo>
                    <a:pt x="78" y="40"/>
                  </a:moveTo>
                  <a:cubicBezTo>
                    <a:pt x="78" y="38"/>
                    <a:pt x="78" y="38"/>
                    <a:pt x="78" y="38"/>
                  </a:cubicBezTo>
                  <a:cubicBezTo>
                    <a:pt x="78" y="17"/>
                    <a:pt x="61" y="0"/>
                    <a:pt x="40" y="0"/>
                  </a:cubicBezTo>
                  <a:cubicBezTo>
                    <a:pt x="38" y="0"/>
                    <a:pt x="38" y="0"/>
                    <a:pt x="38" y="0"/>
                  </a:cubicBezTo>
                  <a:cubicBezTo>
                    <a:pt x="17" y="0"/>
                    <a:pt x="0" y="17"/>
                    <a:pt x="0" y="38"/>
                  </a:cubicBezTo>
                  <a:cubicBezTo>
                    <a:pt x="0" y="40"/>
                    <a:pt x="0" y="40"/>
                    <a:pt x="0" y="40"/>
                  </a:cubicBezTo>
                  <a:lnTo>
                    <a:pt x="78" y="4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277"/>
            <p:cNvSpPr>
              <a:spLocks/>
            </p:cNvSpPr>
            <p:nvPr userDrawn="1"/>
          </p:nvSpPr>
          <p:spPr bwMode="gray">
            <a:xfrm>
              <a:off x="4762500" y="5118100"/>
              <a:ext cx="144462" cy="69850"/>
            </a:xfrm>
            <a:custGeom>
              <a:avLst/>
              <a:gdLst>
                <a:gd name="T0" fmla="*/ 43 w 43"/>
                <a:gd name="T1" fmla="*/ 22 h 22"/>
                <a:gd name="T2" fmla="*/ 43 w 43"/>
                <a:gd name="T3" fmla="*/ 21 h 22"/>
                <a:gd name="T4" fmla="*/ 22 w 43"/>
                <a:gd name="T5" fmla="*/ 0 h 22"/>
                <a:gd name="T6" fmla="*/ 21 w 43"/>
                <a:gd name="T7" fmla="*/ 0 h 22"/>
                <a:gd name="T8" fmla="*/ 0 w 43"/>
                <a:gd name="T9" fmla="*/ 21 h 22"/>
                <a:gd name="T10" fmla="*/ 0 w 43"/>
                <a:gd name="T11" fmla="*/ 22 h 22"/>
                <a:gd name="T12" fmla="*/ 43 w 43"/>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43" h="22">
                  <a:moveTo>
                    <a:pt x="43" y="22"/>
                  </a:moveTo>
                  <a:cubicBezTo>
                    <a:pt x="43" y="21"/>
                    <a:pt x="43" y="21"/>
                    <a:pt x="43" y="21"/>
                  </a:cubicBezTo>
                  <a:cubicBezTo>
                    <a:pt x="43" y="9"/>
                    <a:pt x="34" y="0"/>
                    <a:pt x="22" y="0"/>
                  </a:cubicBezTo>
                  <a:cubicBezTo>
                    <a:pt x="21" y="0"/>
                    <a:pt x="21" y="0"/>
                    <a:pt x="21" y="0"/>
                  </a:cubicBezTo>
                  <a:cubicBezTo>
                    <a:pt x="9" y="0"/>
                    <a:pt x="0" y="9"/>
                    <a:pt x="0" y="21"/>
                  </a:cubicBezTo>
                  <a:cubicBezTo>
                    <a:pt x="0" y="22"/>
                    <a:pt x="0" y="22"/>
                    <a:pt x="0" y="22"/>
                  </a:cubicBezTo>
                  <a:lnTo>
                    <a:pt x="43" y="2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278"/>
            <p:cNvSpPr>
              <a:spLocks/>
            </p:cNvSpPr>
            <p:nvPr userDrawn="1"/>
          </p:nvSpPr>
          <p:spPr bwMode="gray">
            <a:xfrm>
              <a:off x="4471988" y="4589463"/>
              <a:ext cx="79375" cy="15875"/>
            </a:xfrm>
            <a:custGeom>
              <a:avLst/>
              <a:gdLst>
                <a:gd name="T0" fmla="*/ 0 w 24"/>
                <a:gd name="T1" fmla="*/ 0 h 5"/>
                <a:gd name="T2" fmla="*/ 14 w 24"/>
                <a:gd name="T3" fmla="*/ 5 h 5"/>
                <a:gd name="T4" fmla="*/ 24 w 24"/>
                <a:gd name="T5" fmla="*/ 3 h 5"/>
                <a:gd name="T6" fmla="*/ 18 w 24"/>
                <a:gd name="T7" fmla="*/ 0 h 5"/>
                <a:gd name="T8" fmla="*/ 0 w 24"/>
                <a:gd name="T9" fmla="*/ 0 h 5"/>
              </a:gdLst>
              <a:ahLst/>
              <a:cxnLst>
                <a:cxn ang="0">
                  <a:pos x="T0" y="T1"/>
                </a:cxn>
                <a:cxn ang="0">
                  <a:pos x="T2" y="T3"/>
                </a:cxn>
                <a:cxn ang="0">
                  <a:pos x="T4" y="T5"/>
                </a:cxn>
                <a:cxn ang="0">
                  <a:pos x="T6" y="T7"/>
                </a:cxn>
                <a:cxn ang="0">
                  <a:pos x="T8" y="T9"/>
                </a:cxn>
              </a:cxnLst>
              <a:rect l="0" t="0" r="r" b="b"/>
              <a:pathLst>
                <a:path w="24" h="5">
                  <a:moveTo>
                    <a:pt x="0" y="0"/>
                  </a:moveTo>
                  <a:cubicBezTo>
                    <a:pt x="4" y="3"/>
                    <a:pt x="9" y="5"/>
                    <a:pt x="14" y="5"/>
                  </a:cubicBezTo>
                  <a:cubicBezTo>
                    <a:pt x="18" y="5"/>
                    <a:pt x="21" y="4"/>
                    <a:pt x="24" y="3"/>
                  </a:cubicBezTo>
                  <a:cubicBezTo>
                    <a:pt x="18" y="1"/>
                    <a:pt x="18" y="0"/>
                    <a:pt x="18" y="0"/>
                  </a:cubicBezTo>
                  <a:lnTo>
                    <a:pt x="0"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279"/>
            <p:cNvSpPr>
              <a:spLocks/>
            </p:cNvSpPr>
            <p:nvPr userDrawn="1"/>
          </p:nvSpPr>
          <p:spPr bwMode="gray">
            <a:xfrm>
              <a:off x="4581525" y="4592638"/>
              <a:ext cx="26987" cy="25400"/>
            </a:xfrm>
            <a:custGeom>
              <a:avLst/>
              <a:gdLst>
                <a:gd name="T0" fmla="*/ 0 w 17"/>
                <a:gd name="T1" fmla="*/ 2 h 16"/>
                <a:gd name="T2" fmla="*/ 15 w 17"/>
                <a:gd name="T3" fmla="*/ 16 h 16"/>
                <a:gd name="T4" fmla="*/ 17 w 17"/>
                <a:gd name="T5" fmla="*/ 16 h 16"/>
                <a:gd name="T6" fmla="*/ 17 w 17"/>
                <a:gd name="T7" fmla="*/ 14 h 16"/>
                <a:gd name="T8" fmla="*/ 3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3"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280"/>
            <p:cNvSpPr>
              <a:spLocks/>
            </p:cNvSpPr>
            <p:nvPr userDrawn="1"/>
          </p:nvSpPr>
          <p:spPr bwMode="gray">
            <a:xfrm>
              <a:off x="4581525" y="4592638"/>
              <a:ext cx="26987" cy="25400"/>
            </a:xfrm>
            <a:custGeom>
              <a:avLst/>
              <a:gdLst>
                <a:gd name="T0" fmla="*/ 0 w 17"/>
                <a:gd name="T1" fmla="*/ 2 h 16"/>
                <a:gd name="T2" fmla="*/ 15 w 17"/>
                <a:gd name="T3" fmla="*/ 16 h 16"/>
                <a:gd name="T4" fmla="*/ 17 w 17"/>
                <a:gd name="T5" fmla="*/ 16 h 16"/>
                <a:gd name="T6" fmla="*/ 17 w 17"/>
                <a:gd name="T7" fmla="*/ 14 h 16"/>
                <a:gd name="T8" fmla="*/ 3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3"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281"/>
            <p:cNvSpPr>
              <a:spLocks/>
            </p:cNvSpPr>
            <p:nvPr userDrawn="1"/>
          </p:nvSpPr>
          <p:spPr bwMode="gray">
            <a:xfrm>
              <a:off x="4595813" y="4592638"/>
              <a:ext cx="26987" cy="25400"/>
            </a:xfrm>
            <a:custGeom>
              <a:avLst/>
              <a:gdLst>
                <a:gd name="T0" fmla="*/ 0 w 17"/>
                <a:gd name="T1" fmla="*/ 2 h 16"/>
                <a:gd name="T2" fmla="*/ 15 w 17"/>
                <a:gd name="T3" fmla="*/ 16 h 16"/>
                <a:gd name="T4" fmla="*/ 17 w 17"/>
                <a:gd name="T5" fmla="*/ 16 h 16"/>
                <a:gd name="T6" fmla="*/ 17 w 17"/>
                <a:gd name="T7" fmla="*/ 14 h 16"/>
                <a:gd name="T8" fmla="*/ 2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2" y="0"/>
                  </a:lnTo>
                  <a:lnTo>
                    <a:pt x="0" y="0"/>
                  </a:lnTo>
                  <a:lnTo>
                    <a:pt x="0" y="2"/>
                  </a:ln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282"/>
            <p:cNvSpPr>
              <a:spLocks/>
            </p:cNvSpPr>
            <p:nvPr userDrawn="1"/>
          </p:nvSpPr>
          <p:spPr bwMode="gray">
            <a:xfrm>
              <a:off x="4595813" y="4592638"/>
              <a:ext cx="26987" cy="25400"/>
            </a:xfrm>
            <a:custGeom>
              <a:avLst/>
              <a:gdLst>
                <a:gd name="T0" fmla="*/ 0 w 17"/>
                <a:gd name="T1" fmla="*/ 2 h 16"/>
                <a:gd name="T2" fmla="*/ 15 w 17"/>
                <a:gd name="T3" fmla="*/ 16 h 16"/>
                <a:gd name="T4" fmla="*/ 17 w 17"/>
                <a:gd name="T5" fmla="*/ 16 h 16"/>
                <a:gd name="T6" fmla="*/ 17 w 17"/>
                <a:gd name="T7" fmla="*/ 14 h 16"/>
                <a:gd name="T8" fmla="*/ 2 w 17"/>
                <a:gd name="T9" fmla="*/ 0 h 16"/>
                <a:gd name="T10" fmla="*/ 0 w 17"/>
                <a:gd name="T11" fmla="*/ 0 h 16"/>
                <a:gd name="T12" fmla="*/ 0 w 17"/>
                <a:gd name="T13" fmla="*/ 2 h 16"/>
              </a:gdLst>
              <a:ahLst/>
              <a:cxnLst>
                <a:cxn ang="0">
                  <a:pos x="T0" y="T1"/>
                </a:cxn>
                <a:cxn ang="0">
                  <a:pos x="T2" y="T3"/>
                </a:cxn>
                <a:cxn ang="0">
                  <a:pos x="T4" y="T5"/>
                </a:cxn>
                <a:cxn ang="0">
                  <a:pos x="T6" y="T7"/>
                </a:cxn>
                <a:cxn ang="0">
                  <a:pos x="T8" y="T9"/>
                </a:cxn>
                <a:cxn ang="0">
                  <a:pos x="T10" y="T11"/>
                </a:cxn>
                <a:cxn ang="0">
                  <a:pos x="T12" y="T13"/>
                </a:cxn>
              </a:cxnLst>
              <a:rect l="0" t="0" r="r" b="b"/>
              <a:pathLst>
                <a:path w="17" h="16">
                  <a:moveTo>
                    <a:pt x="0" y="2"/>
                  </a:moveTo>
                  <a:lnTo>
                    <a:pt x="15" y="16"/>
                  </a:lnTo>
                  <a:lnTo>
                    <a:pt x="17" y="16"/>
                  </a:lnTo>
                  <a:lnTo>
                    <a:pt x="17" y="14"/>
                  </a:lnTo>
                  <a:lnTo>
                    <a:pt x="2" y="0"/>
                  </a:lnTo>
                  <a:lnTo>
                    <a:pt x="0" y="0"/>
                  </a:lnTo>
                  <a:lnTo>
                    <a:pt x="0"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283"/>
            <p:cNvSpPr>
              <a:spLocks/>
            </p:cNvSpPr>
            <p:nvPr userDrawn="1"/>
          </p:nvSpPr>
          <p:spPr bwMode="gray">
            <a:xfrm>
              <a:off x="4595813" y="4614863"/>
              <a:ext cx="23812" cy="6350"/>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6" y="2"/>
                    <a:pt x="6" y="2"/>
                  </a:cubicBezTo>
                  <a:cubicBezTo>
                    <a:pt x="7" y="2"/>
                    <a:pt x="7" y="2"/>
                    <a:pt x="7" y="2"/>
                  </a:cubicBezTo>
                  <a:cubicBezTo>
                    <a:pt x="7" y="2"/>
                    <a:pt x="7" y="2"/>
                    <a:pt x="7" y="2"/>
                  </a:cubicBezTo>
                  <a:cubicBezTo>
                    <a:pt x="6" y="1"/>
                    <a:pt x="5" y="0"/>
                    <a:pt x="4" y="0"/>
                  </a:cubicBezTo>
                  <a:cubicBezTo>
                    <a:pt x="3"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284"/>
            <p:cNvSpPr>
              <a:spLocks/>
            </p:cNvSpPr>
            <p:nvPr userDrawn="1"/>
          </p:nvSpPr>
          <p:spPr bwMode="gray">
            <a:xfrm>
              <a:off x="4608513" y="4614863"/>
              <a:ext cx="23812" cy="6350"/>
            </a:xfrm>
            <a:custGeom>
              <a:avLst/>
              <a:gdLst>
                <a:gd name="T0" fmla="*/ 1 w 7"/>
                <a:gd name="T1" fmla="*/ 2 h 2"/>
                <a:gd name="T2" fmla="*/ 4 w 7"/>
                <a:gd name="T3" fmla="*/ 1 h 2"/>
                <a:gd name="T4" fmla="*/ 6 w 7"/>
                <a:gd name="T5" fmla="*/ 2 h 2"/>
                <a:gd name="T6" fmla="*/ 7 w 7"/>
                <a:gd name="T7" fmla="*/ 2 h 2"/>
                <a:gd name="T8" fmla="*/ 7 w 7"/>
                <a:gd name="T9" fmla="*/ 2 h 2"/>
                <a:gd name="T10" fmla="*/ 4 w 7"/>
                <a:gd name="T11" fmla="*/ 0 h 2"/>
                <a:gd name="T12" fmla="*/ 0 w 7"/>
                <a:gd name="T13" fmla="*/ 2 h 2"/>
                <a:gd name="T14" fmla="*/ 0 w 7"/>
                <a:gd name="T15" fmla="*/ 2 h 2"/>
                <a:gd name="T16" fmla="*/ 1 w 7"/>
                <a:gd name="T1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2">
                  <a:moveTo>
                    <a:pt x="1" y="2"/>
                  </a:moveTo>
                  <a:cubicBezTo>
                    <a:pt x="2" y="2"/>
                    <a:pt x="3" y="1"/>
                    <a:pt x="4" y="1"/>
                  </a:cubicBezTo>
                  <a:cubicBezTo>
                    <a:pt x="5" y="1"/>
                    <a:pt x="5" y="2"/>
                    <a:pt x="6" y="2"/>
                  </a:cubicBezTo>
                  <a:cubicBezTo>
                    <a:pt x="7" y="2"/>
                    <a:pt x="7" y="2"/>
                    <a:pt x="7" y="2"/>
                  </a:cubicBezTo>
                  <a:cubicBezTo>
                    <a:pt x="7" y="2"/>
                    <a:pt x="7" y="2"/>
                    <a:pt x="7" y="2"/>
                  </a:cubicBezTo>
                  <a:cubicBezTo>
                    <a:pt x="6" y="1"/>
                    <a:pt x="5" y="0"/>
                    <a:pt x="4" y="0"/>
                  </a:cubicBezTo>
                  <a:cubicBezTo>
                    <a:pt x="2" y="0"/>
                    <a:pt x="1" y="1"/>
                    <a:pt x="0" y="2"/>
                  </a:cubicBezTo>
                  <a:cubicBezTo>
                    <a:pt x="0" y="2"/>
                    <a:pt x="0" y="2"/>
                    <a:pt x="0" y="2"/>
                  </a:cubicBezTo>
                  <a:cubicBezTo>
                    <a:pt x="1" y="2"/>
                    <a:pt x="1" y="2"/>
                    <a:pt x="1" y="2"/>
                  </a:cubicBezTo>
                  <a:close/>
                </a:path>
              </a:pathLst>
            </a:custGeom>
            <a:solidFill>
              <a:srgbClr val="5051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285"/>
            <p:cNvSpPr>
              <a:spLocks/>
            </p:cNvSpPr>
            <p:nvPr userDrawn="1"/>
          </p:nvSpPr>
          <p:spPr bwMode="gray">
            <a:xfrm>
              <a:off x="4532313" y="4483100"/>
              <a:ext cx="120650" cy="115887"/>
            </a:xfrm>
            <a:custGeom>
              <a:avLst/>
              <a:gdLst>
                <a:gd name="T0" fmla="*/ 22 w 36"/>
                <a:gd name="T1" fmla="*/ 0 h 37"/>
                <a:gd name="T2" fmla="*/ 22 w 36"/>
                <a:gd name="T3" fmla="*/ 2 h 37"/>
                <a:gd name="T4" fmla="*/ 21 w 36"/>
                <a:gd name="T5" fmla="*/ 2 h 37"/>
                <a:gd name="T6" fmla="*/ 22 w 36"/>
                <a:gd name="T7" fmla="*/ 5 h 37"/>
                <a:gd name="T8" fmla="*/ 22 w 36"/>
                <a:gd name="T9" fmla="*/ 10 h 37"/>
                <a:gd name="T10" fmla="*/ 22 w 36"/>
                <a:gd name="T11" fmla="*/ 10 h 37"/>
                <a:gd name="T12" fmla="*/ 23 w 36"/>
                <a:gd name="T13" fmla="*/ 10 h 37"/>
                <a:gd name="T14" fmla="*/ 21 w 36"/>
                <a:gd name="T15" fmla="*/ 32 h 37"/>
                <a:gd name="T16" fmla="*/ 9 w 36"/>
                <a:gd name="T17" fmla="*/ 36 h 37"/>
                <a:gd name="T18" fmla="*/ 0 w 36"/>
                <a:gd name="T19" fmla="*/ 34 h 37"/>
                <a:gd name="T20" fmla="*/ 2 w 36"/>
                <a:gd name="T21" fmla="*/ 37 h 37"/>
                <a:gd name="T22" fmla="*/ 15 w 36"/>
                <a:gd name="T23" fmla="*/ 37 h 37"/>
                <a:gd name="T24" fmla="*/ 28 w 36"/>
                <a:gd name="T25" fmla="*/ 24 h 37"/>
                <a:gd name="T26" fmla="*/ 28 w 36"/>
                <a:gd name="T27" fmla="*/ 15 h 37"/>
                <a:gd name="T28" fmla="*/ 32 w 36"/>
                <a:gd name="T29" fmla="*/ 12 h 37"/>
                <a:gd name="T30" fmla="*/ 36 w 36"/>
                <a:gd name="T31" fmla="*/ 10 h 37"/>
                <a:gd name="T32" fmla="*/ 22 w 36"/>
                <a:gd name="T3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37">
                  <a:moveTo>
                    <a:pt x="22" y="0"/>
                  </a:moveTo>
                  <a:cubicBezTo>
                    <a:pt x="22" y="2"/>
                    <a:pt x="22" y="2"/>
                    <a:pt x="22" y="2"/>
                  </a:cubicBezTo>
                  <a:cubicBezTo>
                    <a:pt x="21" y="2"/>
                    <a:pt x="21" y="2"/>
                    <a:pt x="21" y="2"/>
                  </a:cubicBezTo>
                  <a:cubicBezTo>
                    <a:pt x="22" y="5"/>
                    <a:pt x="22" y="5"/>
                    <a:pt x="22" y="5"/>
                  </a:cubicBezTo>
                  <a:cubicBezTo>
                    <a:pt x="22" y="10"/>
                    <a:pt x="22" y="10"/>
                    <a:pt x="22" y="10"/>
                  </a:cubicBezTo>
                  <a:cubicBezTo>
                    <a:pt x="22" y="10"/>
                    <a:pt x="22" y="10"/>
                    <a:pt x="22" y="10"/>
                  </a:cubicBezTo>
                  <a:cubicBezTo>
                    <a:pt x="23" y="10"/>
                    <a:pt x="23" y="10"/>
                    <a:pt x="23" y="10"/>
                  </a:cubicBezTo>
                  <a:cubicBezTo>
                    <a:pt x="27" y="17"/>
                    <a:pt x="26" y="26"/>
                    <a:pt x="21" y="32"/>
                  </a:cubicBezTo>
                  <a:cubicBezTo>
                    <a:pt x="18" y="35"/>
                    <a:pt x="13" y="36"/>
                    <a:pt x="9" y="36"/>
                  </a:cubicBezTo>
                  <a:cubicBezTo>
                    <a:pt x="6" y="36"/>
                    <a:pt x="3" y="36"/>
                    <a:pt x="0" y="34"/>
                  </a:cubicBezTo>
                  <a:cubicBezTo>
                    <a:pt x="2" y="37"/>
                    <a:pt x="2" y="37"/>
                    <a:pt x="2" y="37"/>
                  </a:cubicBezTo>
                  <a:cubicBezTo>
                    <a:pt x="15" y="37"/>
                    <a:pt x="15" y="37"/>
                    <a:pt x="15" y="37"/>
                  </a:cubicBezTo>
                  <a:cubicBezTo>
                    <a:pt x="22" y="37"/>
                    <a:pt x="28" y="31"/>
                    <a:pt x="28" y="24"/>
                  </a:cubicBezTo>
                  <a:cubicBezTo>
                    <a:pt x="28" y="15"/>
                    <a:pt x="28" y="15"/>
                    <a:pt x="28" y="15"/>
                  </a:cubicBezTo>
                  <a:cubicBezTo>
                    <a:pt x="30" y="15"/>
                    <a:pt x="31" y="14"/>
                    <a:pt x="32" y="12"/>
                  </a:cubicBezTo>
                  <a:cubicBezTo>
                    <a:pt x="36" y="10"/>
                    <a:pt x="36" y="10"/>
                    <a:pt x="36" y="10"/>
                  </a:cubicBezTo>
                  <a:lnTo>
                    <a:pt x="22"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286"/>
            <p:cNvSpPr>
              <a:spLocks/>
            </p:cNvSpPr>
            <p:nvPr userDrawn="1"/>
          </p:nvSpPr>
          <p:spPr bwMode="gray">
            <a:xfrm>
              <a:off x="4532313" y="4518025"/>
              <a:ext cx="87312" cy="77787"/>
            </a:xfrm>
            <a:custGeom>
              <a:avLst/>
              <a:gdLst>
                <a:gd name="T0" fmla="*/ 9 w 26"/>
                <a:gd name="T1" fmla="*/ 25 h 25"/>
                <a:gd name="T2" fmla="*/ 20 w 26"/>
                <a:gd name="T3" fmla="*/ 20 h 25"/>
                <a:gd name="T4" fmla="*/ 22 w 26"/>
                <a:gd name="T5" fmla="*/ 0 h 25"/>
                <a:gd name="T6" fmla="*/ 0 w 26"/>
                <a:gd name="T7" fmla="*/ 22 h 25"/>
                <a:gd name="T8" fmla="*/ 9 w 26"/>
                <a:gd name="T9" fmla="*/ 25 h 25"/>
              </a:gdLst>
              <a:ahLst/>
              <a:cxnLst>
                <a:cxn ang="0">
                  <a:pos x="T0" y="T1"/>
                </a:cxn>
                <a:cxn ang="0">
                  <a:pos x="T2" y="T3"/>
                </a:cxn>
                <a:cxn ang="0">
                  <a:pos x="T4" y="T5"/>
                </a:cxn>
                <a:cxn ang="0">
                  <a:pos x="T6" y="T7"/>
                </a:cxn>
                <a:cxn ang="0">
                  <a:pos x="T8" y="T9"/>
                </a:cxn>
              </a:cxnLst>
              <a:rect l="0" t="0" r="r" b="b"/>
              <a:pathLst>
                <a:path w="26" h="25">
                  <a:moveTo>
                    <a:pt x="9" y="25"/>
                  </a:moveTo>
                  <a:cubicBezTo>
                    <a:pt x="13" y="25"/>
                    <a:pt x="17" y="23"/>
                    <a:pt x="20" y="20"/>
                  </a:cubicBezTo>
                  <a:cubicBezTo>
                    <a:pt x="26" y="15"/>
                    <a:pt x="26" y="6"/>
                    <a:pt x="22" y="0"/>
                  </a:cubicBezTo>
                  <a:cubicBezTo>
                    <a:pt x="0" y="22"/>
                    <a:pt x="0" y="22"/>
                    <a:pt x="0" y="22"/>
                  </a:cubicBezTo>
                  <a:cubicBezTo>
                    <a:pt x="3" y="24"/>
                    <a:pt x="6" y="25"/>
                    <a:pt x="9" y="25"/>
                  </a:cubicBez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Oval 287"/>
            <p:cNvSpPr>
              <a:spLocks noChangeArrowheads="1"/>
            </p:cNvSpPr>
            <p:nvPr userDrawn="1"/>
          </p:nvSpPr>
          <p:spPr bwMode="gray">
            <a:xfrm>
              <a:off x="4625975" y="4511675"/>
              <a:ext cx="6350" cy="6350"/>
            </a:xfrm>
            <a:prstGeom prst="ellipse">
              <a:avLst/>
            </a:prstGeom>
            <a:solidFill>
              <a:srgbClr val="DFDF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288"/>
            <p:cNvSpPr>
              <a:spLocks/>
            </p:cNvSpPr>
            <p:nvPr userDrawn="1"/>
          </p:nvSpPr>
          <p:spPr bwMode="gray">
            <a:xfrm>
              <a:off x="4595813" y="4592638"/>
              <a:ext cx="9525" cy="9525"/>
            </a:xfrm>
            <a:custGeom>
              <a:avLst/>
              <a:gdLst>
                <a:gd name="T0" fmla="*/ 6 w 6"/>
                <a:gd name="T1" fmla="*/ 0 h 6"/>
                <a:gd name="T2" fmla="*/ 6 w 6"/>
                <a:gd name="T3" fmla="*/ 6 h 6"/>
                <a:gd name="T4" fmla="*/ 0 w 6"/>
                <a:gd name="T5" fmla="*/ 0 h 6"/>
                <a:gd name="T6" fmla="*/ 6 w 6"/>
                <a:gd name="T7" fmla="*/ 0 h 6"/>
              </a:gdLst>
              <a:ahLst/>
              <a:cxnLst>
                <a:cxn ang="0">
                  <a:pos x="T0" y="T1"/>
                </a:cxn>
                <a:cxn ang="0">
                  <a:pos x="T2" y="T3"/>
                </a:cxn>
                <a:cxn ang="0">
                  <a:pos x="T4" y="T5"/>
                </a:cxn>
                <a:cxn ang="0">
                  <a:pos x="T6" y="T7"/>
                </a:cxn>
              </a:cxnLst>
              <a:rect l="0" t="0" r="r" b="b"/>
              <a:pathLst>
                <a:path w="6" h="6">
                  <a:moveTo>
                    <a:pt x="6" y="0"/>
                  </a:moveTo>
                  <a:lnTo>
                    <a:pt x="6" y="6"/>
                  </a:lnTo>
                  <a:lnTo>
                    <a:pt x="0" y="0"/>
                  </a:lnTo>
                  <a:lnTo>
                    <a:pt x="6"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289"/>
            <p:cNvSpPr>
              <a:spLocks/>
            </p:cNvSpPr>
            <p:nvPr userDrawn="1"/>
          </p:nvSpPr>
          <p:spPr bwMode="gray">
            <a:xfrm>
              <a:off x="4581525" y="4592638"/>
              <a:ext cx="11112" cy="12700"/>
            </a:xfrm>
            <a:custGeom>
              <a:avLst/>
              <a:gdLst>
                <a:gd name="T0" fmla="*/ 7 w 7"/>
                <a:gd name="T1" fmla="*/ 0 h 8"/>
                <a:gd name="T2" fmla="*/ 7 w 7"/>
                <a:gd name="T3" fmla="*/ 8 h 8"/>
                <a:gd name="T4" fmla="*/ 0 w 7"/>
                <a:gd name="T5" fmla="*/ 2 h 8"/>
                <a:gd name="T6" fmla="*/ 7 w 7"/>
                <a:gd name="T7" fmla="*/ 0 h 8"/>
              </a:gdLst>
              <a:ahLst/>
              <a:cxnLst>
                <a:cxn ang="0">
                  <a:pos x="T0" y="T1"/>
                </a:cxn>
                <a:cxn ang="0">
                  <a:pos x="T2" y="T3"/>
                </a:cxn>
                <a:cxn ang="0">
                  <a:pos x="T4" y="T5"/>
                </a:cxn>
                <a:cxn ang="0">
                  <a:pos x="T6" y="T7"/>
                </a:cxn>
              </a:cxnLst>
              <a:rect l="0" t="0" r="r" b="b"/>
              <a:pathLst>
                <a:path w="7" h="8">
                  <a:moveTo>
                    <a:pt x="7" y="0"/>
                  </a:moveTo>
                  <a:lnTo>
                    <a:pt x="7" y="8"/>
                  </a:lnTo>
                  <a:lnTo>
                    <a:pt x="0" y="2"/>
                  </a:lnTo>
                  <a:lnTo>
                    <a:pt x="7" y="0"/>
                  </a:lnTo>
                  <a:close/>
                </a:path>
              </a:pathLst>
            </a:custGeom>
            <a:solidFill>
              <a:srgbClr val="E71E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5" name="Picture 4"/>
          <p:cNvPicPr>
            <a:picLocks noChangeAspect="1"/>
          </p:cNvPicPr>
          <p:nvPr userDrawn="1"/>
        </p:nvPicPr>
        <p:blipFill>
          <a:blip r:embed="rId3"/>
          <a:stretch>
            <a:fillRect/>
          </a:stretch>
        </p:blipFill>
        <p:spPr>
          <a:xfrm>
            <a:off x="0" y="5100004"/>
            <a:ext cx="12463010" cy="1931862"/>
          </a:xfrm>
          <a:prstGeom prst="rect">
            <a:avLst/>
          </a:prstGeom>
        </p:spPr>
      </p:pic>
      <p:pic>
        <p:nvPicPr>
          <p:cNvPr id="8" name="Man with laptop"/>
          <p:cNvPicPr>
            <a:picLocks noChangeAspect="1"/>
          </p:cNvPicPr>
          <p:nvPr userDrawn="1"/>
        </p:nvPicPr>
        <p:blipFill>
          <a:blip r:embed="rId4"/>
          <a:stretch>
            <a:fillRect/>
          </a:stretch>
        </p:blipFill>
        <p:spPr>
          <a:xfrm>
            <a:off x="547947" y="3049738"/>
            <a:ext cx="1755000" cy="3352500"/>
          </a:xfrm>
          <a:prstGeom prst="rect">
            <a:avLst/>
          </a:prstGeom>
        </p:spPr>
      </p:pic>
      <p:pic>
        <p:nvPicPr>
          <p:cNvPr id="9" name="Girl with tablet and basketball"/>
          <p:cNvPicPr>
            <a:picLocks noChangeAspect="1"/>
          </p:cNvPicPr>
          <p:nvPr userDrawn="1"/>
        </p:nvPicPr>
        <p:blipFill>
          <a:blip r:embed="rId5"/>
          <a:stretch>
            <a:fillRect/>
          </a:stretch>
        </p:blipFill>
        <p:spPr>
          <a:xfrm>
            <a:off x="8217066" y="3682492"/>
            <a:ext cx="1276205" cy="2209549"/>
          </a:xfrm>
          <a:prstGeom prst="rect">
            <a:avLst/>
          </a:prstGeom>
        </p:spPr>
      </p:pic>
      <p:pic>
        <p:nvPicPr>
          <p:cNvPr id="10" name="Woman with phone"/>
          <p:cNvPicPr>
            <a:picLocks noChangeAspect="1"/>
          </p:cNvPicPr>
          <p:nvPr userDrawn="1"/>
        </p:nvPicPr>
        <p:blipFill>
          <a:blip r:embed="rId6"/>
          <a:stretch>
            <a:fillRect/>
          </a:stretch>
        </p:blipFill>
        <p:spPr>
          <a:xfrm>
            <a:off x="2146745" y="3263488"/>
            <a:ext cx="1327500" cy="3138750"/>
          </a:xfrm>
          <a:prstGeom prst="rect">
            <a:avLst/>
          </a:prstGeom>
        </p:spPr>
      </p:pic>
      <p:sp>
        <p:nvSpPr>
          <p:cNvPr id="11" name="Rectangle 10"/>
          <p:cNvSpPr/>
          <p:nvPr userDrawn="1"/>
        </p:nvSpPr>
        <p:spPr bwMode="gray">
          <a:xfrm>
            <a:off x="274638" y="-1"/>
            <a:ext cx="3482014" cy="1549399"/>
          </a:xfrm>
          <a:prstGeom prst="rect">
            <a:avLst/>
          </a:prstGeom>
          <a:solidFill>
            <a:srgbClr val="6DC2E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solidFill>
                <a:srgbClr val="6DC2E9"/>
              </a:solidFill>
              <a:effectLst/>
              <a:uLnTx/>
              <a:uFillTx/>
              <a:latin typeface="Segoe UI"/>
              <a:ea typeface="Segoe UI" pitchFamily="34" charset="0"/>
              <a:cs typeface="Segoe UI" pitchFamily="34" charset="0"/>
            </a:endParaRPr>
          </a:p>
        </p:txBody>
      </p:sp>
      <p:pic>
        <p:nvPicPr>
          <p:cNvPr id="310" name="Picture 30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458840" y="480502"/>
            <a:ext cx="2557743" cy="547905"/>
          </a:xfrm>
          <a:prstGeom prst="rect">
            <a:avLst/>
          </a:prstGeom>
        </p:spPr>
      </p:pic>
      <p:pic>
        <p:nvPicPr>
          <p:cNvPr id="311" name="Picture 310"/>
          <p:cNvPicPr>
            <a:picLocks noChangeAspect="1"/>
          </p:cNvPicPr>
          <p:nvPr userDrawn="1"/>
        </p:nvPicPr>
        <p:blipFill>
          <a:blip r:embed="rId8"/>
          <a:stretch>
            <a:fillRect/>
          </a:stretch>
        </p:blipFill>
        <p:spPr>
          <a:xfrm>
            <a:off x="5818870" y="4069916"/>
            <a:ext cx="2189766" cy="2569443"/>
          </a:xfrm>
          <a:prstGeom prst="rect">
            <a:avLst/>
          </a:prstGeom>
        </p:spPr>
      </p:pic>
    </p:spTree>
    <p:extLst>
      <p:ext uri="{BB962C8B-B14F-4D97-AF65-F5344CB8AC3E}">
        <p14:creationId xmlns:p14="http://schemas.microsoft.com/office/powerpoint/2010/main" val="1016386987"/>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7" name="Picture 6"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Tree>
    <p:extLst>
      <p:ext uri="{BB962C8B-B14F-4D97-AF65-F5344CB8AC3E}">
        <p14:creationId xmlns:p14="http://schemas.microsoft.com/office/powerpoint/2010/main" val="25900740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ltGray">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2" name="Picture 1"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7371574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10058336"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7" name="Picture 6" title="Microsoft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40" y="480502"/>
            <a:ext cx="2557742" cy="547905"/>
          </a:xfrm>
          <a:prstGeom prst="rect">
            <a:avLst/>
          </a:prstGeom>
        </p:spPr>
      </p:pic>
    </p:spTree>
    <p:extLst>
      <p:ext uri="{BB962C8B-B14F-4D97-AF65-F5344CB8AC3E}">
        <p14:creationId xmlns:p14="http://schemas.microsoft.com/office/powerpoint/2010/main" val="2632165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104">
          <p15:clr>
            <a:srgbClr val="C35EA4"/>
          </p15:clr>
        </p15:guide>
        <p15:guide id="2" orient="horz" pos="302">
          <p15:clr>
            <a:srgbClr val="C35EA4"/>
          </p15:clr>
        </p15:guide>
        <p15:guide id="3" pos="288">
          <p15:clr>
            <a:srgbClr val="C35EA4"/>
          </p15:clr>
        </p15:guide>
        <p15:guide id="4" pos="7546">
          <p15:clr>
            <a:srgbClr val="C35EA4"/>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109728" rIns="146304" bIns="109728"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4555972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592886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6538410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811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82136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073031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021296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65787488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53131508"/>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3239347"/>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74638" y="1214438"/>
            <a:ext cx="11887200" cy="5483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7449640"/>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61599499"/>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29220989"/>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26277277"/>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48297985"/>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5790993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33463482"/>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80774781"/>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7239985"/>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14122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90854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17303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45417459"/>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768061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561638" y="6267914"/>
            <a:ext cx="1382812" cy="296502"/>
          </a:xfrm>
          <a:prstGeom prst="rect">
            <a:avLst/>
          </a:prstGeom>
        </p:spPr>
      </p:pic>
      <p:sp>
        <p:nvSpPr>
          <p:cNvPr id="3" name="Freeform 2"/>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3082057386"/>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3" y="6240429"/>
            <a:ext cx="1280587" cy="274320"/>
          </a:xfrm>
          <a:prstGeom prst="rect">
            <a:avLst/>
          </a:prstGeom>
        </p:spPr>
      </p:pic>
    </p:spTree>
    <p:extLst>
      <p:ext uri="{BB962C8B-B14F-4D97-AF65-F5344CB8AC3E}">
        <p14:creationId xmlns:p14="http://schemas.microsoft.com/office/powerpoint/2010/main" val="18767199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18973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39142324"/>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66698555"/>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11686473"/>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32222293"/>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010902175"/>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097180768"/>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4961"/>
            <a:ext cx="10056812" cy="1015663"/>
          </a:xfrm>
          <a:noFill/>
        </p:spPr>
        <p:txBody>
          <a:bodyPr tIns="91440" bIns="91440" anchor="b" anchorCtr="0">
            <a:spAutoFit/>
          </a:bodyPr>
          <a:lstStyle>
            <a:lvl1pPr>
              <a:defRPr sz="60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853077" y="3768007"/>
            <a:ext cx="10058401"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cxnSp>
        <p:nvCxnSpPr>
          <p:cNvPr id="10" name="Straight Connector 9"/>
          <p:cNvCxnSpPr/>
          <p:nvPr userDrawn="1"/>
        </p:nvCxnSpPr>
        <p:spPr>
          <a:xfrm>
            <a:off x="1030877" y="3497262"/>
            <a:ext cx="9880601"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7" y="4290790"/>
            <a:ext cx="10058401"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Optional Title Role, Company</a:t>
            </a:r>
          </a:p>
        </p:txBody>
      </p:sp>
    </p:spTree>
    <p:extLst>
      <p:ext uri="{BB962C8B-B14F-4D97-AF65-F5344CB8AC3E}">
        <p14:creationId xmlns:p14="http://schemas.microsoft.com/office/powerpoint/2010/main" val="41679432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399" y="2284961"/>
            <a:ext cx="7086439" cy="1015663"/>
          </a:xfrm>
          <a:noFill/>
        </p:spPr>
        <p:txBody>
          <a:bodyPr wrap="square" tIns="91440" bIns="91440" anchor="b" anchorCtr="0">
            <a:spAutoFit/>
          </a:bodyPr>
          <a:lstStyle>
            <a:lvl1pPr>
              <a:defRPr sz="6000" spc="-100" baseline="0">
                <a:gradFill>
                  <a:gsLst>
                    <a:gs pos="0">
                      <a:schemeClr val="tx1"/>
                    </a:gs>
                    <a:gs pos="100000">
                      <a:schemeClr val="tx1"/>
                    </a:gs>
                  </a:gsLst>
                  <a:lin ang="5400000" scaled="0"/>
                </a:gradFill>
              </a:defRPr>
            </a:lvl1pPr>
          </a:lstStyle>
          <a:p>
            <a:r>
              <a:rPr lang="en-US" dirty="0" smtClean="0"/>
              <a:t>Announcing title</a:t>
            </a:r>
            <a:endParaRPr lang="en-US" dirty="0"/>
          </a:p>
        </p:txBody>
      </p:sp>
      <p:sp>
        <p:nvSpPr>
          <p:cNvPr id="5" name="Text Placeholder 4"/>
          <p:cNvSpPr>
            <a:spLocks noGrp="1"/>
          </p:cNvSpPr>
          <p:nvPr>
            <p:ph type="body" sz="quarter" idx="12" hasCustomPrompt="1"/>
          </p:nvPr>
        </p:nvSpPr>
        <p:spPr>
          <a:xfrm>
            <a:off x="5096036"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Content placeholder</a:t>
            </a:r>
          </a:p>
        </p:txBody>
      </p:sp>
      <p:cxnSp>
        <p:nvCxnSpPr>
          <p:cNvPr id="10" name="Straight Connector 9"/>
          <p:cNvCxnSpPr/>
          <p:nvPr userDrawn="1"/>
        </p:nvCxnSpPr>
        <p:spPr>
          <a:xfrm>
            <a:off x="5273836" y="3497262"/>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99865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382302149"/>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12602446"/>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993363"/>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72315075"/>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32580241"/>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1"/>
            <a:ext cx="11329398" cy="1015663"/>
          </a:xfrm>
          <a:noFill/>
        </p:spPr>
        <p:txBody>
          <a:bodyPr wrap="square" tIns="91440" bIns="91440" anchor="t" anchorCtr="0">
            <a:spAutoFit/>
          </a:bodyPr>
          <a:lstStyle>
            <a:lvl1pPr>
              <a:defRPr sz="60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53799911"/>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4085527464"/>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496093453"/>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Tree>
    <p:extLst>
      <p:ext uri="{BB962C8B-B14F-4D97-AF65-F5344CB8AC3E}">
        <p14:creationId xmlns:p14="http://schemas.microsoft.com/office/powerpoint/2010/main" val="2884907937"/>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8" y="6344302"/>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333333"/>
              </a:solidFill>
              <a:latin typeface="Segoe UI"/>
              <a:ea typeface="+mn-ea"/>
            </a:endParaRPr>
          </a:p>
        </p:txBody>
      </p:sp>
    </p:spTree>
    <p:extLst>
      <p:ext uri="{BB962C8B-B14F-4D97-AF65-F5344CB8AC3E}">
        <p14:creationId xmlns:p14="http://schemas.microsoft.com/office/powerpoint/2010/main" val="107567632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5054060"/>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304013"/>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7175867"/>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68367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692533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798106"/>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a:t>
            </a:r>
            <a:r>
              <a:rPr lang="en-US" sz="700" dirty="0" smtClean="0">
                <a:gradFill>
                  <a:gsLst>
                    <a:gs pos="0">
                      <a:srgbClr val="FFFFFF"/>
                    </a:gs>
                    <a:gs pos="100000">
                      <a:srgbClr val="FFFFFF"/>
                    </a:gs>
                  </a:gsLst>
                  <a:lin ang="5400000" scaled="0"/>
                </a:gradFill>
                <a:latin typeface="Segoe UI"/>
                <a:ea typeface="+mn-ea"/>
                <a:cs typeface="Segoe UI" pitchFamily="34" charset="0"/>
              </a:rPr>
              <a:t>2014 </a:t>
            </a:r>
            <a:r>
              <a:rPr lang="en-US" sz="700" dirty="0">
                <a:gradFill>
                  <a:gsLst>
                    <a:gs pos="0">
                      <a:srgbClr val="FFFFFF"/>
                    </a:gs>
                    <a:gs pos="100000">
                      <a:srgbClr val="FFFFFF"/>
                    </a:gs>
                  </a:gsLst>
                  <a:lin ang="5400000" scaled="0"/>
                </a:gradFill>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2"/>
          <a:stretch>
            <a:fillRect/>
          </a:stretch>
        </p:blipFill>
        <p:spPr bwMode="black">
          <a:xfrm>
            <a:off x="459232" y="3145040"/>
            <a:ext cx="3291840" cy="705836"/>
          </a:xfrm>
          <a:prstGeom prst="rect">
            <a:avLst/>
          </a:prstGeom>
        </p:spPr>
      </p:pic>
    </p:spTree>
    <p:extLst>
      <p:ext uri="{BB962C8B-B14F-4D97-AF65-F5344CB8AC3E}">
        <p14:creationId xmlns:p14="http://schemas.microsoft.com/office/powerpoint/2010/main" val="2428262943"/>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60540179"/>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081946" y="6380761"/>
            <a:ext cx="2798207" cy="372394"/>
          </a:xfrm>
          <a:prstGeom prst="rect">
            <a:avLst/>
          </a:prstGeom>
        </p:spPr>
        <p:txBody>
          <a:bodyPr/>
          <a:lstStyle/>
          <a:p>
            <a:pPr algn="r" defTabSz="932597" eaLnBrk="1" fontAlgn="auto" hangingPunct="1">
              <a:spcBef>
                <a:spcPts val="0"/>
              </a:spcBef>
              <a:spcAft>
                <a:spcPts val="0"/>
              </a:spcAft>
              <a:defRPr/>
            </a:pPr>
            <a:fld id="{0A164282-434E-41D4-9582-783D542A7B68}" type="slidenum">
              <a:rPr lang="en-US" sz="2040" smtClean="0">
                <a:solidFill>
                  <a:srgbClr val="289FD7"/>
                </a:solidFill>
                <a:latin typeface="Segoe UI Light"/>
                <a:ea typeface="+mn-ea"/>
              </a:rPr>
              <a:pPr algn="r" defTabSz="932597" eaLnBrk="1" fontAlgn="auto" hangingPunct="1">
                <a:spcBef>
                  <a:spcPts val="0"/>
                </a:spcBef>
                <a:spcAft>
                  <a:spcPts val="0"/>
                </a:spcAft>
                <a:defRPr/>
              </a:pPr>
              <a:t>‹#›</a:t>
            </a:fld>
            <a:endParaRPr lang="en-US" sz="2040">
              <a:solidFill>
                <a:srgbClr val="289FD7"/>
              </a:solidFill>
              <a:latin typeface="Segoe UI Light"/>
              <a:ea typeface="+mn-ea"/>
            </a:endParaRPr>
          </a:p>
        </p:txBody>
      </p:sp>
    </p:spTree>
    <p:extLst>
      <p:ext uri="{BB962C8B-B14F-4D97-AF65-F5344CB8AC3E}">
        <p14:creationId xmlns:p14="http://schemas.microsoft.com/office/powerpoint/2010/main" val="2156801746"/>
      </p:ext>
    </p:extLst>
  </p:cSld>
  <p:clrMapOvr>
    <a:masterClrMapping/>
  </p:clrMapOvr>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eaLnBrk="1" hangingPunct="1">
              <a:lnSpc>
                <a:spcPct val="90000"/>
              </a:lnSpc>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761376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0430927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7"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889839862"/>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806411239"/>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a:p>
            <a:pPr lvl="0"/>
            <a:r>
              <a:rPr lang="en-US" dirty="0" smtClean="0"/>
              <a:t>Speaker Title</a:t>
            </a:r>
          </a:p>
        </p:txBody>
      </p:sp>
    </p:spTree>
    <p:extLst>
      <p:ext uri="{BB962C8B-B14F-4D97-AF65-F5344CB8AC3E}">
        <p14:creationId xmlns:p14="http://schemas.microsoft.com/office/powerpoint/2010/main" val="42296863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5934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5" y="0"/>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algn="ctr" defTabSz="932398" eaLnBrk="1" hangingPunct="1">
                <a:defRPr/>
              </a:pPr>
              <a:endParaRPr lang="en-US" sz="2000" kern="0" dirty="0">
                <a:gradFill>
                  <a:gsLst>
                    <a:gs pos="16814">
                      <a:srgbClr val="FFFFFF"/>
                    </a:gs>
                    <a:gs pos="46000">
                      <a:srgbClr val="FFFFFF"/>
                    </a:gs>
                  </a:gsLst>
                  <a:lin ang="5400000" scaled="0"/>
                </a:gradFill>
                <a:latin typeface="Segoe UI"/>
                <a:ea typeface="+mn-ea"/>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algn="ctr" defTabSz="932425" eaLnBrk="1" fontAlgn="auto" hangingPunct="1">
                <a:spcBef>
                  <a:spcPts val="0"/>
                </a:spcBef>
                <a:spcAft>
                  <a:spcPts val="0"/>
                </a:spcAft>
                <a:defRPr/>
              </a:pPr>
              <a:endParaRPr lang="en-US" sz="1836" kern="0">
                <a:solidFill>
                  <a:srgbClr val="FFFFFF"/>
                </a:solidFill>
                <a:latin typeface="Segoe UI"/>
                <a:ea typeface="+mn-ea"/>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algn="ctr" defTabSz="913927" eaLnBrk="1" hangingPunct="1">
                <a:lnSpc>
                  <a:spcPct val="90000"/>
                </a:lnSpc>
                <a:spcBef>
                  <a:spcPts val="0"/>
                </a:spcBef>
                <a:spcAft>
                  <a:spcPts val="0"/>
                </a:spcAft>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Infrastructure </a:t>
              </a:r>
              <a:r>
                <a:rPr lang="en-US" sz="1600" kern="0" dirty="0" smtClean="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Services</a:t>
              </a:r>
              <a:endPar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Storage</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BLOB </a:t>
                  </a:r>
                  <a:b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Azure </a:t>
                  </a:r>
                  <a:b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Virtual</a:t>
                  </a:r>
                  <a:b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Machine</a:t>
                  </a:r>
                  <a:endParaRPr lang="en-US" sz="10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04" name="Picture 395"/>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algn="ctr" defTabSz="913927" eaLnBrk="1" hangingPunct="1">
                  <a:lnSpc>
                    <a:spcPct val="90000"/>
                  </a:lnSpc>
                  <a:spcBef>
                    <a:spcPts val="0"/>
                  </a:spcBef>
                  <a:spcAft>
                    <a:spcPts val="0"/>
                  </a:spcAft>
                  <a:defRPr/>
                </a:pPr>
                <a:r>
                  <a:rPr lang="en-US" sz="12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Networking</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Express</a:t>
                  </a:r>
                </a:p>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Route</a:t>
                  </a:r>
                </a:p>
              </p:txBody>
            </p:sp>
            <p:pic>
              <p:nvPicPr>
                <p:cNvPr id="481" name="Picture 22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DNS</a:t>
                  </a:r>
                </a:p>
              </p:txBody>
            </p:sp>
            <p:pic>
              <p:nvPicPr>
                <p:cNvPr id="475" name="Picture 3"/>
                <p:cNvPicPr>
                  <a:picLocks noChangeAspect="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VPN </a:t>
                  </a:r>
                  <a:b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b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Gateway</a:t>
                  </a:r>
                </a:p>
              </p:txBody>
            </p:sp>
            <p:pic>
              <p:nvPicPr>
                <p:cNvPr id="473" name="Picture 9"/>
                <p:cNvPicPr>
                  <a:picLocks noChangeAspect="1"/>
                </p:cNvPicPr>
                <p:nvPr/>
              </p:nvPicPr>
              <p:blipFill>
                <a:blip r:embed="rId8">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defTabSz="913927" eaLnBrk="1" hangingPunct="1">
                    <a:lnSpc>
                      <a:spcPct val="90000"/>
                    </a:lnSpc>
                    <a:spcBef>
                      <a:spcPts val="0"/>
                    </a:spcBef>
                    <a:spcAft>
                      <a:spcPts val="0"/>
                    </a:spcAft>
                    <a:defRPr/>
                  </a:pPr>
                  <a:r>
                    <a:rPr lang="en-US" sz="1000" kern="0" dirty="0" smtClean="0">
                      <a:gradFill>
                        <a:gsLst>
                          <a:gs pos="0">
                            <a:srgbClr val="FFFFFF"/>
                          </a:gs>
                          <a:gs pos="100000">
                            <a:srgbClr val="FFFFFF"/>
                          </a:gs>
                        </a:gsLst>
                        <a:lin ang="5400000" scaled="0"/>
                      </a:gradFill>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Platform </a:t>
              </a:r>
              <a:r>
                <a:rPr lang="en-US" sz="1600" kern="0" dirty="0" smtClean="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rPr>
                <a:t>Services</a:t>
              </a:r>
              <a:endParaRPr lang="en-US" sz="1600" kern="0" dirty="0">
                <a:gradFill>
                  <a:gsLst>
                    <a:gs pos="92500">
                      <a:srgbClr val="FFC000"/>
                    </a:gs>
                    <a:gs pos="33000">
                      <a:srgbClr val="FFC000"/>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Web </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Apps</a:t>
                      </a:r>
                    </a:p>
                  </p:txBody>
                </p:sp>
                <p:pic>
                  <p:nvPicPr>
                    <p:cNvPr id="457" name="Picture 151"/>
                    <p:cNvPicPr>
                      <a:picLocks noChangeAspect="1"/>
                    </p:cNvPicPr>
                    <p:nvPr/>
                  </p:nvPicPr>
                  <p:blipFill>
                    <a:blip r:embed="rId10">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Mobile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Apps</a:t>
                      </a:r>
                    </a:p>
                  </p:txBody>
                </p:sp>
                <p:pic>
                  <p:nvPicPr>
                    <p:cNvPr id="455" name="Picture 153"/>
                    <p:cNvPicPr>
                      <a:picLocks noChangeAspect="1"/>
                    </p:cNvPicPr>
                    <p:nvPr/>
                  </p:nvPicPr>
                  <p:blipFill>
                    <a:blip r:embed="rId11">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API</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Management</a:t>
                      </a:r>
                    </a:p>
                  </p:txBody>
                </p:sp>
                <p:pic>
                  <p:nvPicPr>
                    <p:cNvPr id="453" name="Picture 155"/>
                    <p:cNvPicPr>
                      <a:picLocks noChangeAspect="1"/>
                    </p:cNvPicPr>
                    <p:nvPr/>
                  </p:nvPicPr>
                  <p:blipFill>
                    <a:blip r:embed="rId12">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API</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Apps</a:t>
                      </a:r>
                    </a:p>
                  </p:txBody>
                </p:sp>
                <p:pic>
                  <p:nvPicPr>
                    <p:cNvPr id="451" name="Picture 157"/>
                    <p:cNvPicPr>
                      <a:picLocks noChangeAspect="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Logic</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Apps</a:t>
                      </a:r>
                    </a:p>
                  </p:txBody>
                </p:sp>
                <p:pic>
                  <p:nvPicPr>
                    <p:cNvPr id="449" name="Picture 159"/>
                    <p:cNvPicPr>
                      <a:picLocks noChangeAspect="1"/>
                    </p:cNvPicPr>
                    <p:nvPr/>
                  </p:nvPicPr>
                  <p:blipFill>
                    <a:blip r:embed="rId14">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Notification</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Hubs</a:t>
                      </a:r>
                    </a:p>
                  </p:txBody>
                </p:sp>
                <p:pic>
                  <p:nvPicPr>
                    <p:cNvPr id="447" name="Picture 161"/>
                    <p:cNvPicPr>
                      <a:picLocks noChangeAspect="1"/>
                    </p:cNvPicPr>
                    <p:nvPr/>
                  </p:nvPicPr>
                  <p:blipFill>
                    <a:blip r:embed="rId15">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altLang="en-US" sz="900" kern="0" dirty="0" smtClean="0">
                            <a:gradFill>
                              <a:gsLst>
                                <a:gs pos="76250">
                                  <a:srgbClr val="FFFFFF"/>
                                </a:gs>
                                <a:gs pos="31000">
                                  <a:srgbClr val="FFFFFF"/>
                                </a:gs>
                              </a:gsLst>
                              <a:lin ang="5400000" scaled="0"/>
                            </a:gradFill>
                          </a:rPr>
                          <a:t>Content Delivery</a:t>
                        </a:r>
                        <a:br>
                          <a:rPr lang="en-US" altLang="en-US" sz="900" kern="0" dirty="0" smtClean="0">
                            <a:gradFill>
                              <a:gsLst>
                                <a:gs pos="76250">
                                  <a:srgbClr val="FFFFFF"/>
                                </a:gs>
                                <a:gs pos="31000">
                                  <a:srgbClr val="FFFFFF"/>
                                </a:gs>
                              </a:gsLst>
                              <a:lin ang="5400000" scaled="0"/>
                            </a:gradFill>
                          </a:rPr>
                        </a:br>
                        <a:r>
                          <a:rPr lang="en-US" altLang="en-US" sz="900" kern="0" dirty="0" smtClean="0">
                            <a:gradFill>
                              <a:gsLst>
                                <a:gs pos="76250">
                                  <a:srgbClr val="FFFFFF"/>
                                </a:gs>
                                <a:gs pos="31000">
                                  <a:srgbClr val="FFFFFF"/>
                                </a:gs>
                              </a:gsLst>
                              <a:lin ang="5400000" scaled="0"/>
                            </a:gradFill>
                          </a:rPr>
                          <a:t>Network (CDN)</a:t>
                        </a:r>
                      </a:p>
                    </p:txBody>
                  </p:sp>
                  <p:pic>
                    <p:nvPicPr>
                      <p:cNvPr id="438" name="Picture 163" descr="Content Delivery Network (CDN).png"/>
                      <p:cNvPicPr>
                        <a:picLocks noChangeAspect="1"/>
                      </p:cNvPicPr>
                      <p:nvPr/>
                    </p:nvPicPr>
                    <p:blipFill>
                      <a:blip r:embed="rId16">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Media</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Services</a:t>
                        </a:r>
                      </a:p>
                    </p:txBody>
                  </p:sp>
                  <p:pic>
                    <p:nvPicPr>
                      <p:cNvPr id="436" name="Picture 165" descr="Media Services.png"/>
                      <p:cNvPicPr>
                        <a:picLocks noChangeAspect="1"/>
                      </p:cNvPicPr>
                      <p:nvPr/>
                    </p:nvPicPr>
                    <p:blipFill>
                      <a:blip r:embed="rId17">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 </a:t>
                    </a:r>
                    <a:r>
                      <a:rPr lang="en-US" sz="12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and </a:t>
                    </a:r>
                    <a:r>
                      <a:rPr lang="en-US" sz="1200" kern="0" dirty="0" err="1">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IoT</a:t>
                    </a:r>
                    <a:endPar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smtClean="0">
                            <a:gradFill>
                              <a:gsLst>
                                <a:gs pos="76250">
                                  <a:srgbClr val="FFFFFF"/>
                                </a:gs>
                                <a:gs pos="31000">
                                  <a:srgbClr val="FFFFFF"/>
                                </a:gs>
                              </a:gsLst>
                              <a:lin ang="5400000" scaled="0"/>
                            </a:gradFill>
                          </a:rPr>
                          <a:t>HDInsight</a:t>
                        </a:r>
                        <a:endParaRPr lang="en-US" kern="0" dirty="0" smtClean="0">
                          <a:gradFill>
                            <a:gsLst>
                              <a:gs pos="76250">
                                <a:srgbClr val="FFFFFF"/>
                              </a:gs>
                              <a:gs pos="31000">
                                <a:srgbClr val="FFFFFF"/>
                              </a:gs>
                            </a:gsLst>
                            <a:lin ang="5400000" scaled="0"/>
                          </a:gradFill>
                        </a:endParaRPr>
                      </a:p>
                    </p:txBody>
                  </p:sp>
                  <p:pic>
                    <p:nvPicPr>
                      <p:cNvPr id="430" name="Picture 181"/>
                      <p:cNvPicPr>
                        <a:picLocks noChangeAspect="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Machine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Learning</a:t>
                        </a:r>
                      </a:p>
                    </p:txBody>
                  </p:sp>
                  <p:pic>
                    <p:nvPicPr>
                      <p:cNvPr id="428" name="Picture 183"/>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Stream</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Analytics</a:t>
                        </a:r>
                      </a:p>
                    </p:txBody>
                  </p:sp>
                  <p:pic>
                    <p:nvPicPr>
                      <p:cNvPr id="426" name="Picture 185"/>
                      <p:cNvPicPr>
                        <a:picLocks noChangeAspect="1"/>
                      </p:cNvPicPr>
                      <p:nvPr/>
                    </p:nvPicPr>
                    <p:blipFill>
                      <a:blip r:embed="rId20">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Data</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Factory</a:t>
                        </a:r>
                      </a:p>
                    </p:txBody>
                  </p:sp>
                  <p:pic>
                    <p:nvPicPr>
                      <p:cNvPr id="424" name="Picture 187"/>
                      <p:cNvPicPr>
                        <a:picLocks noChangeAspect="1"/>
                      </p:cNvPicPr>
                      <p:nvPr/>
                    </p:nvPicPr>
                    <p:blipFill>
                      <a:blip r:embed="rId21">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Event</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Hubs</a:t>
                        </a:r>
                      </a:p>
                    </p:txBody>
                  </p:sp>
                  <p:pic>
                    <p:nvPicPr>
                      <p:cNvPr id="422" name="Picture 189"/>
                      <p:cNvPicPr>
                        <a:picLocks noChangeAspect="1"/>
                      </p:cNvPicPr>
                      <p:nvPr/>
                    </p:nvPicPr>
                    <p:blipFill>
                      <a:blip r:embed="rId22">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Mobile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Engagement</a:t>
                        </a:r>
                      </a:p>
                    </p:txBody>
                  </p:sp>
                  <p:pic>
                    <p:nvPicPr>
                      <p:cNvPr id="420" name="Picture 191"/>
                      <p:cNvPicPr>
                        <a:picLocks noChangeAspect="1"/>
                      </p:cNvPicPr>
                      <p:nvPr/>
                    </p:nvPicPr>
                    <p:blipFill>
                      <a:blip r:embed="rId23">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BizTalk</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Services</a:t>
                        </a:r>
                      </a:p>
                    </p:txBody>
                  </p:sp>
                  <p:pic>
                    <p:nvPicPr>
                      <p:cNvPr id="410" name="Picture 214" descr="BizTalk Services.png"/>
                      <p:cNvPicPr>
                        <a:picLocks noChangeAspect="1"/>
                      </p:cNvPicPr>
                      <p:nvPr/>
                    </p:nvPicPr>
                    <p:blipFill>
                      <a:blip r:embed="rId24">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Hybrid</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Connections</a:t>
                        </a:r>
                      </a:p>
                    </p:txBody>
                  </p:sp>
                  <p:pic>
                    <p:nvPicPr>
                      <p:cNvPr id="408" name="Picture 216" descr="Hybrid Connections (BizTalk).png"/>
                      <p:cNvPicPr>
                        <a:picLocks noChangeAspect="1"/>
                      </p:cNvPicPr>
                      <p:nvPr/>
                    </p:nvPicPr>
                    <p:blipFill>
                      <a:blip r:embed="rId25">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Service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Bus</a:t>
                        </a:r>
                      </a:p>
                    </p:txBody>
                  </p:sp>
                  <p:pic>
                    <p:nvPicPr>
                      <p:cNvPr id="406" name="Picture 218" descr="Service Bus.png"/>
                      <p:cNvPicPr>
                        <a:picLocks noChangeAspect="1"/>
                      </p:cNvPicPr>
                      <p:nvPr/>
                    </p:nvPicPr>
                    <p:blipFill>
                      <a:blip r:embed="rId26">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Storage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Queues</a:t>
                        </a:r>
                      </a:p>
                    </p:txBody>
                  </p:sp>
                  <p:pic>
                    <p:nvPicPr>
                      <p:cNvPr id="404" name="Picture 220" descr="Storage queue.png"/>
                      <p:cNvPicPr>
                        <a:picLocks noChangeAspect="1"/>
                      </p:cNvPicPr>
                      <p:nvPr/>
                    </p:nvPicPr>
                    <p:blipFill>
                      <a:blip r:embed="rId27">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SQL</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Database</a:t>
                        </a:r>
                      </a:p>
                    </p:txBody>
                  </p:sp>
                  <p:pic>
                    <p:nvPicPr>
                      <p:cNvPr id="396" name="Picture 171"/>
                      <p:cNvPicPr>
                        <a:picLocks noChangeAspect="1"/>
                      </p:cNvPicPr>
                      <p:nvPr/>
                    </p:nvPicPr>
                    <p:blipFill>
                      <a:blip r:embed="rId28">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smtClean="0">
                            <a:gradFill>
                              <a:gsLst>
                                <a:gs pos="76250">
                                  <a:srgbClr val="FFFFFF"/>
                                </a:gs>
                                <a:gs pos="31000">
                                  <a:srgbClr val="FFFFFF"/>
                                </a:gs>
                              </a:gsLst>
                              <a:lin ang="5400000" scaled="0"/>
                            </a:gradFill>
                          </a:rPr>
                          <a:t>DocumentDB</a:t>
                        </a:r>
                        <a:endParaRPr lang="en-US" kern="0" dirty="0" smtClean="0">
                          <a:gradFill>
                            <a:gsLst>
                              <a:gs pos="76250">
                                <a:srgbClr val="FFFFFF"/>
                              </a:gs>
                              <a:gs pos="31000">
                                <a:srgbClr val="FFFFFF"/>
                              </a:gs>
                            </a:gsLst>
                            <a:lin ang="5400000" scaled="0"/>
                          </a:gradFill>
                        </a:endParaRPr>
                      </a:p>
                    </p:txBody>
                  </p:sp>
                  <p:pic>
                    <p:nvPicPr>
                      <p:cNvPr id="394" name="Picture 173"/>
                      <p:cNvPicPr>
                        <a:picLocks noChangeAspect="1"/>
                      </p:cNvPicPr>
                      <p:nvPr/>
                    </p:nvPicPr>
                    <p:blipFill>
                      <a:blip r:embed="rId29">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smtClean="0">
                            <a:gradFill>
                              <a:gsLst>
                                <a:gs pos="76250">
                                  <a:srgbClr val="FFFFFF"/>
                                </a:gs>
                                <a:gs pos="31000">
                                  <a:srgbClr val="FFFFFF"/>
                                </a:gs>
                              </a:gsLst>
                              <a:lin ang="5400000" scaled="0"/>
                            </a:gradFill>
                          </a:rPr>
                          <a:t>Redis</a:t>
                        </a:r>
                        <a:r>
                          <a:rPr lang="en-US" kern="0" dirty="0" smtClean="0">
                            <a:gradFill>
                              <a:gsLst>
                                <a:gs pos="76250">
                                  <a:srgbClr val="FFFFFF"/>
                                </a:gs>
                                <a:gs pos="31000">
                                  <a:srgbClr val="FFFFFF"/>
                                </a:gs>
                              </a:gsLst>
                              <a:lin ang="5400000" scaled="0"/>
                            </a:gradFill>
                          </a:rPr>
                          <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Cache</a:t>
                        </a:r>
                      </a:p>
                    </p:txBody>
                  </p:sp>
                  <p:pic>
                    <p:nvPicPr>
                      <p:cNvPr id="392" name="Picture 175"/>
                      <p:cNvPicPr>
                        <a:picLocks noChangeAspect="1"/>
                      </p:cNvPicPr>
                      <p:nvPr/>
                    </p:nvPicPr>
                    <p:blipFill>
                      <a:blip r:embed="rId30">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Search</a:t>
                        </a:r>
                      </a:p>
                    </p:txBody>
                  </p:sp>
                  <p:pic>
                    <p:nvPicPr>
                      <p:cNvPr id="390" name="Picture 177"/>
                      <p:cNvPicPr>
                        <a:picLocks noChangeAspect="1"/>
                      </p:cNvPicPr>
                      <p:nvPr/>
                    </p:nvPicPr>
                    <p:blipFill>
                      <a:blip r:embed="rId31">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Tables</a:t>
                        </a:r>
                      </a:p>
                    </p:txBody>
                  </p:sp>
                  <p:pic>
                    <p:nvPicPr>
                      <p:cNvPr id="388" name="Picture 179" descr="Storage table.png"/>
                      <p:cNvPicPr>
                        <a:picLocks noChangeAspect="1"/>
                      </p:cNvPicPr>
                      <p:nvPr/>
                    </p:nvPicPr>
                    <p:blipFill>
                      <a:blip r:embed="rId32">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SQL Data</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Cloud</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Services</a:t>
                      </a:r>
                    </a:p>
                  </p:txBody>
                </p:sp>
                <p:pic>
                  <p:nvPicPr>
                    <p:cNvPr id="376" name="Picture 145"/>
                    <p:cNvPicPr>
                      <a:picLocks noChangeAspect="1"/>
                    </p:cNvPicPr>
                    <p:nvPr/>
                  </p:nvPicPr>
                  <p:blipFill>
                    <a:blip r:embed="rId34">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Batch</a:t>
                      </a:r>
                    </a:p>
                  </p:txBody>
                </p:sp>
                <p:pic>
                  <p:nvPicPr>
                    <p:cNvPr id="374" name="Picture 147"/>
                    <p:cNvPicPr>
                      <a:picLocks noChangeAspect="1"/>
                    </p:cNvPicPr>
                    <p:nvPr/>
                  </p:nvPicPr>
                  <p:blipFill>
                    <a:blip r:embed="rId35">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Remote </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App</a:t>
                      </a:r>
                    </a:p>
                  </p:txBody>
                </p:sp>
                <p:pic>
                  <p:nvPicPr>
                    <p:cNvPr id="372" name="Picture 149"/>
                    <p:cNvPicPr>
                      <a:picLocks noChangeAspect="1"/>
                    </p:cNvPicPr>
                    <p:nvPr/>
                  </p:nvPicPr>
                  <p:blipFill>
                    <a:blip r:embed="rId36">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Service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algn="ctr" defTabSz="913927" eaLnBrk="1" hangingPunct="1">
                      <a:lnSpc>
                        <a:spcPct val="90000"/>
                      </a:lnSpc>
                      <a:spcBef>
                        <a:spcPts val="0"/>
                      </a:spcBef>
                      <a:spcAft>
                        <a:spcPts val="0"/>
                      </a:spcAft>
                      <a:defRPr/>
                    </a:pPr>
                    <a:r>
                      <a:rPr lang="en-US" sz="12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Visual </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Studio</a:t>
                      </a:r>
                    </a:p>
                  </p:txBody>
                </p:sp>
                <p:pic>
                  <p:nvPicPr>
                    <p:cNvPr id="363" name="Picture 167" descr="Visual Studio Online.png"/>
                    <p:cNvPicPr>
                      <a:picLocks noChangeAspect="1"/>
                    </p:cNvPicPr>
                    <p:nvPr/>
                  </p:nvPicPr>
                  <p:blipFill>
                    <a:blip r:embed="rId37">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Application</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Insights</a:t>
                      </a:r>
                    </a:p>
                  </p:txBody>
                </p:sp>
                <p:pic>
                  <p:nvPicPr>
                    <p:cNvPr id="361" name="Picture 169" descr="Application Insights.png"/>
                    <p:cNvPicPr>
                      <a:picLocks noChangeAspect="1"/>
                    </p:cNvPicPr>
                    <p:nvPr/>
                  </p:nvPicPr>
                  <p:blipFill>
                    <a:blip r:embed="rId38">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Team </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Security </a:t>
                  </a:r>
                  <a:r>
                    <a:rPr lang="en-US" sz="14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and Management</a:t>
                  </a:r>
                  <a:endPar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Active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Directory</a:t>
                      </a:r>
                    </a:p>
                  </p:txBody>
                </p:sp>
                <p:pic>
                  <p:nvPicPr>
                    <p:cNvPr id="341" name="Picture 193"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Multi-Factor</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Authentication</a:t>
                      </a:r>
                    </a:p>
                  </p:txBody>
                </p:sp>
                <p:pic>
                  <p:nvPicPr>
                    <p:cNvPr id="339" name="Picture 195" descr="Multi-Factor Authentication.png"/>
                    <p:cNvPicPr>
                      <a:picLocks noChangeAspect="1"/>
                    </p:cNvPicPr>
                    <p:nvPr/>
                  </p:nvPicPr>
                  <p:blipFill>
                    <a:blip r:embed="rId41">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Automation</a:t>
                      </a:r>
                    </a:p>
                  </p:txBody>
                </p:sp>
                <p:pic>
                  <p:nvPicPr>
                    <p:cNvPr id="337" name="Picture 198" descr="Azure automation.png"/>
                    <p:cNvPicPr>
                      <a:picLocks noChangeAspect="1"/>
                    </p:cNvPicPr>
                    <p:nvPr/>
                  </p:nvPicPr>
                  <p:blipFill>
                    <a:blip r:embed="rId42">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defTabSz="932317">
                        <a:lnSpc>
                          <a:spcPct val="90000"/>
                        </a:lnSpc>
                        <a:spcBef>
                          <a:spcPts val="600"/>
                        </a:spcBef>
                        <a:defRPr/>
                      </a:pPr>
                      <a:r>
                        <a:rPr lang="en-US" sz="1000" kern="0" dirty="0">
                          <a:gradFill>
                            <a:gsLst>
                              <a:gs pos="76250">
                                <a:srgbClr val="FFFFFF"/>
                              </a:gs>
                              <a:gs pos="31000">
                                <a:srgbClr val="FFFFFF"/>
                              </a:gs>
                            </a:gsLst>
                            <a:lin ang="5400000" scaled="0"/>
                          </a:gradFill>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Store/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Marketplace</a:t>
                      </a:r>
                    </a:p>
                  </p:txBody>
                </p:sp>
                <p:pic>
                  <p:nvPicPr>
                    <p:cNvPr id="331" name="Picture 230" descr="Azure Marketplace.png"/>
                    <p:cNvPicPr>
                      <a:picLocks noChangeAspect="1"/>
                    </p:cNvPicPr>
                    <p:nvPr/>
                  </p:nvPicPr>
                  <p:blipFill>
                    <a:blip r:embed="rId45">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VM Image Gallery</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algn="ctr" defTabSz="913927" eaLnBrk="1" hangingPunct="1">
                    <a:lnSpc>
                      <a:spcPct val="90000"/>
                    </a:lnSpc>
                    <a:spcBef>
                      <a:spcPts val="0"/>
                    </a:spcBef>
                    <a:spcAft>
                      <a:spcPts val="0"/>
                    </a:spcAft>
                    <a:defRPr/>
                  </a:pPr>
                  <a:r>
                    <a:rPr lang="en-US" sz="14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Hybrid</a:t>
                  </a:r>
                </a:p>
                <a:p>
                  <a:pPr algn="ctr" defTabSz="913927" eaLnBrk="1" hangingPunct="1">
                    <a:lnSpc>
                      <a:spcPct val="90000"/>
                    </a:lnSpc>
                    <a:spcBef>
                      <a:spcPts val="0"/>
                    </a:spcBef>
                    <a:spcAft>
                      <a:spcPts val="0"/>
                    </a:spcAft>
                    <a:defRPr/>
                  </a:pPr>
                  <a:r>
                    <a:rPr lang="en-US" sz="14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Backup</a:t>
                      </a:r>
                    </a:p>
                  </p:txBody>
                </p:sp>
                <p:pic>
                  <p:nvPicPr>
                    <p:cNvPr id="318" name="Picture 206" descr="Backup Service.png"/>
                    <p:cNvPicPr>
                      <a:picLocks noChangeAspect="1"/>
                    </p:cNvPicPr>
                    <p:nvPr/>
                  </p:nvPicPr>
                  <p:blipFill>
                    <a:blip r:embed="rId47">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Site</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Recovery</a:t>
                      </a:r>
                    </a:p>
                  </p:txBody>
                </p:sp>
                <p:pic>
                  <p:nvPicPr>
                    <p:cNvPr id="316" name="Picture 210" descr="Site Recovery.png"/>
                    <p:cNvPicPr>
                      <a:picLocks noChangeAspect="1"/>
                    </p:cNvPicPr>
                    <p:nvPr/>
                  </p:nvPicPr>
                  <p:blipFill>
                    <a:blip r:embed="rId48">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Import/Export</a:t>
                      </a:r>
                    </a:p>
                  </p:txBody>
                </p:sp>
                <p:pic>
                  <p:nvPicPr>
                    <p:cNvPr id="314" name="Picture 212" descr="Storage (Azure).png"/>
                    <p:cNvPicPr>
                      <a:picLocks noChangeAspect="1"/>
                    </p:cNvPicPr>
                    <p:nvPr/>
                  </p:nvPicPr>
                  <p:blipFill>
                    <a:blip r:embed="rId49">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AD Privileged</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Identity </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Management</a:t>
                      </a:r>
                    </a:p>
                  </p:txBody>
                </p:sp>
                <p:pic>
                  <p:nvPicPr>
                    <p:cNvPr id="312" name="Picture 271"/>
                    <p:cNvPicPr>
                      <a:picLocks noChangeAspect="1"/>
                    </p:cNvPicPr>
                    <p:nvPr/>
                  </p:nvPicPr>
                  <p:blipFill>
                    <a:blip r:embed="rId50">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Operational</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Insights</a:t>
                      </a:r>
                    </a:p>
                  </p:txBody>
                </p:sp>
                <p:pic>
                  <p:nvPicPr>
                    <p:cNvPr id="310" name="Picture 329" descr="Operational Insights.png"/>
                    <p:cNvPicPr>
                      <a:picLocks noChangeAspect="1"/>
                    </p:cNvPicPr>
                    <p:nvPr/>
                  </p:nvPicPr>
                  <p:blipFill>
                    <a:blip r:embed="rId51">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smtClean="0">
                          <a:gradFill>
                            <a:gsLst>
                              <a:gs pos="76250">
                                <a:srgbClr val="FFFFFF"/>
                              </a:gs>
                              <a:gs pos="31000">
                                <a:srgbClr val="FFFFFF"/>
                              </a:gs>
                            </a:gsLst>
                            <a:lin ang="5400000" scaled="0"/>
                          </a:gradFill>
                        </a:rPr>
                        <a:t>Azure AD </a:t>
                      </a:r>
                      <a:br>
                        <a:rPr lang="en-US" kern="0" dirty="0" smtClean="0">
                          <a:gradFill>
                            <a:gsLst>
                              <a:gs pos="76250">
                                <a:srgbClr val="FFFFFF"/>
                              </a:gs>
                              <a:gs pos="31000">
                                <a:srgbClr val="FFFFFF"/>
                              </a:gs>
                            </a:gsLst>
                            <a:lin ang="5400000" scaled="0"/>
                          </a:gradFill>
                        </a:rPr>
                      </a:br>
                      <a:r>
                        <a:rPr lang="en-US" kern="0" dirty="0" smtClean="0">
                          <a:gradFill>
                            <a:gsLst>
                              <a:gs pos="76250">
                                <a:srgbClr val="FFFFFF"/>
                              </a:gs>
                              <a:gs pos="31000">
                                <a:srgbClr val="FFFFFF"/>
                              </a:gs>
                            </a:gsLst>
                            <a:lin ang="5400000" scaled="0"/>
                          </a:gradFill>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algn="ctr" defTabSz="932472" eaLnBrk="1" hangingPunct="1">
                          <a:lnSpc>
                            <a:spcPct val="90000"/>
                          </a:lnSpc>
                          <a:defRPr/>
                        </a:pPr>
                        <a:endParaRPr lang="en-US" sz="2000" b="1" kern="0" dirty="0">
                          <a:solidFill>
                            <a:srgbClr val="FFFFFF"/>
                          </a:solidFill>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a:defRPr/>
                      </a:pPr>
                      <a:r>
                        <a:rPr lang="en-US" kern="0" dirty="0" err="1" smtClean="0">
                          <a:gradFill>
                            <a:gsLst>
                              <a:gs pos="76250">
                                <a:srgbClr val="FFFFFF"/>
                              </a:gs>
                              <a:gs pos="31000">
                                <a:srgbClr val="FFFFFF"/>
                              </a:gs>
                            </a:gsLst>
                            <a:lin ang="5400000" scaled="0"/>
                          </a:gradFill>
                        </a:rPr>
                        <a:t>StorSimple</a:t>
                      </a:r>
                      <a:endParaRPr lang="en-US" kern="0" dirty="0" smtClean="0">
                        <a:gradFill>
                          <a:gsLst>
                            <a:gs pos="76250">
                              <a:srgbClr val="FFFFFF"/>
                            </a:gs>
                            <a:gs pos="31000">
                              <a:srgbClr val="FFFFFF"/>
                            </a:gs>
                          </a:gsLst>
                          <a:lin ang="5400000" scaled="0"/>
                        </a:gradFill>
                      </a:endParaRPr>
                    </a:p>
                  </p:txBody>
                </p:sp>
                <p:pic>
                  <p:nvPicPr>
                    <p:cNvPr id="298" name="Picture 208" descr="StorSimple.png"/>
                    <p:cNvPicPr>
                      <a:picLocks noChangeAspect="1"/>
                    </p:cNvPicPr>
                    <p:nvPr/>
                  </p:nvPicPr>
                  <p:blipFill>
                    <a:blip r:embed="rId52">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algn="ctr" defTabSz="913927" eaLnBrk="1" hangingPunct="1">
                <a:lnSpc>
                  <a:spcPct val="90000"/>
                </a:lnSpc>
                <a:spcBef>
                  <a:spcPts val="0"/>
                </a:spcBef>
                <a:spcAft>
                  <a:spcPts val="0"/>
                </a:spcAft>
                <a:defRPr/>
              </a:pP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Datacenter </a:t>
              </a:r>
              <a:r>
                <a:rPr lang="en-US" sz="14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Infrastructure </a:t>
              </a:r>
              <a:r>
                <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(24 regions, 19 online</a:t>
              </a:r>
              <a:r>
                <a:rPr lang="en-US" sz="1400" kern="0" dirty="0" smtClean="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t>
              </a:r>
              <a:endParaRPr lang="en-US" sz="1400" kern="0" dirty="0">
                <a:gradFill>
                  <a:gsLst>
                    <a:gs pos="76250">
                      <a:srgbClr val="FFFFFF"/>
                    </a:gs>
                    <a:gs pos="31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143036682"/>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7500">
                      <a:schemeClr val="bg1"/>
                    </a:gs>
                    <a:gs pos="43000">
                      <a:schemeClr val="bg1"/>
                    </a:gs>
                  </a:gsLst>
                  <a:lin ang="5400000" scaled="0"/>
                </a:gradFill>
              </a:defRPr>
            </a:lvl1pPr>
            <a:lvl2pPr marL="685800" indent="-285750">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550" indent="228600">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32855062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lang="en-US" sz="3200"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742"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574104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49"/>
            <a:ext cx="6400799" cy="1982081"/>
          </a:xfrm>
        </p:spPr>
        <p:txBody>
          <a:bodyPr wrap="square">
            <a:spAutoFit/>
          </a:bodyPr>
          <a:lstStyle>
            <a:lvl1pPr marL="400050" indent="-400050">
              <a:spcBef>
                <a:spcPts val="1224"/>
              </a:spcBef>
              <a:buClr>
                <a:srgbClr val="92D050"/>
              </a:buClr>
              <a:buSzPct val="100000"/>
              <a:buFont typeface="Wingdings" panose="05000000000000000000" pitchFamily="2" charset="2"/>
              <a:buChar char="ü"/>
              <a:defRPr sz="3200">
                <a:gradFill>
                  <a:gsLst>
                    <a:gs pos="82500">
                      <a:schemeClr val="tx1"/>
                    </a:gs>
                    <a:gs pos="43000">
                      <a:schemeClr val="tx1"/>
                    </a:gs>
                  </a:gsLst>
                  <a:lin ang="5400000" scaled="0"/>
                </a:gradFill>
              </a:defRPr>
            </a:lvl1pPr>
            <a:lvl2pPr marL="685800" indent="-285750">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500" indent="273050">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550" indent="228600">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200150" indent="-228600">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8"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32742" eaLnBrk="1" fontAlgn="auto" hangingPunct="1">
              <a:spcBef>
                <a:spcPts val="0"/>
              </a:spcBef>
              <a:spcAft>
                <a:spcPts val="0"/>
              </a:spcAft>
              <a:defRPr/>
            </a:pPr>
            <a:endParaRPr lang="en-US">
              <a:solidFill>
                <a:srgbClr val="FFFFFF"/>
              </a:solidFill>
            </a:endParaRPr>
          </a:p>
        </p:txBody>
      </p:sp>
      <p:sp>
        <p:nvSpPr>
          <p:cNvPr id="8" name="Freeform 99"/>
          <p:cNvSpPr>
            <a:spLocks noChangeAspect="1"/>
          </p:cNvSpPr>
          <p:nvPr userDrawn="1"/>
        </p:nvSpPr>
        <p:spPr bwMode="black">
          <a:xfrm>
            <a:off x="484188" y="5600359"/>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53" tIns="34976" rIns="69953" bIns="34976"/>
          <a:lstStyle/>
          <a:p>
            <a:pPr defTabSz="932742" eaLnBrk="1" fontAlgn="auto" hangingPunct="1">
              <a:spcBef>
                <a:spcPts val="0"/>
              </a:spcBef>
              <a:spcAft>
                <a:spcPts val="0"/>
              </a:spcAft>
              <a:defRPr/>
            </a:pPr>
            <a:endParaRPr lang="en-US" sz="1350" dirty="0">
              <a:solidFill>
                <a:srgbClr val="000000"/>
              </a:solidFill>
              <a:latin typeface="Segoe UI"/>
              <a:ea typeface="+mn-ea"/>
            </a:endParaRPr>
          </a:p>
        </p:txBody>
      </p:sp>
      <p:grpSp>
        <p:nvGrpSpPr>
          <p:cNvPr id="9" name="Group 8"/>
          <p:cNvGrpSpPr>
            <a:grpSpLocks/>
          </p:cNvGrpSpPr>
          <p:nvPr userDrawn="1"/>
        </p:nvGrpSpPr>
        <p:grpSpPr bwMode="auto">
          <a:xfrm flipH="1">
            <a:off x="7224713"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8"/>
            <a:ext cx="11101388" cy="627864"/>
          </a:xfrm>
        </p:spPr>
        <p:txBody>
          <a:bodyPr/>
          <a:lstStyle>
            <a:lvl1pPr marL="0" indent="0">
              <a:buFontTx/>
              <a:buNone/>
              <a:defRPr sz="3200" baseline="0">
                <a:gradFill>
                  <a:gsLst>
                    <a:gs pos="15000">
                      <a:srgbClr val="1E1E1E"/>
                    </a:gs>
                    <a:gs pos="49000">
                      <a:srgbClr val="1E1E1E"/>
                    </a:gs>
                  </a:gsLst>
                  <a:lin ang="5400000" scaled="0"/>
                </a:gradFill>
              </a:defRPr>
            </a:lvl1pPr>
          </a:lstStyle>
          <a:p>
            <a:pPr lvl="0"/>
            <a:r>
              <a:rPr lang="en-US" dirty="0" smtClean="0"/>
              <a:t>Potential highlight or call to action goes here</a:t>
            </a:r>
          </a:p>
        </p:txBody>
      </p:sp>
    </p:spTree>
    <p:extLst>
      <p:ext uri="{BB962C8B-B14F-4D97-AF65-F5344CB8AC3E}">
        <p14:creationId xmlns:p14="http://schemas.microsoft.com/office/powerpoint/2010/main" val="26970602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2841339628"/>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smtClean="0"/>
              <a:t>Click to edit Master text styles</a:t>
            </a:r>
          </a:p>
        </p:txBody>
      </p:sp>
      <p:pic>
        <p:nvPicPr>
          <p:cNvPr id="4" name="Picture 2" descr="cropped16x9_code.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smtClean="0"/>
              <a:t>Click to edit Master text styles</a:t>
            </a:r>
          </a:p>
        </p:txBody>
      </p:sp>
    </p:spTree>
    <p:extLst>
      <p:ext uri="{BB962C8B-B14F-4D97-AF65-F5344CB8AC3E}">
        <p14:creationId xmlns:p14="http://schemas.microsoft.com/office/powerpoint/2010/main" val="348891845"/>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614767965"/>
      </p:ext>
    </p:extLst>
  </p:cSld>
  <p:clrMapOvr>
    <a:masterClrMapping/>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292662"/>
          </a:xfrm>
        </p:spPr>
        <p:txBody>
          <a:bodyPr vert="horz" wrap="square" lIns="146304" tIns="91440" rIns="146304" bIns="91440" rtlCol="0">
            <a:spAutoFit/>
          </a:bodyPr>
          <a:lstStyle>
            <a:lvl1pPr>
              <a:defRPr lang="en-US" sz="4000"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3890979649"/>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9252017"/>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8" y="1212850"/>
            <a:ext cx="11887200" cy="683264"/>
          </a:xfrm>
        </p:spPr>
        <p:txBody>
          <a:bodyPr>
            <a:spAutoFit/>
          </a:bodyPr>
          <a:lstStyle>
            <a:lvl1pPr marL="0" indent="0">
              <a:buFontTx/>
              <a:buNone/>
              <a:defRPr sz="360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smtClean="0"/>
              <a:t>Click to edit Master text styles</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4813405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7200" y="6121400"/>
            <a:ext cx="18288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6540" y="3954457"/>
            <a:ext cx="6399213" cy="1830388"/>
          </a:xfrm>
          <a:noFill/>
        </p:spPr>
        <p:txBody>
          <a:bodyPr tIns="109728"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smtClean="0"/>
              <a:t>Click to edit Master text styles</a:t>
            </a:r>
          </a:p>
        </p:txBody>
      </p:sp>
      <p:sp>
        <p:nvSpPr>
          <p:cNvPr id="9" name="Title 1"/>
          <p:cNvSpPr>
            <a:spLocks noGrp="1"/>
          </p:cNvSpPr>
          <p:nvPr>
            <p:ph type="title"/>
          </p:nvPr>
        </p:nvSpPr>
        <p:spPr>
          <a:xfrm>
            <a:off x="274702" y="2117165"/>
            <a:ext cx="8229535" cy="1828800"/>
          </a:xfrm>
          <a:noFill/>
        </p:spPr>
        <p:txBody>
          <a:bodyPr anchorCtr="0"/>
          <a:lstStyle>
            <a:lvl1pPr>
              <a:defRPr sz="5400" spc="-100" baseline="0">
                <a:gradFill>
                  <a:gsLst>
                    <a:gs pos="3333">
                      <a:schemeClr val="tx2"/>
                    </a:gs>
                    <a:gs pos="39000">
                      <a:schemeClr val="tx2"/>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036038314"/>
      </p:ext>
    </p:extLst>
  </p:cSld>
  <p:clrMapOvr>
    <a:masterClrMapping/>
  </p:clrMapOvr>
  <p:transition spd="slow"/>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5347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54783827"/>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11228872"/>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3484625"/>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3"/>
          <p:cNvSpPr>
            <a:spLocks noGrp="1"/>
          </p:cNvSpPr>
          <p:nvPr>
            <p:ph type="body" sz="quarter" idx="11"/>
          </p:nvPr>
        </p:nvSpPr>
        <p:spPr>
          <a:xfrm>
            <a:off x="6677804" y="1212849"/>
            <a:ext cx="5486399" cy="2425279"/>
          </a:xfrm>
        </p:spPr>
        <p:txBody>
          <a:bodyPr wrap="square">
            <a:spAutoFit/>
          </a:bodyPr>
          <a:lstStyle>
            <a:lvl1pPr marL="400050" indent="-400050">
              <a:spcBef>
                <a:spcPts val="1224"/>
              </a:spcBef>
              <a:buClr>
                <a:srgbClr val="89C402"/>
              </a:buClr>
              <a:buSzPct val="100000"/>
              <a:buFont typeface="Wingdings" panose="05000000000000000000" pitchFamily="2" charset="2"/>
              <a:buChar char="ü"/>
              <a:defRPr sz="3200"/>
            </a:lvl1pPr>
            <a:lvl2pPr marL="742950" indent="-342900">
              <a:buClr>
                <a:srgbClr val="89C402"/>
              </a:buClr>
              <a:buSzPct val="100000"/>
              <a:buFont typeface="Wingdings" panose="05000000000000000000" pitchFamily="2" charset="2"/>
              <a:buChar char="ü"/>
              <a:defRPr sz="2400"/>
            </a:lvl2pPr>
            <a:lvl3pPr marL="1028700" indent="-285750">
              <a:buClr>
                <a:srgbClr val="89C402"/>
              </a:buClr>
              <a:buSzPct val="100000"/>
              <a:buFont typeface="Wingdings" panose="05000000000000000000" pitchFamily="2" charset="2"/>
              <a:buChar char="ü"/>
              <a:tabLst/>
              <a:defRPr sz="2000"/>
            </a:lvl3pPr>
            <a:lvl4pPr marL="1257300" indent="-228600">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300" indent="-228600">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20934343"/>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812599952"/>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3622316867"/>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74638" y="1028409"/>
            <a:ext cx="11887200" cy="572464"/>
          </a:xfrm>
        </p:spPr>
        <p:txBody>
          <a:bodyPr/>
          <a:lstStyle>
            <a:lvl1pPr marL="0" indent="0">
              <a:buFontTx/>
              <a:buNone/>
              <a:defRPr sz="2800" baseline="0"/>
            </a:lvl1pPr>
            <a:lvl2pPr marL="342900" indent="0">
              <a:buFontTx/>
              <a:buNone/>
              <a:defRPr/>
            </a:lvl2pPr>
            <a:lvl3pPr marL="571500" indent="0">
              <a:buFontTx/>
              <a:buNone/>
              <a:defRPr/>
            </a:lvl3pPr>
            <a:lvl4pPr marL="800100" indent="0">
              <a:buFontTx/>
              <a:buNone/>
              <a:defRPr/>
            </a:lvl4pPr>
            <a:lvl5pPr marL="1028700"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1154561461"/>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7720881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37098750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48853146"/>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212850"/>
            <a:ext cx="12436475" cy="5781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39" tIns="46639" rIns="46639" bIns="46639" anchor="ctr"/>
          <a:lstStyle/>
          <a:p>
            <a:pPr algn="ctr" defTabSz="932472" eaLnBrk="1" hangingPunct="1">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268020834"/>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67677598"/>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0443457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76250">
                      <a:schemeClr val="tx1"/>
                    </a:gs>
                    <a:gs pos="31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3617748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599957617"/>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2913111"/>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28862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61724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1087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eaLnBrk="1" hangingPunct="1"/>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68716233"/>
      </p:ext>
    </p:extLst>
  </p:cSld>
  <p:clrMapOvr>
    <a:masterClrMapping/>
  </p:clrMapOvr>
  <p:transition>
    <p:fade/>
  </p:transition>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19"/>
            <a:ext cx="11889564" cy="917575"/>
          </a:xfrm>
        </p:spPr>
        <p:txBody>
          <a:bodyPr/>
          <a:lstStyle>
            <a:lvl1pPr>
              <a:defRPr baseline="0">
                <a:gradFill>
                  <a:gsLst>
                    <a:gs pos="22500">
                      <a:schemeClr val="bg2"/>
                    </a:gs>
                    <a:gs pos="48000">
                      <a:schemeClr val="bg2"/>
                    </a:gs>
                  </a:gsLst>
                  <a:lin ang="5400000" scaled="0"/>
                </a:gra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33846857"/>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lIns="182880" tIns="146304" rIns="182880" bIns="146304">
            <a:spAutoFit/>
          </a:bodyPr>
          <a:lstStyle/>
          <a:p>
            <a:pPr defTabSz="932290" fontAlgn="auto">
              <a:spcBef>
                <a:spcPts val="0"/>
              </a:spcBef>
              <a:spcAft>
                <a:spcPts val="0"/>
              </a:spcAft>
              <a:defRPr/>
            </a:pPr>
            <a:r>
              <a:rPr lang="en-US" sz="700" dirty="0">
                <a:gradFill>
                  <a:gsLst>
                    <a:gs pos="0">
                      <a:schemeClr val="tx1"/>
                    </a:gs>
                    <a:gs pos="100000">
                      <a:schemeClr val="tx1"/>
                    </a:gs>
                  </a:gsLst>
                  <a:lin ang="5400000" scaled="0"/>
                </a:gradFill>
                <a:latin typeface="+mn-lt"/>
                <a:ea typeface="+mn-ea"/>
                <a:cs typeface="Segoe UI" pitchFamily="34" charset="0"/>
              </a:rPr>
              <a:t>© </a:t>
            </a:r>
            <a:r>
              <a:rPr lang="en-US" sz="700" dirty="0" smtClean="0">
                <a:gradFill>
                  <a:gsLst>
                    <a:gs pos="0">
                      <a:schemeClr val="tx1"/>
                    </a:gs>
                    <a:gs pos="100000">
                      <a:schemeClr val="tx1"/>
                    </a:gs>
                  </a:gsLst>
                  <a:lin ang="5400000" scaled="0"/>
                </a:gradFill>
                <a:latin typeface="+mn-lt"/>
                <a:ea typeface="+mn-ea"/>
                <a:cs typeface="Segoe UI" pitchFamily="34" charset="0"/>
              </a:rPr>
              <a:t>2015 </a:t>
            </a:r>
            <a:r>
              <a:rPr lang="en-US" sz="700" dirty="0">
                <a:gradFill>
                  <a:gsLst>
                    <a:gs pos="0">
                      <a:schemeClr val="tx1"/>
                    </a:gs>
                    <a:gs pos="100000">
                      <a:schemeClr val="tx1"/>
                    </a:gs>
                  </a:gsLst>
                  <a:lin ang="5400000" scaled="0"/>
                </a:gradFill>
                <a:latin typeface="+mn-lt"/>
                <a:ea typeface="+mn-ea"/>
                <a:cs typeface="Segoe UI" pitchFamily="34" charset="0"/>
              </a:rPr>
              <a:t>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9064418"/>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a:t>
            </a:r>
            <a:r>
              <a:rPr lang="en-US" sz="700" dirty="0" smtClean="0">
                <a:gradFill>
                  <a:gsLst>
                    <a:gs pos="0">
                      <a:srgbClr val="FFFFFF"/>
                    </a:gs>
                    <a:gs pos="100000">
                      <a:srgbClr val="FFFFFF"/>
                    </a:gs>
                  </a:gsLst>
                  <a:lin ang="5400000" scaled="0"/>
                </a:gradFill>
                <a:latin typeface="Segoe UI"/>
                <a:ea typeface="+mn-ea"/>
                <a:cs typeface="Segoe UI" pitchFamily="34" charset="0"/>
              </a:rPr>
              <a:t>2015 </a:t>
            </a:r>
            <a:r>
              <a:rPr lang="en-US" sz="700" dirty="0">
                <a:gradFill>
                  <a:gsLst>
                    <a:gs pos="0">
                      <a:srgbClr val="FFFFFF"/>
                    </a:gs>
                    <a:gs pos="100000">
                      <a:srgbClr val="FFFFFF"/>
                    </a:gs>
                  </a:gsLst>
                  <a:lin ang="5400000" scaled="0"/>
                </a:gradFill>
                <a:latin typeface="Segoe UI"/>
                <a:ea typeface="+mn-ea"/>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522366420"/>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Appendix</a:t>
            </a:r>
            <a:endParaRPr lang="en-US" dirty="0"/>
          </a:p>
        </p:txBody>
      </p:sp>
    </p:spTree>
    <p:extLst>
      <p:ext uri="{BB962C8B-B14F-4D97-AF65-F5344CB8AC3E}">
        <p14:creationId xmlns:p14="http://schemas.microsoft.com/office/powerpoint/2010/main" val="1236400568"/>
      </p:ext>
    </p:extLst>
  </p:cSld>
  <p:clrMapOvr>
    <a:masterClrMapping/>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863895767"/>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65360429"/>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3439323"/>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582869"/>
            <a:ext cx="9143936" cy="1828786"/>
          </a:xfrm>
          <a:noFill/>
        </p:spPr>
        <p:txBody>
          <a:bodyPr lIns="146304" tIns="91440" rIns="146304" bIns="91440" anchor="ctr"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4870185"/>
            <a:ext cx="91439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03237" y="486696"/>
            <a:ext cx="1280160" cy="272872"/>
          </a:xfrm>
          <a:prstGeom prst="rect">
            <a:avLst/>
          </a:prstGeom>
        </p:spPr>
      </p:pic>
    </p:spTree>
    <p:extLst>
      <p:ext uri="{BB962C8B-B14F-4D97-AF65-F5344CB8AC3E}">
        <p14:creationId xmlns:p14="http://schemas.microsoft.com/office/powerpoint/2010/main" val="1178389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993906"/>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58452087"/>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25896569"/>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39159670"/>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smtClean="0"/>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1819433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66136931"/>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079159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537933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51915846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8268300"/>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72742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1167770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48688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19126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189460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1548432405"/>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74638" y="2119313"/>
            <a:ext cx="6400800" cy="366395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algn="ctr" defTabSz="932472" eaLnBrk="1" hangingPunct="1">
              <a:lnSpc>
                <a:spcPct val="90000"/>
              </a:lnSpc>
              <a:defRPr/>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57200" y="479425"/>
            <a:ext cx="1828800"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74702" y="2119178"/>
            <a:ext cx="6402388" cy="1828800"/>
          </a:xfrm>
          <a:noFill/>
        </p:spPr>
        <p:txBody>
          <a:bodyPr anchorCtr="0"/>
          <a:lstStyle>
            <a:lvl1pPr>
              <a:defRPr sz="5400" spc="-100" baseline="0">
                <a:gradFill>
                  <a:gsLst>
                    <a:gs pos="57576">
                      <a:srgbClr val="FFFFFF"/>
                    </a:gs>
                    <a:gs pos="35000">
                      <a:srgbClr val="FFFFFF"/>
                    </a:gs>
                  </a:gsLst>
                  <a:lin ang="5400000" scaled="0"/>
                </a:gradFill>
              </a:defRPr>
            </a:lvl1pPr>
          </a:lstStyle>
          <a:p>
            <a:r>
              <a:rPr lang="en-US" smtClean="0"/>
              <a:t>Click to edit Master title style</a:t>
            </a:r>
            <a:endParaRPr lang="en-US" dirty="0"/>
          </a:p>
        </p:txBody>
      </p:sp>
      <p:sp>
        <p:nvSpPr>
          <p:cNvPr id="3" name="Text Placeholder 2"/>
          <p:cNvSpPr>
            <a:spLocks noGrp="1"/>
          </p:cNvSpPr>
          <p:nvPr>
            <p:ph type="body" sz="quarter" idx="14"/>
          </p:nvPr>
        </p:nvSpPr>
        <p:spPr bwMode="auto">
          <a:xfrm>
            <a:off x="273050" y="3954463"/>
            <a:ext cx="6402388"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smtClean="0"/>
              <a:t>Click to edit Master text styles</a:t>
            </a:r>
          </a:p>
        </p:txBody>
      </p:sp>
    </p:spTree>
    <p:extLst>
      <p:ext uri="{BB962C8B-B14F-4D97-AF65-F5344CB8AC3E}">
        <p14:creationId xmlns:p14="http://schemas.microsoft.com/office/powerpoint/2010/main" val="3358732149"/>
      </p:ext>
    </p:extLst>
  </p:cSld>
  <p:clrMapOvr>
    <a:masterClrMapping/>
  </p:clrMapOvr>
  <p:transition spd="med">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64678376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062884407"/>
      </p:ext>
    </p:extLst>
  </p:cSld>
  <p:clrMapOvr>
    <a:masterClrMapping/>
  </p:clrMapOvr>
  <p:transition>
    <p:fade/>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6"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278126095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513721134"/>
      </p:ext>
    </p:extLst>
  </p:cSld>
  <p:clrMapOvr>
    <a:masterClrMapping/>
  </p:clrMapOvr>
  <p:transition>
    <p:fade/>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4153355"/>
      </p:ext>
    </p:extLst>
  </p:cSld>
  <p:clrMapOvr>
    <a:masterClrMapping/>
  </p:clrMapOvr>
  <p:transition>
    <p:fade/>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2481" y="6030462"/>
            <a:ext cx="1097269" cy="209971"/>
          </a:xfrm>
          <a:prstGeom prst="rect">
            <a:avLst/>
          </a:prstGeom>
        </p:spPr>
      </p:pic>
      <p:pic>
        <p:nvPicPr>
          <p:cNvPr id="4" name="Picture 3"/>
          <p:cNvPicPr>
            <a:picLocks noChangeAspect="1"/>
          </p:cNvPicPr>
          <p:nvPr userDrawn="1"/>
        </p:nvPicPr>
        <p:blipFill>
          <a:blip r:embed="rId3"/>
          <a:stretch>
            <a:fillRect/>
          </a:stretch>
        </p:blipFill>
        <p:spPr>
          <a:xfrm>
            <a:off x="4654062" y="2877769"/>
            <a:ext cx="6292716" cy="2492232"/>
          </a:xfrm>
          <a:prstGeom prst="rect">
            <a:avLst/>
          </a:prstGeom>
        </p:spPr>
      </p:pic>
    </p:spTree>
    <p:extLst>
      <p:ext uri="{BB962C8B-B14F-4D97-AF65-F5344CB8AC3E}">
        <p14:creationId xmlns:p14="http://schemas.microsoft.com/office/powerpoint/2010/main" val="12829987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Philadelphi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2033062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okyo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061934" y="761438"/>
            <a:ext cx="5642641" cy="5471651"/>
          </a:xfrm>
          <a:prstGeom prst="rect">
            <a:avLst/>
          </a:prstGeom>
        </p:spPr>
      </p:pic>
    </p:spTree>
    <p:extLst>
      <p:ext uri="{BB962C8B-B14F-4D97-AF65-F5344CB8AC3E}">
        <p14:creationId xmlns:p14="http://schemas.microsoft.com/office/powerpoint/2010/main" val="6574504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tockholm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4" name="Picture 3"/>
          <p:cNvPicPr>
            <a:picLocks noChangeAspect="1"/>
          </p:cNvPicPr>
          <p:nvPr userDrawn="1"/>
        </p:nvPicPr>
        <p:blipFill>
          <a:blip r:embed="rId3"/>
          <a:stretch>
            <a:fillRect/>
          </a:stretch>
        </p:blipFill>
        <p:spPr>
          <a:xfrm>
            <a:off x="6126798" y="296898"/>
            <a:ext cx="5486340" cy="5929916"/>
          </a:xfrm>
          <a:prstGeom prst="rect">
            <a:avLst/>
          </a:prstGeom>
        </p:spPr>
      </p:pic>
    </p:spTree>
    <p:extLst>
      <p:ext uri="{BB962C8B-B14F-4D97-AF65-F5344CB8AC3E}">
        <p14:creationId xmlns:p14="http://schemas.microsoft.com/office/powerpoint/2010/main" val="2875625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el Aviv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213225" y="479425"/>
            <a:ext cx="5501093" cy="5797832"/>
          </a:xfrm>
          <a:prstGeom prst="rect">
            <a:avLst/>
          </a:prstGeom>
        </p:spPr>
      </p:pic>
    </p:spTree>
    <p:extLst>
      <p:ext uri="{BB962C8B-B14F-4D97-AF65-F5344CB8AC3E}">
        <p14:creationId xmlns:p14="http://schemas.microsoft.com/office/powerpoint/2010/main" val="22243183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7200" y="6121400"/>
            <a:ext cx="18288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74702" y="2125678"/>
            <a:ext cx="9143936" cy="1828786"/>
          </a:xfrm>
          <a:noFill/>
        </p:spPr>
        <p:txBody>
          <a:bodyPr anchorCtr="0"/>
          <a:lstStyle>
            <a:lvl1pPr>
              <a:defRPr sz="5400" spc="-100" baseline="0">
                <a:gradFill>
                  <a:gsLst>
                    <a:gs pos="91000">
                      <a:schemeClr val="tx1"/>
                    </a:gs>
                    <a:gs pos="0">
                      <a:schemeClr val="tx1"/>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2"/>
          </p:nvPr>
        </p:nvSpPr>
        <p:spPr>
          <a:xfrm>
            <a:off x="274701" y="3955786"/>
            <a:ext cx="7315137" cy="1828007"/>
          </a:xfrm>
          <a:noFill/>
        </p:spPr>
        <p:txBody>
          <a:bodyPr tIns="109728"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smtClean="0"/>
              <a:t>Click to edit Master text styles</a:t>
            </a:r>
          </a:p>
        </p:txBody>
      </p:sp>
    </p:spTree>
    <p:extLst>
      <p:ext uri="{BB962C8B-B14F-4D97-AF65-F5344CB8AC3E}">
        <p14:creationId xmlns:p14="http://schemas.microsoft.com/office/powerpoint/2010/main" val="1430369597"/>
      </p:ext>
    </p:extLst>
  </p:cSld>
  <p:clrMapOvr>
    <a:masterClrMapping/>
  </p:clrMapOvr>
  <p:transition spd="slow"/>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Paris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309676" y="1099761"/>
            <a:ext cx="5441731" cy="5134537"/>
          </a:xfrm>
          <a:prstGeom prst="rect">
            <a:avLst/>
          </a:prstGeom>
        </p:spPr>
      </p:pic>
    </p:spTree>
    <p:extLst>
      <p:ext uri="{BB962C8B-B14F-4D97-AF65-F5344CB8AC3E}">
        <p14:creationId xmlns:p14="http://schemas.microsoft.com/office/powerpoint/2010/main" val="478241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Washington, D.C.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282977" y="936971"/>
            <a:ext cx="5537370" cy="5402312"/>
          </a:xfrm>
          <a:prstGeom prst="rect">
            <a:avLst/>
          </a:prstGeom>
        </p:spPr>
      </p:pic>
    </p:spTree>
    <p:extLst>
      <p:ext uri="{BB962C8B-B14F-4D97-AF65-F5344CB8AC3E}">
        <p14:creationId xmlns:p14="http://schemas.microsoft.com/office/powerpoint/2010/main" val="159524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Atlanta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010756" y="845531"/>
            <a:ext cx="5694202" cy="5388766"/>
          </a:xfrm>
          <a:prstGeom prst="rect">
            <a:avLst/>
          </a:prstGeom>
        </p:spPr>
      </p:pic>
    </p:spTree>
    <p:extLst>
      <p:ext uri="{BB962C8B-B14F-4D97-AF65-F5344CB8AC3E}">
        <p14:creationId xmlns:p14="http://schemas.microsoft.com/office/powerpoint/2010/main" val="42512825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Frankfur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2" name="Picture 1"/>
          <p:cNvPicPr>
            <a:picLocks noChangeAspect="1"/>
          </p:cNvPicPr>
          <p:nvPr userDrawn="1"/>
        </p:nvPicPr>
        <p:blipFill>
          <a:blip r:embed="rId3"/>
          <a:stretch>
            <a:fillRect/>
          </a:stretch>
        </p:blipFill>
        <p:spPr>
          <a:xfrm>
            <a:off x="6126798" y="754092"/>
            <a:ext cx="5532774" cy="5426782"/>
          </a:xfrm>
          <a:prstGeom prst="rect">
            <a:avLst/>
          </a:prstGeom>
        </p:spPr>
      </p:pic>
    </p:spTree>
    <p:extLst>
      <p:ext uri="{BB962C8B-B14F-4D97-AF65-F5344CB8AC3E}">
        <p14:creationId xmlns:p14="http://schemas.microsoft.com/office/powerpoint/2010/main" val="4926804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udapest title">
    <p:bg>
      <p:bgPr>
        <a:solidFill>
          <a:srgbClr val="00BCF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a:stretch>
            <a:fillRect/>
          </a:stretch>
        </p:blipFill>
        <p:spPr>
          <a:xfrm>
            <a:off x="6259174" y="1759922"/>
            <a:ext cx="5496990" cy="4475810"/>
          </a:xfrm>
          <a:prstGeom prst="rect">
            <a:avLst/>
          </a:prstGeom>
        </p:spPr>
      </p:pic>
    </p:spTree>
    <p:extLst>
      <p:ext uri="{BB962C8B-B14F-4D97-AF65-F5344CB8AC3E}">
        <p14:creationId xmlns:p14="http://schemas.microsoft.com/office/powerpoint/2010/main" val="8866776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6948810"/>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29270276"/>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40433232"/>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52833292"/>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0"/>
            <a:ext cx="8046632" cy="1828786"/>
          </a:xfrm>
          <a:noFill/>
        </p:spPr>
        <p:txBody>
          <a:bodyPr lIns="146304" tIns="91440" rIns="146304" bIns="91440" anchor="t" anchorCtr="0"/>
          <a:lstStyle>
            <a:lvl1pPr>
              <a:defRPr sz="5399" spc="-100" baseline="0">
                <a:solidFill>
                  <a:schemeClr val="tx1"/>
                </a:solidFill>
              </a:defRPr>
            </a:lvl1pPr>
          </a:lstStyle>
          <a:p>
            <a:r>
              <a:rPr lang="en-US" dirty="0" smtClean="0"/>
              <a:t>Lorem ipsum</a:t>
            </a:r>
            <a:endParaRPr lang="en-US" dirty="0"/>
          </a:p>
        </p:txBody>
      </p:sp>
    </p:spTree>
    <p:extLst>
      <p:ext uri="{BB962C8B-B14F-4D97-AF65-F5344CB8AC3E}">
        <p14:creationId xmlns:p14="http://schemas.microsoft.com/office/powerpoint/2010/main" val="4098390772"/>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30379458"/>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7722118"/>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Philadelphia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5" name="TextBox 4"/>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Philadelphia!</a:t>
            </a:r>
          </a:p>
        </p:txBody>
      </p:sp>
      <p:pic>
        <p:nvPicPr>
          <p:cNvPr id="6" name="Picture 5"/>
          <p:cNvPicPr>
            <a:picLocks noChangeAspect="1"/>
          </p:cNvPicPr>
          <p:nvPr userDrawn="1"/>
        </p:nvPicPr>
        <p:blipFill>
          <a:blip r:embed="rId3"/>
          <a:stretch>
            <a:fillRect/>
          </a:stretch>
        </p:blipFill>
        <p:spPr>
          <a:xfrm>
            <a:off x="6309677" y="1039705"/>
            <a:ext cx="5482059" cy="5191893"/>
          </a:xfrm>
          <a:prstGeom prst="rect">
            <a:avLst/>
          </a:prstGeom>
        </p:spPr>
      </p:pic>
    </p:spTree>
    <p:extLst>
      <p:ext uri="{BB962C8B-B14F-4D97-AF65-F5344CB8AC3E}">
        <p14:creationId xmlns:p14="http://schemas.microsoft.com/office/powerpoint/2010/main" val="4006932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okyo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Tokyo!</a:t>
            </a:r>
          </a:p>
        </p:txBody>
      </p:sp>
      <p:pic>
        <p:nvPicPr>
          <p:cNvPr id="5" name="Picture 4"/>
          <p:cNvPicPr>
            <a:picLocks noChangeAspect="1"/>
          </p:cNvPicPr>
          <p:nvPr userDrawn="1"/>
        </p:nvPicPr>
        <p:blipFill>
          <a:blip r:embed="rId3"/>
          <a:stretch>
            <a:fillRect/>
          </a:stretch>
        </p:blipFill>
        <p:spPr>
          <a:xfrm>
            <a:off x="6061934" y="761438"/>
            <a:ext cx="5642641" cy="5471651"/>
          </a:xfrm>
          <a:prstGeom prst="rect">
            <a:avLst/>
          </a:prstGeom>
        </p:spPr>
      </p:pic>
    </p:spTree>
    <p:extLst>
      <p:ext uri="{BB962C8B-B14F-4D97-AF65-F5344CB8AC3E}">
        <p14:creationId xmlns:p14="http://schemas.microsoft.com/office/powerpoint/2010/main" val="15547415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tockholm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Stockholm!</a:t>
            </a:r>
          </a:p>
        </p:txBody>
      </p:sp>
      <p:pic>
        <p:nvPicPr>
          <p:cNvPr id="6" name="Picture 5"/>
          <p:cNvPicPr>
            <a:picLocks noChangeAspect="1"/>
          </p:cNvPicPr>
          <p:nvPr userDrawn="1"/>
        </p:nvPicPr>
        <p:blipFill>
          <a:blip r:embed="rId3"/>
          <a:stretch>
            <a:fillRect/>
          </a:stretch>
        </p:blipFill>
        <p:spPr>
          <a:xfrm>
            <a:off x="6126798" y="296898"/>
            <a:ext cx="5486340" cy="5929916"/>
          </a:xfrm>
          <a:prstGeom prst="rect">
            <a:avLst/>
          </a:prstGeom>
        </p:spPr>
      </p:pic>
    </p:spTree>
    <p:extLst>
      <p:ext uri="{BB962C8B-B14F-4D97-AF65-F5344CB8AC3E}">
        <p14:creationId xmlns:p14="http://schemas.microsoft.com/office/powerpoint/2010/main" val="35791854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el Aviv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Tel Aviv!</a:t>
            </a:r>
          </a:p>
        </p:txBody>
      </p:sp>
      <p:pic>
        <p:nvPicPr>
          <p:cNvPr id="6" name="Picture 5"/>
          <p:cNvPicPr>
            <a:picLocks noChangeAspect="1"/>
          </p:cNvPicPr>
          <p:nvPr userDrawn="1"/>
        </p:nvPicPr>
        <p:blipFill>
          <a:blip r:embed="rId3"/>
          <a:stretch>
            <a:fillRect/>
          </a:stretch>
        </p:blipFill>
        <p:spPr>
          <a:xfrm>
            <a:off x="6213225" y="479425"/>
            <a:ext cx="5501093" cy="5797832"/>
          </a:xfrm>
          <a:prstGeom prst="rect">
            <a:avLst/>
          </a:prstGeom>
        </p:spPr>
      </p:pic>
    </p:spTree>
    <p:extLst>
      <p:ext uri="{BB962C8B-B14F-4D97-AF65-F5344CB8AC3E}">
        <p14:creationId xmlns:p14="http://schemas.microsoft.com/office/powerpoint/2010/main" val="20244560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Paris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Paris!</a:t>
            </a:r>
          </a:p>
        </p:txBody>
      </p:sp>
      <p:pic>
        <p:nvPicPr>
          <p:cNvPr id="6" name="Picture 5"/>
          <p:cNvPicPr>
            <a:picLocks noChangeAspect="1"/>
          </p:cNvPicPr>
          <p:nvPr userDrawn="1"/>
        </p:nvPicPr>
        <p:blipFill>
          <a:blip r:embed="rId3"/>
          <a:stretch>
            <a:fillRect/>
          </a:stretch>
        </p:blipFill>
        <p:spPr>
          <a:xfrm>
            <a:off x="6309676" y="1099761"/>
            <a:ext cx="5441731" cy="5134537"/>
          </a:xfrm>
          <a:prstGeom prst="rect">
            <a:avLst/>
          </a:prstGeom>
        </p:spPr>
      </p:pic>
    </p:spTree>
    <p:extLst>
      <p:ext uri="{BB962C8B-B14F-4D97-AF65-F5344CB8AC3E}">
        <p14:creationId xmlns:p14="http://schemas.microsoft.com/office/powerpoint/2010/main" val="3960476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Washington, D.C.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22378" y="1942800"/>
            <a:ext cx="5577785"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Washington, D.C.!</a:t>
            </a:r>
          </a:p>
        </p:txBody>
      </p:sp>
      <p:pic>
        <p:nvPicPr>
          <p:cNvPr id="6" name="Picture 5"/>
          <p:cNvPicPr>
            <a:picLocks noChangeAspect="1"/>
          </p:cNvPicPr>
          <p:nvPr userDrawn="1"/>
        </p:nvPicPr>
        <p:blipFill>
          <a:blip r:embed="rId3"/>
          <a:stretch>
            <a:fillRect/>
          </a:stretch>
        </p:blipFill>
        <p:spPr>
          <a:xfrm>
            <a:off x="6282977" y="936971"/>
            <a:ext cx="5537370" cy="5402312"/>
          </a:xfrm>
          <a:prstGeom prst="rect">
            <a:avLst/>
          </a:prstGeom>
        </p:spPr>
      </p:pic>
    </p:spTree>
    <p:extLst>
      <p:ext uri="{BB962C8B-B14F-4D97-AF65-F5344CB8AC3E}">
        <p14:creationId xmlns:p14="http://schemas.microsoft.com/office/powerpoint/2010/main" val="11737643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Atlanta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Atlanta!</a:t>
            </a:r>
          </a:p>
        </p:txBody>
      </p:sp>
      <p:pic>
        <p:nvPicPr>
          <p:cNvPr id="6" name="Picture 5"/>
          <p:cNvPicPr>
            <a:picLocks noChangeAspect="1"/>
          </p:cNvPicPr>
          <p:nvPr userDrawn="1"/>
        </p:nvPicPr>
        <p:blipFill>
          <a:blip r:embed="rId3"/>
          <a:stretch>
            <a:fillRect/>
          </a:stretch>
        </p:blipFill>
        <p:spPr>
          <a:xfrm>
            <a:off x="6010756" y="845531"/>
            <a:ext cx="5694202" cy="5388766"/>
          </a:xfrm>
          <a:prstGeom prst="rect">
            <a:avLst/>
          </a:prstGeom>
        </p:spPr>
      </p:pic>
    </p:spTree>
    <p:extLst>
      <p:ext uri="{BB962C8B-B14F-4D97-AF65-F5344CB8AC3E}">
        <p14:creationId xmlns:p14="http://schemas.microsoft.com/office/powerpoint/2010/main" val="13404538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Frankfurt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Frankfurt!</a:t>
            </a:r>
          </a:p>
        </p:txBody>
      </p:sp>
      <p:pic>
        <p:nvPicPr>
          <p:cNvPr id="6" name="Picture 5"/>
          <p:cNvPicPr>
            <a:picLocks noChangeAspect="1"/>
          </p:cNvPicPr>
          <p:nvPr userDrawn="1"/>
        </p:nvPicPr>
        <p:blipFill>
          <a:blip r:embed="rId3"/>
          <a:stretch>
            <a:fillRect/>
          </a:stretch>
        </p:blipFill>
        <p:spPr>
          <a:xfrm>
            <a:off x="6126798" y="754092"/>
            <a:ext cx="5532774" cy="5426782"/>
          </a:xfrm>
          <a:prstGeom prst="rect">
            <a:avLst/>
          </a:prstGeom>
        </p:spPr>
      </p:pic>
    </p:spTree>
    <p:extLst>
      <p:ext uri="{BB962C8B-B14F-4D97-AF65-F5344CB8AC3E}">
        <p14:creationId xmlns:p14="http://schemas.microsoft.com/office/powerpoint/2010/main" val="29520339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udapest  Thank You!">
    <p:bg>
      <p:bgPr>
        <a:solidFill>
          <a:srgbClr val="00BCF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580" y="6234298"/>
            <a:ext cx="1097269" cy="209971"/>
          </a:xfrm>
          <a:prstGeom prst="rect">
            <a:avLst/>
          </a:prstGeom>
        </p:spPr>
      </p:pic>
      <p:sp>
        <p:nvSpPr>
          <p:cNvPr id="3" name="TextBox 2"/>
          <p:cNvSpPr txBox="1"/>
          <p:nvPr userDrawn="1"/>
        </p:nvSpPr>
        <p:spPr>
          <a:xfrm>
            <a:off x="1097654" y="2909205"/>
            <a:ext cx="4297633" cy="1899209"/>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Thank you</a:t>
            </a:r>
          </a:p>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5399"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Budapest!</a:t>
            </a:r>
          </a:p>
        </p:txBody>
      </p:sp>
      <p:pic>
        <p:nvPicPr>
          <p:cNvPr id="6" name="Picture 5"/>
          <p:cNvPicPr>
            <a:picLocks noChangeAspect="1"/>
          </p:cNvPicPr>
          <p:nvPr userDrawn="1"/>
        </p:nvPicPr>
        <p:blipFill>
          <a:blip r:embed="rId3"/>
          <a:stretch>
            <a:fillRect/>
          </a:stretch>
        </p:blipFill>
        <p:spPr>
          <a:xfrm>
            <a:off x="6259174" y="1759922"/>
            <a:ext cx="5496990" cy="4475810"/>
          </a:xfrm>
          <a:prstGeom prst="rect">
            <a:avLst/>
          </a:prstGeom>
        </p:spPr>
      </p:pic>
    </p:spTree>
    <p:extLst>
      <p:ext uri="{BB962C8B-B14F-4D97-AF65-F5344CB8AC3E}">
        <p14:creationId xmlns:p14="http://schemas.microsoft.com/office/powerpoint/2010/main" val="4260540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25612188"/>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4420967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8455227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4075737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1684455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5988604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3315745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0767786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177905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147443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7633603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83004681"/>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a:t>
            </a:r>
            <a:r>
              <a:rPr kumimoji="0" lang="en-US" sz="7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n-ea"/>
                <a:cs typeface="Segoe UI" pitchFamily="34" charset="0"/>
              </a:rPr>
              <a:t>2014 </a:t>
            </a: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566199410"/>
      </p:ext>
    </p:extLst>
  </p:cSld>
  <p:clrMapOvr>
    <a:masterClrMapping/>
  </p:clrMapOvr>
  <p:transition>
    <p:fade/>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57732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AzureCon Title Slide">
    <p:spTree>
      <p:nvGrpSpPr>
        <p:cNvPr id="1" name=""/>
        <p:cNvGrpSpPr/>
        <p:nvPr/>
      </p:nvGrpSpPr>
      <p:grpSpPr>
        <a:xfrm>
          <a:off x="0" y="0"/>
          <a:ext cx="0" cy="0"/>
          <a:chOff x="0" y="0"/>
          <a:chExt cx="0" cy="0"/>
        </a:xfrm>
      </p:grpSpPr>
      <p:pic>
        <p:nvPicPr>
          <p:cNvPr id="7"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01"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smtClean="0"/>
              <a:t>Speaker Name</a:t>
            </a:r>
          </a:p>
          <a:p>
            <a:pPr lvl="0"/>
            <a:r>
              <a:rPr lang="en-US" dirty="0" smtClean="0"/>
              <a:t>Speaker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7200" y="479776"/>
            <a:ext cx="1646238" cy="352649"/>
          </a:xfrm>
          <a:prstGeom prst="rect">
            <a:avLst/>
          </a:prstGeom>
        </p:spPr>
      </p:pic>
      <p:sp>
        <p:nvSpPr>
          <p:cNvPr id="2" name="TextBox 1"/>
          <p:cNvSpPr txBox="1"/>
          <p:nvPr userDrawn="1"/>
        </p:nvSpPr>
        <p:spPr>
          <a:xfrm>
            <a:off x="10469260" y="296862"/>
            <a:ext cx="1719113" cy="634440"/>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err="1" smtClean="0">
                <a:ln>
                  <a:noFill/>
                </a:ln>
                <a:gradFill>
                  <a:gsLst>
                    <a:gs pos="2917">
                      <a:srgbClr val="FFFFFF"/>
                    </a:gs>
                    <a:gs pos="30000">
                      <a:srgbClr val="FFFFFF"/>
                    </a:gs>
                  </a:gsLst>
                  <a:lin ang="5400000" scaled="0"/>
                </a:gradFill>
                <a:effectLst/>
                <a:uLnTx/>
                <a:uFillTx/>
                <a:latin typeface="Segoe UI"/>
                <a:ea typeface="MS PGothic" panose="020B0600070205080204" pitchFamily="34" charset="-128"/>
                <a:cs typeface="+mn-cs"/>
              </a:rPr>
              <a:t>AzureCon</a:t>
            </a:r>
            <a:endParaRPr kumimoji="0" lang="en-US" sz="24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a:ea typeface="MS PGothic" panose="020B0600070205080204" pitchFamily="34" charset="-128"/>
              <a:cs typeface="+mn-cs"/>
            </a:endParaRPr>
          </a:p>
        </p:txBody>
      </p:sp>
    </p:spTree>
    <p:extLst>
      <p:ext uri="{BB962C8B-B14F-4D97-AF65-F5344CB8AC3E}">
        <p14:creationId xmlns:p14="http://schemas.microsoft.com/office/powerpoint/2010/main" val="13735691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grpSp>
        <p:nvGrpSpPr>
          <p:cNvPr id="16" name="Group 15"/>
          <p:cNvGrpSpPr/>
          <p:nvPr userDrawn="1"/>
        </p:nvGrpSpPr>
        <p:grpSpPr>
          <a:xfrm>
            <a:off x="-237834" y="1"/>
            <a:ext cx="12912145" cy="6978399"/>
            <a:chOff x="-237835" y="0"/>
            <a:chExt cx="12912145" cy="6978399"/>
          </a:xfrm>
        </p:grpSpPr>
        <p:sp>
          <p:nvSpPr>
            <p:cNvPr id="261" name="Rectangle 260"/>
            <p:cNvSpPr/>
            <p:nvPr/>
          </p:nvSpPr>
          <p:spPr bwMode="auto">
            <a:xfrm>
              <a:off x="0" y="0"/>
              <a:ext cx="12436475" cy="5949950"/>
            </a:xfrm>
            <a:prstGeom prst="rect">
              <a:avLst/>
            </a:prstGeom>
            <a:solidFill>
              <a:srgbClr val="002846"/>
            </a:solidFill>
            <a:ln w="10795" cap="flat" cmpd="sng" algn="ctr">
              <a:noFill/>
              <a:prstDash val="solid"/>
              <a:headEnd type="none" w="med" len="med"/>
              <a:tailEnd type="none" w="med" len="med"/>
            </a:ln>
            <a:effectLst/>
          </p:spPr>
          <p:txBody>
            <a:bodyPr lIns="0" tIns="46637" rIns="0" bIns="46637" anchor="ct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S PGothic" panose="020B0600070205080204" pitchFamily="34" charset="-128"/>
                <a:cs typeface="+mn-cs"/>
              </a:endParaRPr>
            </a:p>
          </p:txBody>
        </p:sp>
        <p:sp>
          <p:nvSpPr>
            <p:cNvPr id="262" name="Freeform 261"/>
            <p:cNvSpPr/>
            <p:nvPr/>
          </p:nvSpPr>
          <p:spPr bwMode="auto">
            <a:xfrm>
              <a:off x="11399838" y="2357438"/>
              <a:ext cx="68262" cy="38100"/>
            </a:xfrm>
            <a:custGeom>
              <a:avLst/>
              <a:gdLst>
                <a:gd name="connsiteX0" fmla="*/ 0 w 69056"/>
                <a:gd name="connsiteY0" fmla="*/ 16668 h 38723"/>
                <a:gd name="connsiteX1" fmla="*/ 26194 w 69056"/>
                <a:gd name="connsiteY1" fmla="*/ 7143 h 38723"/>
                <a:gd name="connsiteX2" fmla="*/ 28575 w 69056"/>
                <a:gd name="connsiteY2" fmla="*/ 0 h 38723"/>
                <a:gd name="connsiteX3" fmla="*/ 30956 w 69056"/>
                <a:gd name="connsiteY3" fmla="*/ 7143 h 38723"/>
                <a:gd name="connsiteX4" fmla="*/ 33337 w 69056"/>
                <a:gd name="connsiteY4" fmla="*/ 38100 h 38723"/>
                <a:gd name="connsiteX5" fmla="*/ 35719 w 69056"/>
                <a:gd name="connsiteY5" fmla="*/ 28575 h 38723"/>
                <a:gd name="connsiteX6" fmla="*/ 42862 w 69056"/>
                <a:gd name="connsiteY6" fmla="*/ 23812 h 38723"/>
                <a:gd name="connsiteX7" fmla="*/ 69056 w 69056"/>
                <a:gd name="connsiteY7" fmla="*/ 19050 h 38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056" h="38723">
                  <a:moveTo>
                    <a:pt x="0" y="16668"/>
                  </a:moveTo>
                  <a:cubicBezTo>
                    <a:pt x="14329" y="14877"/>
                    <a:pt x="18768" y="18282"/>
                    <a:pt x="26194" y="7143"/>
                  </a:cubicBezTo>
                  <a:cubicBezTo>
                    <a:pt x="27586" y="5055"/>
                    <a:pt x="27781" y="2381"/>
                    <a:pt x="28575" y="0"/>
                  </a:cubicBezTo>
                  <a:cubicBezTo>
                    <a:pt x="29369" y="2381"/>
                    <a:pt x="30645" y="4653"/>
                    <a:pt x="30956" y="7143"/>
                  </a:cubicBezTo>
                  <a:cubicBezTo>
                    <a:pt x="32240" y="17413"/>
                    <a:pt x="31092" y="27997"/>
                    <a:pt x="33337" y="38100"/>
                  </a:cubicBezTo>
                  <a:cubicBezTo>
                    <a:pt x="34047" y="41295"/>
                    <a:pt x="33904" y="31298"/>
                    <a:pt x="35719" y="28575"/>
                  </a:cubicBezTo>
                  <a:cubicBezTo>
                    <a:pt x="37306" y="26194"/>
                    <a:pt x="40247" y="24974"/>
                    <a:pt x="42862" y="23812"/>
                  </a:cubicBezTo>
                  <a:cubicBezTo>
                    <a:pt x="56400" y="17795"/>
                    <a:pt x="55699" y="19050"/>
                    <a:pt x="69056" y="19050"/>
                  </a:cubicBezTo>
                </a:path>
              </a:pathLst>
            </a:custGeom>
            <a:noFill/>
            <a:ln w="9525" cap="flat" cmpd="sng" algn="ctr">
              <a:noFill/>
              <a:prstDash val="solid"/>
              <a:headEnd type="none" w="med" len="med"/>
              <a:tailEnd type="none" w="med" len="med"/>
            </a:ln>
            <a:effectLst/>
          </p:spPr>
          <p:txBody>
            <a:bodyPr anchor="ctr"/>
            <a:lstStyle/>
            <a:p>
              <a:pPr marL="0" marR="0" lvl="0" indent="0" algn="ctr" defTabSz="9322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UI"/>
                <a:ea typeface="MS PGothic" panose="020B0600070205080204" pitchFamily="34" charset="-128"/>
                <a:cs typeface="+mn-cs"/>
              </a:endParaRPr>
            </a:p>
          </p:txBody>
        </p:sp>
        <p:sp>
          <p:nvSpPr>
            <p:cNvPr id="458" name="Rectangle 457"/>
            <p:cNvSpPr/>
            <p:nvPr/>
          </p:nvSpPr>
          <p:spPr bwMode="auto">
            <a:xfrm>
              <a:off x="112714" y="4411652"/>
              <a:ext cx="12203111" cy="1391390"/>
            </a:xfrm>
            <a:prstGeom prst="rect">
              <a:avLst/>
            </a:prstGeom>
            <a:solidFill>
              <a:srgbClr val="0072C6">
                <a:lumMod val="75000"/>
              </a:srgbClr>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a:t>
              </a:r>
              <a:r>
                <a:rPr kumimoji="0" lang="en-US" sz="1599" b="0" i="0" u="none" strike="noStrike" kern="0" cap="none" spc="0" normalizeH="0" baseline="0" noProof="0" dirty="0" smtClean="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Services</a:t>
              </a:r>
              <a:endPar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59" name="Group 458"/>
            <p:cNvGrpSpPr/>
            <p:nvPr/>
          </p:nvGrpSpPr>
          <p:grpSpPr>
            <a:xfrm>
              <a:off x="2945483" y="4783867"/>
              <a:ext cx="2834641" cy="790575"/>
              <a:chOff x="3078280" y="4930775"/>
              <a:chExt cx="2834641" cy="790575"/>
            </a:xfrm>
          </p:grpSpPr>
          <p:sp>
            <p:nvSpPr>
              <p:cNvPr id="507" name="Rectangle 506"/>
              <p:cNvSpPr/>
              <p:nvPr/>
            </p:nvSpPr>
            <p:spPr bwMode="auto">
              <a:xfrm>
                <a:off x="3078280" y="4930775"/>
                <a:ext cx="283464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Storage</a:t>
                </a:r>
                <a:endPar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508" name="Group 507"/>
              <p:cNvGrpSpPr/>
              <p:nvPr/>
            </p:nvGrpSpPr>
            <p:grpSpPr>
              <a:xfrm>
                <a:off x="3141325" y="5190883"/>
                <a:ext cx="920051" cy="363782"/>
                <a:chOff x="3141325" y="5190883"/>
                <a:chExt cx="920051" cy="363782"/>
              </a:xfrm>
            </p:grpSpPr>
            <p:sp>
              <p:nvSpPr>
                <p:cNvPr id="515" name="Rectangle 514"/>
                <p:cNvSpPr/>
                <p:nvPr/>
              </p:nvSpPr>
              <p:spPr bwMode="auto">
                <a:xfrm>
                  <a:off x="3399149" y="5190883"/>
                  <a:ext cx="662227"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 </a:t>
                  </a:r>
                  <a:b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Storage</a:t>
                  </a:r>
                </a:p>
              </p:txBody>
            </p:sp>
            <p:pic>
              <p:nvPicPr>
                <p:cNvPr id="516" name="Picture 231"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314132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09" name="Group 508"/>
              <p:cNvGrpSpPr/>
              <p:nvPr/>
            </p:nvGrpSpPr>
            <p:grpSpPr>
              <a:xfrm>
                <a:off x="4130780" y="5194673"/>
                <a:ext cx="817562" cy="363782"/>
                <a:chOff x="4079535" y="5194673"/>
                <a:chExt cx="817562" cy="363782"/>
              </a:xfrm>
            </p:grpSpPr>
            <p:sp>
              <p:nvSpPr>
                <p:cNvPr id="513" name="Rectangle 512"/>
                <p:cNvSpPr/>
                <p:nvPr/>
              </p:nvSpPr>
              <p:spPr bwMode="auto">
                <a:xfrm>
                  <a:off x="4351381" y="5194673"/>
                  <a:ext cx="545716"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a:t>
                  </a:r>
                  <a:b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p:txBody>
            </p:sp>
            <p:pic>
              <p:nvPicPr>
                <p:cNvPr id="514" name="Picture 232"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4079535"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0" name="Group 509"/>
              <p:cNvGrpSpPr/>
              <p:nvPr/>
            </p:nvGrpSpPr>
            <p:grpSpPr>
              <a:xfrm>
                <a:off x="5017746" y="5193643"/>
                <a:ext cx="895175" cy="363782"/>
                <a:chOff x="5017746" y="5193643"/>
                <a:chExt cx="895175" cy="363782"/>
              </a:xfrm>
            </p:grpSpPr>
            <p:sp>
              <p:nvSpPr>
                <p:cNvPr id="511" name="Rectangle 510"/>
                <p:cNvSpPr/>
                <p:nvPr/>
              </p:nvSpPr>
              <p:spPr bwMode="auto">
                <a:xfrm>
                  <a:off x="5292049" y="5193643"/>
                  <a:ext cx="620872" cy="363782"/>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a:t>
                  </a:r>
                </a:p>
              </p:txBody>
            </p:sp>
            <p:pic>
              <p:nvPicPr>
                <p:cNvPr id="512" name="Picture 233" descr="Storage blob.png"/>
                <p:cNvPicPr>
                  <a:picLocks noChangeAspect="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5017746" y="5253461"/>
                  <a:ext cx="2476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460" name="Group 459"/>
            <p:cNvGrpSpPr/>
            <p:nvPr/>
          </p:nvGrpSpPr>
          <p:grpSpPr>
            <a:xfrm>
              <a:off x="249566" y="4783867"/>
              <a:ext cx="2573556" cy="788988"/>
              <a:chOff x="249566" y="4930775"/>
              <a:chExt cx="2573556" cy="788988"/>
            </a:xfrm>
          </p:grpSpPr>
          <p:sp>
            <p:nvSpPr>
              <p:cNvPr id="484" name="Rectangle 483"/>
              <p:cNvSpPr/>
              <p:nvPr/>
            </p:nvSpPr>
            <p:spPr bwMode="auto">
              <a:xfrm>
                <a:off x="249566" y="4930775"/>
                <a:ext cx="2573556" cy="788988"/>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endPar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86" name="Group 485"/>
              <p:cNvGrpSpPr/>
              <p:nvPr/>
            </p:nvGrpSpPr>
            <p:grpSpPr>
              <a:xfrm>
                <a:off x="485673" y="5263570"/>
                <a:ext cx="952409" cy="261937"/>
                <a:chOff x="607413" y="5263570"/>
                <a:chExt cx="952409" cy="261937"/>
              </a:xfrm>
            </p:grpSpPr>
            <p:sp>
              <p:nvSpPr>
                <p:cNvPr id="503" name="Rectangle 502"/>
                <p:cNvSpPr/>
                <p:nvPr/>
              </p:nvSpPr>
              <p:spPr bwMode="auto">
                <a:xfrm>
                  <a:off x="892212" y="5263570"/>
                  <a:ext cx="667610" cy="21810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a:t>
                  </a:r>
                  <a:b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Machine</a:t>
                  </a:r>
                  <a:endPar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4" name="Picture 395"/>
                <p:cNvPicPr>
                  <a:picLocks noChangeAspect="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607413" y="5263570"/>
                  <a:ext cx="2619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87" name="Group 486"/>
              <p:cNvGrpSpPr/>
              <p:nvPr/>
            </p:nvGrpSpPr>
            <p:grpSpPr>
              <a:xfrm>
                <a:off x="1737729" y="5259936"/>
                <a:ext cx="934978" cy="239587"/>
                <a:chOff x="1737729" y="5267270"/>
                <a:chExt cx="934978" cy="239587"/>
              </a:xfrm>
            </p:grpSpPr>
            <p:sp>
              <p:nvSpPr>
                <p:cNvPr id="488" name="Rectangle 487"/>
                <p:cNvSpPr/>
                <p:nvPr/>
              </p:nvSpPr>
              <p:spPr bwMode="auto">
                <a:xfrm>
                  <a:off x="1970460" y="5267270"/>
                  <a:ext cx="702247" cy="239587"/>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grpSp>
              <p:nvGrpSpPr>
                <p:cNvPr id="489" name="Group 411"/>
                <p:cNvGrpSpPr>
                  <a:grpSpLocks/>
                </p:cNvGrpSpPr>
                <p:nvPr/>
              </p:nvGrpSpPr>
              <p:grpSpPr bwMode="auto">
                <a:xfrm>
                  <a:off x="1737729" y="5302132"/>
                  <a:ext cx="220664" cy="169862"/>
                  <a:chOff x="1116824" y="5288934"/>
                  <a:chExt cx="294653" cy="226942"/>
                </a:xfrm>
              </p:grpSpPr>
              <p:grpSp>
                <p:nvGrpSpPr>
                  <p:cNvPr id="490" name="Group 489"/>
                  <p:cNvGrpSpPr/>
                  <p:nvPr/>
                </p:nvGrpSpPr>
                <p:grpSpPr>
                  <a:xfrm>
                    <a:off x="1143956" y="5308454"/>
                    <a:ext cx="97033" cy="104041"/>
                    <a:chOff x="429567" y="3925067"/>
                    <a:chExt cx="291844" cy="312924"/>
                  </a:xfrm>
                  <a:solidFill>
                    <a:srgbClr val="FFFFFF"/>
                  </a:solidFill>
                </p:grpSpPr>
                <p:sp>
                  <p:nvSpPr>
                    <p:cNvPr id="500" name="Diamond 499"/>
                    <p:cNvSpPr/>
                    <p:nvPr/>
                  </p:nvSpPr>
                  <p:spPr bwMode="auto">
                    <a:xfrm rot="19690132">
                      <a:off x="429567" y="3991206"/>
                      <a:ext cx="148049" cy="245584"/>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1" name="Diamond 500"/>
                    <p:cNvSpPr/>
                    <p:nvPr/>
                  </p:nvSpPr>
                  <p:spPr bwMode="auto">
                    <a:xfrm rot="1935408">
                      <a:off x="567471" y="3991342"/>
                      <a:ext cx="153940" cy="246649"/>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02" name="Diamond 501"/>
                    <p:cNvSpPr/>
                    <p:nvPr/>
                  </p:nvSpPr>
                  <p:spPr bwMode="auto">
                    <a:xfrm rot="5400000">
                      <a:off x="498047" y="3879246"/>
                      <a:ext cx="153941" cy="245584"/>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491" name="Rounded Rectangle 490"/>
                  <p:cNvSpPr/>
                  <p:nvPr/>
                </p:nvSpPr>
                <p:spPr bwMode="auto">
                  <a:xfrm>
                    <a:off x="1116824" y="5288934"/>
                    <a:ext cx="294653" cy="226942"/>
                  </a:xfrm>
                  <a:prstGeom prst="roundRect">
                    <a:avLst>
                      <a:gd name="adj" fmla="val 9184"/>
                    </a:avLst>
                  </a:prstGeom>
                  <a:noFill/>
                  <a:ln w="19050"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92" name="Group 491"/>
                  <p:cNvGrpSpPr/>
                  <p:nvPr/>
                </p:nvGrpSpPr>
                <p:grpSpPr>
                  <a:xfrm>
                    <a:off x="1288799" y="5308986"/>
                    <a:ext cx="97033" cy="104040"/>
                    <a:chOff x="429561" y="3925070"/>
                    <a:chExt cx="291847" cy="312921"/>
                  </a:xfrm>
                  <a:solidFill>
                    <a:srgbClr val="FFFFFF"/>
                  </a:solidFill>
                </p:grpSpPr>
                <p:sp>
                  <p:nvSpPr>
                    <p:cNvPr id="497" name="Diamond 496"/>
                    <p:cNvSpPr/>
                    <p:nvPr/>
                  </p:nvSpPr>
                  <p:spPr bwMode="auto">
                    <a:xfrm rot="19690132">
                      <a:off x="429561" y="3991205"/>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8" name="Diamond 497"/>
                    <p:cNvSpPr/>
                    <p:nvPr/>
                  </p:nvSpPr>
                  <p:spPr bwMode="auto">
                    <a:xfrm rot="1935408">
                      <a:off x="567466" y="3991341"/>
                      <a:ext cx="153942" cy="246650"/>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9" name="Diamond 498"/>
                    <p:cNvSpPr/>
                    <p:nvPr/>
                  </p:nvSpPr>
                  <p:spPr bwMode="auto">
                    <a:xfrm rot="5400000">
                      <a:off x="498041" y="3879250"/>
                      <a:ext cx="153941" cy="245582"/>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93" name="Group 492"/>
                  <p:cNvGrpSpPr/>
                  <p:nvPr/>
                </p:nvGrpSpPr>
                <p:grpSpPr>
                  <a:xfrm>
                    <a:off x="1220330" y="5390443"/>
                    <a:ext cx="97032" cy="104039"/>
                    <a:chOff x="429564" y="3925074"/>
                    <a:chExt cx="291843" cy="312917"/>
                  </a:xfrm>
                  <a:solidFill>
                    <a:srgbClr val="FFFFFF"/>
                  </a:solidFill>
                </p:grpSpPr>
                <p:sp>
                  <p:nvSpPr>
                    <p:cNvPr id="494" name="Diamond 493"/>
                    <p:cNvSpPr/>
                    <p:nvPr/>
                  </p:nvSpPr>
                  <p:spPr bwMode="auto">
                    <a:xfrm rot="19690132">
                      <a:off x="429564" y="3991204"/>
                      <a:ext cx="148050" cy="245585"/>
                    </a:xfrm>
                    <a:prstGeom prst="diamond">
                      <a:avLst/>
                    </a:prstGeom>
                    <a:grpFill/>
                    <a:ln w="9525" cap="flat" cmpd="sng" algn="ctr">
                      <a:noFill/>
                      <a:prstDash val="solid"/>
                      <a:headEnd type="none" w="med" len="med"/>
                      <a:tailEnd type="none" w="med" len="med"/>
                    </a:ln>
                    <a:effectLst/>
                    <a:scene3d>
                      <a:camera prst="orthographicFront">
                        <a:rot lat="899860" lon="21583921" rev="2154000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5" name="Diamond 494"/>
                    <p:cNvSpPr/>
                    <p:nvPr/>
                  </p:nvSpPr>
                  <p:spPr bwMode="auto">
                    <a:xfrm rot="1935408">
                      <a:off x="567465" y="3991345"/>
                      <a:ext cx="153942" cy="246646"/>
                    </a:xfrm>
                    <a:prstGeom prst="diamond">
                      <a:avLst/>
                    </a:prstGeom>
                    <a:grp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96" name="Diamond 495"/>
                    <p:cNvSpPr/>
                    <p:nvPr/>
                  </p:nvSpPr>
                  <p:spPr bwMode="auto">
                    <a:xfrm rot="5400000">
                      <a:off x="502612" y="3879253"/>
                      <a:ext cx="153940" cy="245581"/>
                    </a:xfrm>
                    <a:prstGeom prst="diamond">
                      <a:avLst/>
                    </a:prstGeom>
                    <a:grpFill/>
                    <a:ln w="9525" cap="flat" cmpd="sng" algn="ctr">
                      <a:noFill/>
                      <a:prstDash val="solid"/>
                      <a:headEnd type="none" w="med" len="med"/>
                      <a:tailEnd type="none" w="med" len="med"/>
                    </a:ln>
                    <a:effectLst/>
                    <a:scene3d>
                      <a:camera prst="orthographicFront">
                        <a:rot lat="21599979" lon="2400000" rev="0"/>
                      </a:camera>
                      <a:lightRig rig="threePt" dir="t"/>
                    </a:scene3d>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grpSp>
          <p:nvGrpSpPr>
            <p:cNvPr id="461" name="Group 460"/>
            <p:cNvGrpSpPr/>
            <p:nvPr/>
          </p:nvGrpSpPr>
          <p:grpSpPr>
            <a:xfrm>
              <a:off x="5900614" y="4783867"/>
              <a:ext cx="6292850" cy="790575"/>
              <a:chOff x="6022975" y="4930775"/>
              <a:chExt cx="6292850" cy="790575"/>
            </a:xfrm>
          </p:grpSpPr>
          <p:sp>
            <p:nvSpPr>
              <p:cNvPr id="462" name="Rectangle 461"/>
              <p:cNvSpPr/>
              <p:nvPr/>
            </p:nvSpPr>
            <p:spPr bwMode="auto">
              <a:xfrm>
                <a:off x="6022975" y="4930775"/>
                <a:ext cx="6292850" cy="790575"/>
              </a:xfrm>
              <a:prstGeom prst="rect">
                <a:avLst/>
              </a:prstGeom>
              <a:solidFill>
                <a:srgbClr val="0072C6"/>
              </a:solidFill>
              <a:ln w="6350" cap="flat" cmpd="sng" algn="ctr">
                <a:noFill/>
                <a:prstDash val="solid"/>
                <a:miter lim="800000"/>
                <a:headEnd type="none" w="med" len="med"/>
                <a:tailEnd type="none" w="med" len="med"/>
              </a:ln>
              <a:effectLst/>
            </p:spPr>
            <p:txBody>
              <a:bodyPr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Networking</a:t>
                </a:r>
                <a:endPar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63" name="Group 462"/>
              <p:cNvGrpSpPr/>
              <p:nvPr/>
            </p:nvGrpSpPr>
            <p:grpSpPr>
              <a:xfrm>
                <a:off x="6120092" y="5210907"/>
                <a:ext cx="947766" cy="346518"/>
                <a:chOff x="6120092" y="5210907"/>
                <a:chExt cx="947766" cy="346518"/>
              </a:xfrm>
            </p:grpSpPr>
            <p:sp>
              <p:nvSpPr>
                <p:cNvPr id="482" name="Rectangle 481"/>
                <p:cNvSpPr/>
                <p:nvPr/>
              </p:nvSpPr>
              <p:spPr bwMode="auto">
                <a:xfrm>
                  <a:off x="6388100" y="5210907"/>
                  <a:ext cx="679758"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Virtual Network</a:t>
                  </a:r>
                </a:p>
              </p:txBody>
            </p:sp>
            <p:pic>
              <p:nvPicPr>
                <p:cNvPr id="483" name="Picture 226"/>
                <p:cNvPicPr>
                  <a:picLocks noChangeAspect="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6120092" y="5242269"/>
                  <a:ext cx="268287"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4" name="Group 463"/>
              <p:cNvGrpSpPr/>
              <p:nvPr/>
            </p:nvGrpSpPr>
            <p:grpSpPr>
              <a:xfrm>
                <a:off x="8599909" y="5210661"/>
                <a:ext cx="854686" cy="346764"/>
                <a:chOff x="8608651" y="5210661"/>
                <a:chExt cx="854686" cy="346764"/>
              </a:xfrm>
            </p:grpSpPr>
            <p:sp>
              <p:nvSpPr>
                <p:cNvPr id="480" name="Rectangle 479"/>
                <p:cNvSpPr/>
                <p:nvPr/>
              </p:nvSpPr>
              <p:spPr bwMode="auto">
                <a:xfrm>
                  <a:off x="8913208" y="5210661"/>
                  <a:ext cx="550129"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481" name="Picture 227"/>
                <p:cNvPicPr>
                  <a:picLocks noChangeAspect="1"/>
                </p:cNvPicPr>
                <p:nvPr/>
              </p:nvPicPr>
              <p:blipFill>
                <a:blip r:embed="rId5" cstate="print">
                  <a:biLevel thresh="25000"/>
                  <a:extLst>
                    <a:ext uri="{28A0092B-C50C-407E-A947-70E740481C1C}">
                      <a14:useLocalDpi xmlns:a14="http://schemas.microsoft.com/office/drawing/2010/main" val="0"/>
                    </a:ext>
                  </a:extLst>
                </a:blip>
                <a:srcRect/>
                <a:stretch>
                  <a:fillRect/>
                </a:stretch>
              </p:blipFill>
              <p:spPr bwMode="auto">
                <a:xfrm>
                  <a:off x="8608651" y="5234771"/>
                  <a:ext cx="285077" cy="28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5" name="Group 464"/>
              <p:cNvGrpSpPr/>
              <p:nvPr/>
            </p:nvGrpSpPr>
            <p:grpSpPr>
              <a:xfrm>
                <a:off x="9499896" y="5210661"/>
                <a:ext cx="856833" cy="346764"/>
                <a:chOff x="9542661" y="5210661"/>
                <a:chExt cx="856833" cy="346764"/>
              </a:xfrm>
            </p:grpSpPr>
            <p:sp>
              <p:nvSpPr>
                <p:cNvPr id="478" name="Rectangle 477"/>
                <p:cNvSpPr/>
                <p:nvPr/>
              </p:nvSpPr>
              <p:spPr bwMode="auto">
                <a:xfrm>
                  <a:off x="9773921" y="5210661"/>
                  <a:ext cx="625573"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Traffic Manager</a:t>
                  </a:r>
                </a:p>
              </p:txBody>
            </p:sp>
            <p:pic>
              <p:nvPicPr>
                <p:cNvPr id="479" name="Picture 88"/>
                <p:cNvPicPr>
                  <a:picLocks noChangeAspect="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9542661" y="5271638"/>
                  <a:ext cx="211137"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6" name="Group 465"/>
              <p:cNvGrpSpPr/>
              <p:nvPr/>
            </p:nvGrpSpPr>
            <p:grpSpPr>
              <a:xfrm>
                <a:off x="11270141" y="5210661"/>
                <a:ext cx="985359" cy="346764"/>
                <a:chOff x="11270141" y="5210661"/>
                <a:chExt cx="985359" cy="346764"/>
              </a:xfrm>
            </p:grpSpPr>
            <p:sp>
              <p:nvSpPr>
                <p:cNvPr id="476" name="Rectangle 475"/>
                <p:cNvSpPr/>
                <p:nvPr/>
              </p:nvSpPr>
              <p:spPr bwMode="auto">
                <a:xfrm>
                  <a:off x="11524599" y="5210661"/>
                  <a:ext cx="730901"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Gateway</a:t>
                  </a:r>
                </a:p>
              </p:txBody>
            </p:sp>
            <p:sp>
              <p:nvSpPr>
                <p:cNvPr id="477" name="Freeform 476"/>
                <p:cNvSpPr/>
                <p:nvPr/>
              </p:nvSpPr>
              <p:spPr bwMode="auto">
                <a:xfrm rot="2700000">
                  <a:off x="11270140" y="5281957"/>
                  <a:ext cx="188913" cy="18891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467" name="Group 466"/>
              <p:cNvGrpSpPr/>
              <p:nvPr/>
            </p:nvGrpSpPr>
            <p:grpSpPr>
              <a:xfrm>
                <a:off x="7897520" y="5210661"/>
                <a:ext cx="657088" cy="346764"/>
                <a:chOff x="7872239" y="5210661"/>
                <a:chExt cx="657088" cy="346764"/>
              </a:xfrm>
            </p:grpSpPr>
            <p:sp>
              <p:nvSpPr>
                <p:cNvPr id="474" name="Rectangle 473"/>
                <p:cNvSpPr/>
                <p:nvPr/>
              </p:nvSpPr>
              <p:spPr bwMode="auto">
                <a:xfrm>
                  <a:off x="8127646" y="5210661"/>
                  <a:ext cx="401681" cy="346764"/>
                </a:xfrm>
                <a:prstGeom prst="rect">
                  <a:avLst/>
                </a:prstGeom>
                <a:noFill/>
                <a:ln w="6350" cap="flat" cmpd="sng" algn="ctr">
                  <a:noFill/>
                  <a:prstDash val="solid"/>
                  <a:miter lim="800000"/>
                  <a:headEnd type="none" w="med" len="med"/>
                  <a:tailEnd type="none" w="med" len="med"/>
                </a:ln>
                <a:effectLst/>
              </p:spPr>
              <p:txBody>
                <a:bodyPr lIns="45720" tIns="45720" rIns="45720" bIns="45720" anchor="ctr" anchorCtr="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DNS</a:t>
                  </a:r>
                </a:p>
              </p:txBody>
            </p:sp>
            <p:pic>
              <p:nvPicPr>
                <p:cNvPr id="475" name="Picture 3"/>
                <p:cNvPicPr>
                  <a:picLocks noChangeAspect="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7872239" y="5259380"/>
                  <a:ext cx="234066" cy="23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8" name="Group 467"/>
              <p:cNvGrpSpPr/>
              <p:nvPr/>
            </p:nvGrpSpPr>
            <p:grpSpPr>
              <a:xfrm>
                <a:off x="10402030" y="5210661"/>
                <a:ext cx="822809" cy="346764"/>
                <a:chOff x="10440820" y="5210661"/>
                <a:chExt cx="822809" cy="346764"/>
              </a:xfrm>
            </p:grpSpPr>
            <p:sp>
              <p:nvSpPr>
                <p:cNvPr id="472" name="Rectangle 471"/>
                <p:cNvSpPr/>
                <p:nvPr/>
              </p:nvSpPr>
              <p:spPr bwMode="auto">
                <a:xfrm>
                  <a:off x="10673647" y="5210661"/>
                  <a:ext cx="589982" cy="346764"/>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VPN </a:t>
                  </a:r>
                  <a:b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Gateway</a:t>
                  </a:r>
                </a:p>
              </p:txBody>
            </p:sp>
            <p:pic>
              <p:nvPicPr>
                <p:cNvPr id="473" name="Picture 9"/>
                <p:cNvPicPr>
                  <a:picLocks noChangeAspect="1"/>
                </p:cNvPicPr>
                <p:nvPr/>
              </p:nvPicPr>
              <p:blipFill>
                <a:blip r:embed="rId8" cstate="print">
                  <a:biLevel thresh="25000"/>
                  <a:extLst>
                    <a:ext uri="{28A0092B-C50C-407E-A947-70E740481C1C}">
                      <a14:useLocalDpi xmlns:a14="http://schemas.microsoft.com/office/drawing/2010/main" val="0"/>
                    </a:ext>
                  </a:extLst>
                </a:blip>
                <a:srcRect/>
                <a:stretch>
                  <a:fillRect/>
                </a:stretch>
              </p:blipFill>
              <p:spPr bwMode="auto">
                <a:xfrm>
                  <a:off x="10440820" y="5255763"/>
                  <a:ext cx="241300"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9" name="Group 468"/>
              <p:cNvGrpSpPr/>
              <p:nvPr/>
            </p:nvGrpSpPr>
            <p:grpSpPr>
              <a:xfrm>
                <a:off x="7004047" y="5210907"/>
                <a:ext cx="848172" cy="346518"/>
                <a:chOff x="7002727" y="5210907"/>
                <a:chExt cx="848172" cy="346518"/>
              </a:xfrm>
            </p:grpSpPr>
            <p:sp>
              <p:nvSpPr>
                <p:cNvPr id="470" name="Rectangle 469"/>
                <p:cNvSpPr/>
                <p:nvPr/>
              </p:nvSpPr>
              <p:spPr bwMode="auto">
                <a:xfrm>
                  <a:off x="7265455" y="5210907"/>
                  <a:ext cx="585444" cy="346518"/>
                </a:xfrm>
                <a:prstGeom prst="rect">
                  <a:avLst/>
                </a:prstGeom>
                <a:noFill/>
                <a:ln w="6350" cap="flat" cmpd="sng" algn="ctr">
                  <a:noFill/>
                  <a:prstDash val="solid"/>
                  <a:miter lim="800000"/>
                  <a:headEnd type="none" w="med" len="med"/>
                  <a:tailEnd type="none" w="med" len="med"/>
                </a:ln>
                <a:effectLst/>
              </p:spPr>
              <p:txBody>
                <a:bodyPr lIns="45720" tIns="45720" rIns="45720" bIns="45720"/>
                <a:lstStyle/>
                <a:p>
                  <a:pPr marL="0" marR="0" lvl="0" indent="0" algn="l" defTabSz="913752" rtl="0" eaLnBrk="1" fontAlgn="base" latinLnBrk="0" hangingPunct="1">
                    <a:lnSpc>
                      <a:spcPct val="90000"/>
                    </a:lnSpc>
                    <a:spcBef>
                      <a:spcPts val="0"/>
                    </a:spcBef>
                    <a:spcAft>
                      <a:spcPts val="0"/>
                    </a:spcAft>
                    <a:buClrTx/>
                    <a:buSzTx/>
                    <a:buFontTx/>
                    <a:buNone/>
                    <a:tabLst/>
                    <a:defRPr/>
                  </a:pPr>
                  <a:r>
                    <a:rPr kumimoji="0" lang="en-US" sz="10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Load Balancer</a:t>
                  </a:r>
                </a:p>
              </p:txBody>
            </p:sp>
            <p:pic>
              <p:nvPicPr>
                <p:cNvPr id="471" name="Picture 11"/>
                <p:cNvPicPr>
                  <a:picLocks noChangeAspect="1"/>
                </p:cNvPicPr>
                <p:nvPr/>
              </p:nvPicPr>
              <p:blipFill>
                <a:blip r:embed="rId9" cstate="print">
                  <a:biLevel thresh="25000"/>
                  <a:extLst>
                    <a:ext uri="{28A0092B-C50C-407E-A947-70E740481C1C}">
                      <a14:useLocalDpi xmlns:a14="http://schemas.microsoft.com/office/drawing/2010/main" val="0"/>
                    </a:ext>
                  </a:extLst>
                </a:blip>
                <a:srcRect/>
                <a:stretch>
                  <a:fillRect/>
                </a:stretch>
              </p:blipFill>
              <p:spPr bwMode="auto">
                <a:xfrm>
                  <a:off x="7002727" y="5257351"/>
                  <a:ext cx="239713"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2" name="Rectangle 341"/>
            <p:cNvSpPr/>
            <p:nvPr/>
          </p:nvSpPr>
          <p:spPr bwMode="auto">
            <a:xfrm>
              <a:off x="112714" y="104775"/>
              <a:ext cx="12203111" cy="4349182"/>
            </a:xfrm>
            <a:prstGeom prst="rect">
              <a:avLst/>
            </a:prstGeom>
            <a:solidFill>
              <a:srgbClr val="005695"/>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Platform </a:t>
              </a:r>
              <a:r>
                <a:rPr kumimoji="0" lang="en-US" sz="1599" b="0" i="0" u="none" strike="noStrike" kern="0" cap="none" spc="0" normalizeH="0" baseline="0" noProof="0" dirty="0" smtClean="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Services</a:t>
              </a:r>
              <a:endParaRPr kumimoji="0" lang="en-US" sz="1599" b="0" i="0" u="none" strike="noStrike" kern="0" cap="none" spc="0" normalizeH="0" baseline="0" noProof="0" dirty="0">
                <a:ln>
                  <a:noFill/>
                </a:ln>
                <a:gradFill>
                  <a:gsLst>
                    <a:gs pos="92500">
                      <a:srgbClr val="FFC000"/>
                    </a:gs>
                    <a:gs pos="33000">
                      <a:srgbClr val="FFC000"/>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14" name="Group 13"/>
            <p:cNvGrpSpPr/>
            <p:nvPr/>
          </p:nvGrpSpPr>
          <p:grpSpPr>
            <a:xfrm>
              <a:off x="249566" y="543029"/>
              <a:ext cx="11942434" cy="3795291"/>
              <a:chOff x="249566" y="543029"/>
              <a:chExt cx="11942434" cy="3795291"/>
            </a:xfrm>
          </p:grpSpPr>
          <p:grpSp>
            <p:nvGrpSpPr>
              <p:cNvPr id="343" name="Group 342"/>
              <p:cNvGrpSpPr/>
              <p:nvPr/>
            </p:nvGrpSpPr>
            <p:grpSpPr>
              <a:xfrm>
                <a:off x="2087227" y="543029"/>
                <a:ext cx="8372241" cy="3790160"/>
                <a:chOff x="2082009" y="543029"/>
                <a:chExt cx="8372241" cy="3790160"/>
              </a:xfrm>
            </p:grpSpPr>
            <p:grpSp>
              <p:nvGrpSpPr>
                <p:cNvPr id="344" name="Group 343"/>
                <p:cNvGrpSpPr/>
                <p:nvPr/>
              </p:nvGrpSpPr>
              <p:grpSpPr>
                <a:xfrm>
                  <a:off x="4343326" y="543029"/>
                  <a:ext cx="3736693" cy="1371600"/>
                  <a:chOff x="4336920" y="650979"/>
                  <a:chExt cx="3736693" cy="1371600"/>
                </a:xfrm>
              </p:grpSpPr>
              <p:sp>
                <p:nvSpPr>
                  <p:cNvPr id="439" name="Rectangle 438"/>
                  <p:cNvSpPr/>
                  <p:nvPr/>
                </p:nvSpPr>
                <p:spPr bwMode="auto">
                  <a:xfrm>
                    <a:off x="4336920" y="650979"/>
                    <a:ext cx="3736693"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Web and mobile</a:t>
                    </a:r>
                  </a:p>
                </p:txBody>
              </p:sp>
              <p:grpSp>
                <p:nvGrpSpPr>
                  <p:cNvPr id="440" name="Group 439"/>
                  <p:cNvGrpSpPr/>
                  <p:nvPr/>
                </p:nvGrpSpPr>
                <p:grpSpPr>
                  <a:xfrm>
                    <a:off x="4516491" y="1046498"/>
                    <a:ext cx="1003842" cy="300037"/>
                    <a:chOff x="4516491" y="987018"/>
                    <a:chExt cx="1003842" cy="300037"/>
                  </a:xfrm>
                </p:grpSpPr>
                <p:sp>
                  <p:nvSpPr>
                    <p:cNvPr id="456" name="TextBox 455"/>
                    <p:cNvSpPr txBox="1"/>
                    <p:nvPr/>
                  </p:nvSpPr>
                  <p:spPr bwMode="auto">
                    <a:xfrm>
                      <a:off x="4861521" y="987018"/>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Web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7" name="Picture 151"/>
                    <p:cNvPicPr>
                      <a:picLocks noChangeAspect="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4516491" y="993596"/>
                      <a:ext cx="286768" cy="286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1" name="Group 440"/>
                  <p:cNvGrpSpPr/>
                  <p:nvPr/>
                </p:nvGrpSpPr>
                <p:grpSpPr>
                  <a:xfrm>
                    <a:off x="4516491" y="1617114"/>
                    <a:ext cx="1003842" cy="291190"/>
                    <a:chOff x="4516491" y="1514601"/>
                    <a:chExt cx="1003842" cy="291190"/>
                  </a:xfrm>
                </p:grpSpPr>
                <p:sp>
                  <p:nvSpPr>
                    <p:cNvPr id="454" name="TextBox 453"/>
                    <p:cNvSpPr txBox="1"/>
                    <p:nvPr/>
                  </p:nvSpPr>
                  <p:spPr bwMode="auto">
                    <a:xfrm>
                      <a:off x="4861521" y="1530021"/>
                      <a:ext cx="658812" cy="26035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5" name="Picture 153"/>
                    <p:cNvPicPr>
                      <a:picLocks noChangeAspect="1"/>
                    </p:cNvPicPr>
                    <p:nvPr/>
                  </p:nvPicPr>
                  <p:blipFill>
                    <a:blip r:embed="rId11" cstate="print">
                      <a:biLevel thresh="25000"/>
                      <a:extLst>
                        <a:ext uri="{28A0092B-C50C-407E-A947-70E740481C1C}">
                          <a14:useLocalDpi xmlns:a14="http://schemas.microsoft.com/office/drawing/2010/main" val="0"/>
                        </a:ext>
                      </a:extLst>
                    </a:blip>
                    <a:srcRect/>
                    <a:stretch>
                      <a:fillRect/>
                    </a:stretch>
                  </p:blipFill>
                  <p:spPr bwMode="auto">
                    <a:xfrm>
                      <a:off x="4516491" y="1514601"/>
                      <a:ext cx="291075" cy="29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2" name="Group 441"/>
                  <p:cNvGrpSpPr/>
                  <p:nvPr/>
                </p:nvGrpSpPr>
                <p:grpSpPr>
                  <a:xfrm>
                    <a:off x="6846369" y="1044910"/>
                    <a:ext cx="1017770" cy="301625"/>
                    <a:chOff x="6784198" y="987352"/>
                    <a:chExt cx="1017770" cy="301625"/>
                  </a:xfrm>
                </p:grpSpPr>
                <p:sp>
                  <p:nvSpPr>
                    <p:cNvPr id="452" name="TextBox 451"/>
                    <p:cNvSpPr txBox="1"/>
                    <p:nvPr/>
                  </p:nvSpPr>
                  <p:spPr bwMode="auto">
                    <a:xfrm>
                      <a:off x="7143156" y="98735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453" name="Picture 155"/>
                    <p:cNvPicPr>
                      <a:picLocks noChangeAspect="1"/>
                    </p:cNvPicPr>
                    <p:nvPr/>
                  </p:nvPicPr>
                  <p:blipFill>
                    <a:blip r:embed="rId12" cstate="print">
                      <a:biLevel thresh="25000"/>
                      <a:extLst>
                        <a:ext uri="{28A0092B-C50C-407E-A947-70E740481C1C}">
                          <a14:useLocalDpi xmlns:a14="http://schemas.microsoft.com/office/drawing/2010/main" val="0"/>
                        </a:ext>
                      </a:extLst>
                    </a:blip>
                    <a:srcRect/>
                    <a:stretch>
                      <a:fillRect/>
                    </a:stretch>
                  </p:blipFill>
                  <p:spPr bwMode="auto">
                    <a:xfrm>
                      <a:off x="6784198" y="987819"/>
                      <a:ext cx="291528" cy="291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3" name="Group 442"/>
                  <p:cNvGrpSpPr/>
                  <p:nvPr/>
                </p:nvGrpSpPr>
                <p:grpSpPr>
                  <a:xfrm>
                    <a:off x="5673359" y="1051631"/>
                    <a:ext cx="1019983" cy="294904"/>
                    <a:chOff x="5648693" y="1000311"/>
                    <a:chExt cx="1019983" cy="294904"/>
                  </a:xfrm>
                </p:grpSpPr>
                <p:sp>
                  <p:nvSpPr>
                    <p:cNvPr id="450" name="TextBox 449"/>
                    <p:cNvSpPr txBox="1"/>
                    <p:nvPr/>
                  </p:nvSpPr>
                  <p:spPr bwMode="auto">
                    <a:xfrm>
                      <a:off x="6008276" y="1024727"/>
                      <a:ext cx="660400" cy="25717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API</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51" name="Picture 157"/>
                    <p:cNvPicPr>
                      <a:picLocks noChangeAspect="1"/>
                    </p:cNvPicPr>
                    <p:nvPr/>
                  </p:nvPicPr>
                  <p:blipFill>
                    <a:blip r:embed="rId13" cstate="print">
                      <a:biLevel thresh="25000"/>
                      <a:extLst>
                        <a:ext uri="{28A0092B-C50C-407E-A947-70E740481C1C}">
                          <a14:useLocalDpi xmlns:a14="http://schemas.microsoft.com/office/drawing/2010/main" val="0"/>
                        </a:ext>
                      </a:extLst>
                    </a:blip>
                    <a:srcRect/>
                    <a:stretch>
                      <a:fillRect/>
                    </a:stretch>
                  </p:blipFill>
                  <p:spPr bwMode="auto">
                    <a:xfrm>
                      <a:off x="5648693" y="1000311"/>
                      <a:ext cx="294787" cy="29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4" name="Group 443"/>
                  <p:cNvGrpSpPr/>
                  <p:nvPr/>
                </p:nvGrpSpPr>
                <p:grpSpPr>
                  <a:xfrm>
                    <a:off x="5673359" y="1617114"/>
                    <a:ext cx="1022642" cy="301625"/>
                    <a:chOff x="5646034" y="1516851"/>
                    <a:chExt cx="1022642" cy="301625"/>
                  </a:xfrm>
                </p:grpSpPr>
                <p:sp>
                  <p:nvSpPr>
                    <p:cNvPr id="448" name="TextBox 447"/>
                    <p:cNvSpPr txBox="1"/>
                    <p:nvPr/>
                  </p:nvSpPr>
                  <p:spPr bwMode="auto">
                    <a:xfrm>
                      <a:off x="6008276" y="151685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Logic</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Apps</a:t>
                      </a:r>
                    </a:p>
                  </p:txBody>
                </p:sp>
                <p:pic>
                  <p:nvPicPr>
                    <p:cNvPr id="449" name="Picture 159"/>
                    <p:cNvPicPr>
                      <a:picLocks noChangeAspect="1"/>
                    </p:cNvPicPr>
                    <p:nvPr/>
                  </p:nvPicPr>
                  <p:blipFill>
                    <a:blip r:embed="rId14" cstate="print">
                      <a:biLevel thresh="25000"/>
                      <a:extLst>
                        <a:ext uri="{28A0092B-C50C-407E-A947-70E740481C1C}">
                          <a14:useLocalDpi xmlns:a14="http://schemas.microsoft.com/office/drawing/2010/main" val="0"/>
                        </a:ext>
                      </a:extLst>
                    </a:blip>
                    <a:srcRect/>
                    <a:stretch>
                      <a:fillRect/>
                    </a:stretch>
                  </p:blipFill>
                  <p:spPr bwMode="auto">
                    <a:xfrm>
                      <a:off x="5646034" y="1517893"/>
                      <a:ext cx="292406" cy="292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45" name="Group 444"/>
                  <p:cNvGrpSpPr/>
                  <p:nvPr/>
                </p:nvGrpSpPr>
                <p:grpSpPr>
                  <a:xfrm>
                    <a:off x="6846368" y="1617114"/>
                    <a:ext cx="1017771" cy="301625"/>
                    <a:chOff x="6784198" y="1512087"/>
                    <a:chExt cx="1017771" cy="301625"/>
                  </a:xfrm>
                </p:grpSpPr>
                <p:sp>
                  <p:nvSpPr>
                    <p:cNvPr id="446" name="TextBox 445"/>
                    <p:cNvSpPr txBox="1"/>
                    <p:nvPr/>
                  </p:nvSpPr>
                  <p:spPr bwMode="auto">
                    <a:xfrm>
                      <a:off x="7143156" y="1512087"/>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Notification</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47" name="Picture 161"/>
                    <p:cNvPicPr>
                      <a:picLocks noChangeAspect="1"/>
                    </p:cNvPicPr>
                    <p:nvPr/>
                  </p:nvPicPr>
                  <p:blipFill>
                    <a:blip r:embed="rId15" cstate="print">
                      <a:biLevel thresh="25000"/>
                      <a:extLst>
                        <a:ext uri="{28A0092B-C50C-407E-A947-70E740481C1C}">
                          <a14:useLocalDpi xmlns:a14="http://schemas.microsoft.com/office/drawing/2010/main" val="0"/>
                        </a:ext>
                      </a:extLst>
                    </a:blip>
                    <a:srcRect/>
                    <a:stretch>
                      <a:fillRect/>
                    </a:stretch>
                  </p:blipFill>
                  <p:spPr bwMode="auto">
                    <a:xfrm>
                      <a:off x="6784198" y="1519474"/>
                      <a:ext cx="289246" cy="289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45" name="Group 344"/>
                <p:cNvGrpSpPr/>
                <p:nvPr/>
              </p:nvGrpSpPr>
              <p:grpSpPr>
                <a:xfrm>
                  <a:off x="2082009" y="3493402"/>
                  <a:ext cx="2491556" cy="839787"/>
                  <a:chOff x="2082009" y="3607702"/>
                  <a:chExt cx="2491556" cy="839787"/>
                </a:xfrm>
              </p:grpSpPr>
              <p:sp>
                <p:nvSpPr>
                  <p:cNvPr id="431" name="Rectangle 430"/>
                  <p:cNvSpPr/>
                  <p:nvPr/>
                </p:nvSpPr>
                <p:spPr bwMode="auto">
                  <a:xfrm>
                    <a:off x="2082009" y="3607702"/>
                    <a:ext cx="2491556" cy="83978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Media and CDN</a:t>
                    </a:r>
                  </a:p>
                </p:txBody>
              </p:sp>
              <p:grpSp>
                <p:nvGrpSpPr>
                  <p:cNvPr id="432" name="Group 431"/>
                  <p:cNvGrpSpPr/>
                  <p:nvPr/>
                </p:nvGrpSpPr>
                <p:grpSpPr>
                  <a:xfrm>
                    <a:off x="2198592" y="4014101"/>
                    <a:ext cx="2079086" cy="300855"/>
                    <a:chOff x="2198592" y="4014101"/>
                    <a:chExt cx="2079086" cy="300855"/>
                  </a:xfrm>
                </p:grpSpPr>
                <p:grpSp>
                  <p:nvGrpSpPr>
                    <p:cNvPr id="433" name="Group 342"/>
                    <p:cNvGrpSpPr>
                      <a:grpSpLocks/>
                    </p:cNvGrpSpPr>
                    <p:nvPr/>
                  </p:nvGrpSpPr>
                  <p:grpSpPr bwMode="auto">
                    <a:xfrm>
                      <a:off x="3256056" y="4014101"/>
                      <a:ext cx="1021622" cy="300855"/>
                      <a:chOff x="3495416" y="3743131"/>
                      <a:chExt cx="1021282" cy="301105"/>
                    </a:xfrm>
                  </p:grpSpPr>
                  <p:sp>
                    <p:nvSpPr>
                      <p:cNvPr id="437" name="TextBox 162"/>
                      <p:cNvSpPr txBox="1">
                        <a:spLocks noChangeArrowheads="1"/>
                      </p:cNvSpPr>
                      <p:nvPr/>
                    </p:nvSpPr>
                    <p:spPr bwMode="auto">
                      <a:xfrm>
                        <a:off x="3857542" y="3743131"/>
                        <a:ext cx="659156" cy="301105"/>
                      </a:xfrm>
                      <a:prstGeom prst="rect">
                        <a:avLst/>
                      </a:prstGeom>
                      <a:noFill/>
                      <a:ln>
                        <a:noFill/>
                      </a:ln>
                      <a:extLst/>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altLang="en-US" sz="9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Content Delivery</a:t>
                        </a:r>
                        <a:br>
                          <a:rPr kumimoji="0" lang="en-US" altLang="en-US" sz="9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altLang="en-US" sz="9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Network (CDN)</a:t>
                        </a:r>
                      </a:p>
                    </p:txBody>
                  </p:sp>
                  <p:pic>
                    <p:nvPicPr>
                      <p:cNvPr id="438" name="Picture 163"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rcRect/>
                      <a:stretch>
                        <a:fillRect/>
                      </a:stretch>
                    </p:blipFill>
                    <p:spPr bwMode="auto">
                      <a:xfrm>
                        <a:off x="3495416" y="3745605"/>
                        <a:ext cx="296167" cy="29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34" name="Group 341"/>
                    <p:cNvGrpSpPr>
                      <a:grpSpLocks/>
                    </p:cNvGrpSpPr>
                    <p:nvPr/>
                  </p:nvGrpSpPr>
                  <p:grpSpPr bwMode="auto">
                    <a:xfrm>
                      <a:off x="2198592" y="4014101"/>
                      <a:ext cx="1014521" cy="300036"/>
                      <a:chOff x="2682792" y="3748793"/>
                      <a:chExt cx="1014184" cy="300286"/>
                    </a:xfrm>
                  </p:grpSpPr>
                  <p:sp>
                    <p:nvSpPr>
                      <p:cNvPr id="435" name="TextBox 434"/>
                      <p:cNvSpPr txBox="1"/>
                      <p:nvPr/>
                    </p:nvSpPr>
                    <p:spPr>
                      <a:xfrm>
                        <a:off x="3038382" y="3748793"/>
                        <a:ext cx="658594" cy="300286"/>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Media</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36" name="Picture 165"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rcRect/>
                      <a:stretch>
                        <a:fillRect/>
                      </a:stretch>
                    </p:blipFill>
                    <p:spPr bwMode="auto">
                      <a:xfrm>
                        <a:off x="2682792" y="3757863"/>
                        <a:ext cx="282134" cy="282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6" name="Group 345"/>
                <p:cNvGrpSpPr/>
                <p:nvPr/>
              </p:nvGrpSpPr>
              <p:grpSpPr>
                <a:xfrm>
                  <a:off x="4695531" y="2024565"/>
                  <a:ext cx="2872932" cy="2304638"/>
                  <a:chOff x="4691833" y="2138865"/>
                  <a:chExt cx="2872932" cy="2304638"/>
                </a:xfrm>
              </p:grpSpPr>
              <p:sp>
                <p:nvSpPr>
                  <p:cNvPr id="411" name="Rectangle 410"/>
                  <p:cNvSpPr/>
                  <p:nvPr/>
                </p:nvSpPr>
                <p:spPr bwMode="auto">
                  <a:xfrm>
                    <a:off x="4691833" y="2138865"/>
                    <a:ext cx="2872932" cy="2304638"/>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Analytics </a:t>
                    </a:r>
                    <a:r>
                      <a:rPr kumimoji="0" lang="en-US" sz="11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and </a:t>
                    </a:r>
                    <a:r>
                      <a:rPr kumimoji="0" lang="en-US" sz="1199" b="0" i="0" u="none" strike="noStrike" kern="0" cap="none" spc="0" normalizeH="0" baseline="0" noProof="0" dirty="0" err="1">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IoT</a:t>
                    </a:r>
                    <a:endPar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412" name="Group 411"/>
                  <p:cNvGrpSpPr/>
                  <p:nvPr/>
                </p:nvGrpSpPr>
                <p:grpSpPr>
                  <a:xfrm>
                    <a:off x="4948498" y="2556851"/>
                    <a:ext cx="2361121" cy="1587740"/>
                    <a:chOff x="4805017" y="2556851"/>
                    <a:chExt cx="2361121" cy="1587740"/>
                  </a:xfrm>
                </p:grpSpPr>
                <p:grpSp>
                  <p:nvGrpSpPr>
                    <p:cNvPr id="413" name="Group 412"/>
                    <p:cNvGrpSpPr/>
                    <p:nvPr/>
                  </p:nvGrpSpPr>
                  <p:grpSpPr>
                    <a:xfrm>
                      <a:off x="4811883" y="2556851"/>
                      <a:ext cx="1046240" cy="337079"/>
                      <a:chOff x="4811883" y="2556851"/>
                      <a:chExt cx="1046240" cy="337079"/>
                    </a:xfrm>
                  </p:grpSpPr>
                  <p:sp>
                    <p:nvSpPr>
                      <p:cNvPr id="429" name="TextBox 428"/>
                      <p:cNvSpPr txBox="1"/>
                      <p:nvPr/>
                    </p:nvSpPr>
                    <p:spPr bwMode="auto">
                      <a:xfrm>
                        <a:off x="5199310" y="2574578"/>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HDInsight</a:t>
                        </a:r>
                        <a:endPar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430" name="Picture 181"/>
                      <p:cNvPicPr>
                        <a:picLocks noChangeAspect="1"/>
                      </p:cNvPicPr>
                      <p:nvPr/>
                    </p:nvPicPr>
                    <p:blipFill>
                      <a:blip r:embed="rId18" cstate="print">
                        <a:biLevel thresh="25000"/>
                        <a:extLst>
                          <a:ext uri="{28A0092B-C50C-407E-A947-70E740481C1C}">
                            <a14:useLocalDpi xmlns:a14="http://schemas.microsoft.com/office/drawing/2010/main" val="0"/>
                          </a:ext>
                        </a:extLst>
                      </a:blip>
                      <a:srcRect/>
                      <a:stretch>
                        <a:fillRect/>
                      </a:stretch>
                    </p:blipFill>
                    <p:spPr bwMode="auto">
                      <a:xfrm>
                        <a:off x="4811883" y="2556851"/>
                        <a:ext cx="337162" cy="33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4" name="Group 413"/>
                    <p:cNvGrpSpPr/>
                    <p:nvPr/>
                  </p:nvGrpSpPr>
                  <p:grpSpPr>
                    <a:xfrm>
                      <a:off x="6162402" y="2574420"/>
                      <a:ext cx="1003736" cy="301625"/>
                      <a:chOff x="6162402" y="2574420"/>
                      <a:chExt cx="1003736" cy="301625"/>
                    </a:xfrm>
                  </p:grpSpPr>
                  <p:sp>
                    <p:nvSpPr>
                      <p:cNvPr id="427" name="TextBox 426"/>
                      <p:cNvSpPr txBox="1"/>
                      <p:nvPr/>
                    </p:nvSpPr>
                    <p:spPr bwMode="auto">
                      <a:xfrm>
                        <a:off x="6507325" y="25744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Machine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Learning</a:t>
                        </a:r>
                      </a:p>
                    </p:txBody>
                  </p:sp>
                  <p:pic>
                    <p:nvPicPr>
                      <p:cNvPr id="428" name="Picture 183"/>
                      <p:cNvPicPr>
                        <a:picLocks noChangeAspect="1"/>
                      </p:cNvPicPr>
                      <p:nvPr/>
                    </p:nvPicPr>
                    <p:blipFill>
                      <a:blip r:embed="rId19" cstate="print">
                        <a:biLevel thresh="25000"/>
                        <a:extLst>
                          <a:ext uri="{28A0092B-C50C-407E-A947-70E740481C1C}">
                            <a14:useLocalDpi xmlns:a14="http://schemas.microsoft.com/office/drawing/2010/main" val="0"/>
                          </a:ext>
                        </a:extLst>
                      </a:blip>
                      <a:srcRect/>
                      <a:stretch>
                        <a:fillRect/>
                      </a:stretch>
                    </p:blipFill>
                    <p:spPr bwMode="auto">
                      <a:xfrm>
                        <a:off x="6162402" y="2593257"/>
                        <a:ext cx="263720" cy="263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5" name="Group 414"/>
                    <p:cNvGrpSpPr/>
                    <p:nvPr/>
                  </p:nvGrpSpPr>
                  <p:grpSpPr>
                    <a:xfrm>
                      <a:off x="4805017" y="3834139"/>
                      <a:ext cx="1053105" cy="310452"/>
                      <a:chOff x="4805017" y="3834139"/>
                      <a:chExt cx="1053105" cy="310452"/>
                    </a:xfrm>
                  </p:grpSpPr>
                  <p:sp>
                    <p:nvSpPr>
                      <p:cNvPr id="425" name="TextBox 424"/>
                      <p:cNvSpPr txBox="1"/>
                      <p:nvPr/>
                    </p:nvSpPr>
                    <p:spPr bwMode="auto">
                      <a:xfrm>
                        <a:off x="5199310" y="3838553"/>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Stream</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Analytics</a:t>
                        </a:r>
                      </a:p>
                    </p:txBody>
                  </p:sp>
                  <p:pic>
                    <p:nvPicPr>
                      <p:cNvPr id="426" name="Picture 185"/>
                      <p:cNvPicPr>
                        <a:picLocks noChangeAspect="1"/>
                      </p:cNvPicPr>
                      <p:nvPr/>
                    </p:nvPicPr>
                    <p:blipFill>
                      <a:blip r:embed="rId20" cstate="print">
                        <a:biLevel thresh="25000"/>
                        <a:extLst>
                          <a:ext uri="{28A0092B-C50C-407E-A947-70E740481C1C}">
                            <a14:useLocalDpi xmlns:a14="http://schemas.microsoft.com/office/drawing/2010/main" val="0"/>
                          </a:ext>
                        </a:extLst>
                      </a:blip>
                      <a:srcRect/>
                      <a:stretch>
                        <a:fillRect/>
                      </a:stretch>
                    </p:blipFill>
                    <p:spPr bwMode="auto">
                      <a:xfrm>
                        <a:off x="4805017" y="3834139"/>
                        <a:ext cx="310529" cy="3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6" name="Group 415"/>
                    <p:cNvGrpSpPr/>
                    <p:nvPr/>
                  </p:nvGrpSpPr>
                  <p:grpSpPr>
                    <a:xfrm>
                      <a:off x="4809230" y="3192842"/>
                      <a:ext cx="1048893" cy="305501"/>
                      <a:chOff x="4809230" y="3192842"/>
                      <a:chExt cx="1048893" cy="305501"/>
                    </a:xfrm>
                  </p:grpSpPr>
                  <p:sp>
                    <p:nvSpPr>
                      <p:cNvPr id="423" name="TextBox 422"/>
                      <p:cNvSpPr txBox="1"/>
                      <p:nvPr/>
                    </p:nvSpPr>
                    <p:spPr bwMode="auto">
                      <a:xfrm>
                        <a:off x="5199310" y="3198305"/>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Factory</a:t>
                        </a:r>
                      </a:p>
                    </p:txBody>
                  </p:sp>
                  <p:pic>
                    <p:nvPicPr>
                      <p:cNvPr id="424" name="Picture 187"/>
                      <p:cNvPicPr>
                        <a:picLocks noChangeAspect="1"/>
                      </p:cNvPicPr>
                      <p:nvPr/>
                    </p:nvPicPr>
                    <p:blipFill>
                      <a:blip r:embed="rId21" cstate="print">
                        <a:biLevel thresh="25000"/>
                        <a:extLst>
                          <a:ext uri="{28A0092B-C50C-407E-A947-70E740481C1C}">
                            <a14:useLocalDpi xmlns:a14="http://schemas.microsoft.com/office/drawing/2010/main" val="0"/>
                          </a:ext>
                        </a:extLst>
                      </a:blip>
                      <a:srcRect/>
                      <a:stretch>
                        <a:fillRect/>
                      </a:stretch>
                    </p:blipFill>
                    <p:spPr bwMode="auto">
                      <a:xfrm>
                        <a:off x="4809230" y="3192842"/>
                        <a:ext cx="302103" cy="302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7" name="Group 416"/>
                    <p:cNvGrpSpPr/>
                    <p:nvPr/>
                  </p:nvGrpSpPr>
                  <p:grpSpPr>
                    <a:xfrm>
                      <a:off x="6159534" y="3198305"/>
                      <a:ext cx="1006604" cy="300037"/>
                      <a:chOff x="6159534" y="3198305"/>
                      <a:chExt cx="1006604" cy="300037"/>
                    </a:xfrm>
                  </p:grpSpPr>
                  <p:sp>
                    <p:nvSpPr>
                      <p:cNvPr id="421" name="TextBox 420"/>
                      <p:cNvSpPr txBox="1"/>
                      <p:nvPr/>
                    </p:nvSpPr>
                    <p:spPr bwMode="auto">
                      <a:xfrm>
                        <a:off x="6507325" y="3198305"/>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Event</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Hubs</a:t>
                        </a:r>
                      </a:p>
                    </p:txBody>
                  </p:sp>
                  <p:pic>
                    <p:nvPicPr>
                      <p:cNvPr id="422" name="Picture 189"/>
                      <p:cNvPicPr>
                        <a:picLocks noChangeAspect="1"/>
                      </p:cNvPicPr>
                      <p:nvPr/>
                    </p:nvPicPr>
                    <p:blipFill>
                      <a:blip r:embed="rId22" cstate="print">
                        <a:biLevel thresh="25000"/>
                        <a:extLst>
                          <a:ext uri="{28A0092B-C50C-407E-A947-70E740481C1C}">
                            <a14:useLocalDpi xmlns:a14="http://schemas.microsoft.com/office/drawing/2010/main" val="0"/>
                          </a:ext>
                        </a:extLst>
                      </a:blip>
                      <a:srcRect/>
                      <a:stretch>
                        <a:fillRect/>
                      </a:stretch>
                    </p:blipFill>
                    <p:spPr bwMode="auto">
                      <a:xfrm>
                        <a:off x="6159534" y="3200784"/>
                        <a:ext cx="283827" cy="296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8" name="Group 417"/>
                    <p:cNvGrpSpPr/>
                    <p:nvPr/>
                  </p:nvGrpSpPr>
                  <p:grpSpPr>
                    <a:xfrm>
                      <a:off x="6165936" y="3834755"/>
                      <a:ext cx="1000202" cy="296566"/>
                      <a:chOff x="6165936" y="3834755"/>
                      <a:chExt cx="1000202" cy="296566"/>
                    </a:xfrm>
                  </p:grpSpPr>
                  <p:sp>
                    <p:nvSpPr>
                      <p:cNvPr id="419" name="TextBox 418"/>
                      <p:cNvSpPr txBox="1"/>
                      <p:nvPr/>
                    </p:nvSpPr>
                    <p:spPr bwMode="auto">
                      <a:xfrm>
                        <a:off x="6507325" y="3853657"/>
                        <a:ext cx="658813" cy="25876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Mobile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Engagement</a:t>
                        </a:r>
                      </a:p>
                    </p:txBody>
                  </p:sp>
                  <p:pic>
                    <p:nvPicPr>
                      <p:cNvPr id="420" name="Picture 191"/>
                      <p:cNvPicPr>
                        <a:picLocks noChangeAspect="1"/>
                      </p:cNvPicPr>
                      <p:nvPr/>
                    </p:nvPicPr>
                    <p:blipFill>
                      <a:blip r:embed="rId23" cstate="print">
                        <a:biLevel thresh="25000"/>
                        <a:extLst>
                          <a:ext uri="{28A0092B-C50C-407E-A947-70E740481C1C}">
                            <a14:useLocalDpi xmlns:a14="http://schemas.microsoft.com/office/drawing/2010/main" val="0"/>
                          </a:ext>
                        </a:extLst>
                      </a:blip>
                      <a:srcRect/>
                      <a:stretch>
                        <a:fillRect/>
                      </a:stretch>
                    </p:blipFill>
                    <p:spPr bwMode="auto">
                      <a:xfrm>
                        <a:off x="6165936" y="3834755"/>
                        <a:ext cx="296639" cy="29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7" name="Group 346"/>
                <p:cNvGrpSpPr/>
                <p:nvPr/>
              </p:nvGrpSpPr>
              <p:grpSpPr>
                <a:xfrm>
                  <a:off x="2082009" y="2024566"/>
                  <a:ext cx="2498759" cy="1352550"/>
                  <a:chOff x="2082009" y="2138866"/>
                  <a:chExt cx="2498759" cy="1352550"/>
                </a:xfrm>
              </p:grpSpPr>
              <p:sp>
                <p:nvSpPr>
                  <p:cNvPr id="397" name="Rectangle 396"/>
                  <p:cNvSpPr/>
                  <p:nvPr/>
                </p:nvSpPr>
                <p:spPr bwMode="auto">
                  <a:xfrm>
                    <a:off x="2082009" y="2138866"/>
                    <a:ext cx="2498759" cy="135255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Integration</a:t>
                    </a:r>
                  </a:p>
                </p:txBody>
              </p:sp>
              <p:grpSp>
                <p:nvGrpSpPr>
                  <p:cNvPr id="398" name="Group 397"/>
                  <p:cNvGrpSpPr/>
                  <p:nvPr/>
                </p:nvGrpSpPr>
                <p:grpSpPr>
                  <a:xfrm>
                    <a:off x="2198592" y="2559624"/>
                    <a:ext cx="2237004" cy="836418"/>
                    <a:chOff x="2198592" y="2559624"/>
                    <a:chExt cx="2237004" cy="836418"/>
                  </a:xfrm>
                </p:grpSpPr>
                <p:grpSp>
                  <p:nvGrpSpPr>
                    <p:cNvPr id="399" name="Group 398"/>
                    <p:cNvGrpSpPr/>
                    <p:nvPr/>
                  </p:nvGrpSpPr>
                  <p:grpSpPr>
                    <a:xfrm>
                      <a:off x="3513173" y="2559624"/>
                      <a:ext cx="922423" cy="301625"/>
                      <a:chOff x="3425188" y="2480831"/>
                      <a:chExt cx="922423" cy="301625"/>
                    </a:xfrm>
                  </p:grpSpPr>
                  <p:sp>
                    <p:nvSpPr>
                      <p:cNvPr id="409" name="TextBox 408"/>
                      <p:cNvSpPr txBox="1"/>
                      <p:nvPr/>
                    </p:nvSpPr>
                    <p:spPr bwMode="auto">
                      <a:xfrm>
                        <a:off x="3803029" y="2480831"/>
                        <a:ext cx="54458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BizTalk</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410" name="Picture 214" descr="BizTalk Services.png"/>
                      <p:cNvPicPr>
                        <a:picLocks noChangeAspect="1"/>
                      </p:cNvPicPr>
                      <p:nvPr/>
                    </p:nvPicPr>
                    <p:blipFill>
                      <a:blip r:embed="rId24" cstate="print">
                        <a:biLevel thresh="25000"/>
                        <a:extLst>
                          <a:ext uri="{28A0092B-C50C-407E-A947-70E740481C1C}">
                            <a14:useLocalDpi xmlns:a14="http://schemas.microsoft.com/office/drawing/2010/main" val="0"/>
                          </a:ext>
                        </a:extLst>
                      </a:blip>
                      <a:srcRect/>
                      <a:stretch>
                        <a:fillRect/>
                      </a:stretch>
                    </p:blipFill>
                    <p:spPr bwMode="auto">
                      <a:xfrm>
                        <a:off x="3425188" y="2484570"/>
                        <a:ext cx="293830" cy="294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0" name="Group 399"/>
                    <p:cNvGrpSpPr/>
                    <p:nvPr/>
                  </p:nvGrpSpPr>
                  <p:grpSpPr>
                    <a:xfrm>
                      <a:off x="2198592" y="3094417"/>
                      <a:ext cx="1020311" cy="301625"/>
                      <a:chOff x="2319949" y="3019151"/>
                      <a:chExt cx="1020311" cy="301625"/>
                    </a:xfrm>
                  </p:grpSpPr>
                  <p:sp>
                    <p:nvSpPr>
                      <p:cNvPr id="407" name="TextBox 406"/>
                      <p:cNvSpPr txBox="1"/>
                      <p:nvPr/>
                    </p:nvSpPr>
                    <p:spPr bwMode="auto">
                      <a:xfrm>
                        <a:off x="2681448" y="30191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Hybrid</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Connections</a:t>
                        </a:r>
                      </a:p>
                    </p:txBody>
                  </p:sp>
                  <p:pic>
                    <p:nvPicPr>
                      <p:cNvPr id="408" name="Picture 216" descr="Hybrid Connections (BizTalk).png"/>
                      <p:cNvPicPr>
                        <a:picLocks noChangeAspect="1"/>
                      </p:cNvPicPr>
                      <p:nvPr/>
                    </p:nvPicPr>
                    <p:blipFill>
                      <a:blip r:embed="rId25" cstate="print">
                        <a:biLevel thresh="25000"/>
                        <a:extLst>
                          <a:ext uri="{28A0092B-C50C-407E-A947-70E740481C1C}">
                            <a14:useLocalDpi xmlns:a14="http://schemas.microsoft.com/office/drawing/2010/main" val="0"/>
                          </a:ext>
                        </a:extLst>
                      </a:blip>
                      <a:srcRect/>
                      <a:stretch>
                        <a:fillRect/>
                      </a:stretch>
                    </p:blipFill>
                    <p:spPr bwMode="auto">
                      <a:xfrm>
                        <a:off x="2319949" y="3023735"/>
                        <a:ext cx="292141" cy="29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1" name="Group 400"/>
                    <p:cNvGrpSpPr/>
                    <p:nvPr/>
                  </p:nvGrpSpPr>
                  <p:grpSpPr>
                    <a:xfrm>
                      <a:off x="3521521" y="3094417"/>
                      <a:ext cx="869624" cy="301625"/>
                      <a:chOff x="3433536" y="3015624"/>
                      <a:chExt cx="869624" cy="301625"/>
                    </a:xfrm>
                  </p:grpSpPr>
                  <p:sp>
                    <p:nvSpPr>
                      <p:cNvPr id="405" name="TextBox 404"/>
                      <p:cNvSpPr txBox="1"/>
                      <p:nvPr/>
                    </p:nvSpPr>
                    <p:spPr bwMode="auto">
                      <a:xfrm>
                        <a:off x="3788740" y="3015624"/>
                        <a:ext cx="51442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Bus</a:t>
                        </a:r>
                      </a:p>
                    </p:txBody>
                  </p:sp>
                  <p:pic>
                    <p:nvPicPr>
                      <p:cNvPr id="406" name="Picture 218" descr="Service Bus.png"/>
                      <p:cNvPicPr>
                        <a:picLocks noChangeAspect="1"/>
                      </p:cNvPicPr>
                      <p:nvPr/>
                    </p:nvPicPr>
                    <p:blipFill>
                      <a:blip r:embed="rId26" cstate="print">
                        <a:biLevel thresh="25000"/>
                        <a:extLst>
                          <a:ext uri="{28A0092B-C50C-407E-A947-70E740481C1C}">
                            <a14:useLocalDpi xmlns:a14="http://schemas.microsoft.com/office/drawing/2010/main" val="0"/>
                          </a:ext>
                        </a:extLst>
                      </a:blip>
                      <a:srcRect/>
                      <a:stretch>
                        <a:fillRect/>
                      </a:stretch>
                    </p:blipFill>
                    <p:spPr bwMode="auto">
                      <a:xfrm>
                        <a:off x="3433536" y="3020078"/>
                        <a:ext cx="292402" cy="292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2" name="Group 401"/>
                    <p:cNvGrpSpPr/>
                    <p:nvPr/>
                  </p:nvGrpSpPr>
                  <p:grpSpPr>
                    <a:xfrm>
                      <a:off x="2198592" y="2560418"/>
                      <a:ext cx="1020559" cy="300037"/>
                      <a:chOff x="2319701" y="2482223"/>
                      <a:chExt cx="1020559" cy="300037"/>
                    </a:xfrm>
                  </p:grpSpPr>
                  <p:sp>
                    <p:nvSpPr>
                      <p:cNvPr id="403" name="TextBox 402"/>
                      <p:cNvSpPr txBox="1"/>
                      <p:nvPr/>
                    </p:nvSpPr>
                    <p:spPr bwMode="auto">
                      <a:xfrm>
                        <a:off x="2681448" y="2482223"/>
                        <a:ext cx="658812"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Storage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Queues</a:t>
                        </a:r>
                      </a:p>
                    </p:txBody>
                  </p:sp>
                  <p:pic>
                    <p:nvPicPr>
                      <p:cNvPr id="404" name="Picture 220" descr="Storage queue.png"/>
                      <p:cNvPicPr>
                        <a:picLocks noChangeAspect="1"/>
                      </p:cNvPicPr>
                      <p:nvPr/>
                    </p:nvPicPr>
                    <p:blipFill>
                      <a:blip r:embed="rId27" cstate="print">
                        <a:biLevel thresh="25000"/>
                        <a:extLst>
                          <a:ext uri="{28A0092B-C50C-407E-A947-70E740481C1C}">
                            <a14:useLocalDpi xmlns:a14="http://schemas.microsoft.com/office/drawing/2010/main" val="0"/>
                          </a:ext>
                        </a:extLst>
                      </a:blip>
                      <a:srcRect/>
                      <a:stretch>
                        <a:fillRect/>
                      </a:stretch>
                    </p:blipFill>
                    <p:spPr bwMode="auto">
                      <a:xfrm>
                        <a:off x="2319701" y="2485765"/>
                        <a:ext cx="292636" cy="29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348" name="Group 347"/>
                <p:cNvGrpSpPr/>
                <p:nvPr/>
              </p:nvGrpSpPr>
              <p:grpSpPr>
                <a:xfrm>
                  <a:off x="7683226" y="2024565"/>
                  <a:ext cx="2771024" cy="2304637"/>
                  <a:chOff x="7683226" y="2138865"/>
                  <a:chExt cx="2771024" cy="2304637"/>
                </a:xfrm>
              </p:grpSpPr>
              <p:sp>
                <p:nvSpPr>
                  <p:cNvPr id="377" name="Rectangle 376"/>
                  <p:cNvSpPr/>
                  <p:nvPr/>
                </p:nvSpPr>
                <p:spPr bwMode="auto">
                  <a:xfrm>
                    <a:off x="7683226" y="2138865"/>
                    <a:ext cx="2771024" cy="2304637"/>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a:t>
                    </a:r>
                  </a:p>
                </p:txBody>
              </p:sp>
              <p:grpSp>
                <p:nvGrpSpPr>
                  <p:cNvPr id="378" name="Group 377"/>
                  <p:cNvGrpSpPr/>
                  <p:nvPr/>
                </p:nvGrpSpPr>
                <p:grpSpPr>
                  <a:xfrm>
                    <a:off x="7845950" y="2595968"/>
                    <a:ext cx="2445576" cy="1553509"/>
                    <a:chOff x="7799957" y="2595968"/>
                    <a:chExt cx="2445576" cy="1553509"/>
                  </a:xfrm>
                </p:grpSpPr>
                <p:grpSp>
                  <p:nvGrpSpPr>
                    <p:cNvPr id="379" name="Group 387"/>
                    <p:cNvGrpSpPr>
                      <a:grpSpLocks/>
                    </p:cNvGrpSpPr>
                    <p:nvPr/>
                  </p:nvGrpSpPr>
                  <p:grpSpPr bwMode="auto">
                    <a:xfrm>
                      <a:off x="7799957" y="2595969"/>
                      <a:ext cx="1016185" cy="301066"/>
                      <a:chOff x="8369631" y="3448242"/>
                      <a:chExt cx="1016411" cy="301033"/>
                    </a:xfrm>
                  </p:grpSpPr>
                  <p:sp>
                    <p:nvSpPr>
                      <p:cNvPr id="395" name="TextBox 394"/>
                      <p:cNvSpPr txBox="1"/>
                      <p:nvPr/>
                    </p:nvSpPr>
                    <p:spPr>
                      <a:xfrm>
                        <a:off x="8727084" y="3448242"/>
                        <a:ext cx="658958"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Database</a:t>
                        </a:r>
                      </a:p>
                    </p:txBody>
                  </p:sp>
                  <p:pic>
                    <p:nvPicPr>
                      <p:cNvPr id="396" name="Picture 171"/>
                      <p:cNvPicPr>
                        <a:picLocks noChangeAspect="1"/>
                      </p:cNvPicPr>
                      <p:nvPr/>
                    </p:nvPicPr>
                    <p:blipFill>
                      <a:blip r:embed="rId28" cstate="print">
                        <a:biLevel thresh="25000"/>
                        <a:extLst>
                          <a:ext uri="{28A0092B-C50C-407E-A947-70E740481C1C}">
                            <a14:useLocalDpi xmlns:a14="http://schemas.microsoft.com/office/drawing/2010/main" val="0"/>
                          </a:ext>
                        </a:extLst>
                      </a:blip>
                      <a:srcRect/>
                      <a:stretch>
                        <a:fillRect/>
                      </a:stretch>
                    </p:blipFill>
                    <p:spPr bwMode="auto">
                      <a:xfrm>
                        <a:off x="8369631" y="3452466"/>
                        <a:ext cx="296809" cy="296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0" name="Group 389"/>
                    <p:cNvGrpSpPr>
                      <a:grpSpLocks/>
                    </p:cNvGrpSpPr>
                    <p:nvPr/>
                  </p:nvGrpSpPr>
                  <p:grpSpPr bwMode="auto">
                    <a:xfrm>
                      <a:off x="7803051" y="3832282"/>
                      <a:ext cx="1013093" cy="300038"/>
                      <a:chOff x="8372726" y="4684418"/>
                      <a:chExt cx="1013318" cy="300005"/>
                    </a:xfrm>
                  </p:grpSpPr>
                  <p:sp>
                    <p:nvSpPr>
                      <p:cNvPr id="393" name="TextBox 392"/>
                      <p:cNvSpPr txBox="1"/>
                      <p:nvPr/>
                    </p:nvSpPr>
                    <p:spPr>
                      <a:xfrm>
                        <a:off x="8727084" y="4684418"/>
                        <a:ext cx="658960" cy="30000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DocumentDB</a:t>
                        </a:r>
                        <a:endPar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394" name="Picture 173"/>
                      <p:cNvPicPr>
                        <a:picLocks noChangeAspect="1"/>
                      </p:cNvPicPr>
                      <p:nvPr/>
                    </p:nvPicPr>
                    <p:blipFill>
                      <a:blip r:embed="rId29" cstate="print">
                        <a:biLevel thresh="25000"/>
                        <a:extLst>
                          <a:ext uri="{28A0092B-C50C-407E-A947-70E740481C1C}">
                            <a14:useLocalDpi xmlns:a14="http://schemas.microsoft.com/office/drawing/2010/main" val="0"/>
                          </a:ext>
                        </a:extLst>
                      </a:blip>
                      <a:srcRect/>
                      <a:stretch>
                        <a:fillRect/>
                      </a:stretch>
                    </p:blipFill>
                    <p:spPr bwMode="auto">
                      <a:xfrm>
                        <a:off x="8372726" y="4693804"/>
                        <a:ext cx="290620" cy="290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1" name="Group 390"/>
                    <p:cNvGrpSpPr>
                      <a:grpSpLocks/>
                    </p:cNvGrpSpPr>
                    <p:nvPr/>
                  </p:nvGrpSpPr>
                  <p:grpSpPr bwMode="auto">
                    <a:xfrm>
                      <a:off x="7803720" y="3204660"/>
                      <a:ext cx="1012423" cy="309349"/>
                      <a:chOff x="8373395" y="4056866"/>
                      <a:chExt cx="1012648" cy="309315"/>
                    </a:xfrm>
                  </p:grpSpPr>
                  <p:sp>
                    <p:nvSpPr>
                      <p:cNvPr id="391" name="TextBox 390"/>
                      <p:cNvSpPr txBox="1"/>
                      <p:nvPr/>
                    </p:nvSpPr>
                    <p:spPr>
                      <a:xfrm>
                        <a:off x="8727084" y="4056866"/>
                        <a:ext cx="658959"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Redis</a:t>
                        </a: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Cache</a:t>
                        </a:r>
                      </a:p>
                    </p:txBody>
                  </p:sp>
                  <p:pic>
                    <p:nvPicPr>
                      <p:cNvPr id="392" name="Picture 175"/>
                      <p:cNvPicPr>
                        <a:picLocks noChangeAspect="1"/>
                      </p:cNvPicPr>
                      <p:nvPr/>
                    </p:nvPicPr>
                    <p:blipFill>
                      <a:blip r:embed="rId30" cstate="print">
                        <a:biLevel thresh="25000"/>
                        <a:extLst>
                          <a:ext uri="{28A0092B-C50C-407E-A947-70E740481C1C}">
                            <a14:useLocalDpi xmlns:a14="http://schemas.microsoft.com/office/drawing/2010/main" val="0"/>
                          </a:ext>
                        </a:extLst>
                      </a:blip>
                      <a:srcRect/>
                      <a:stretch>
                        <a:fillRect/>
                      </a:stretch>
                    </p:blipFill>
                    <p:spPr bwMode="auto">
                      <a:xfrm>
                        <a:off x="8373395" y="4076899"/>
                        <a:ext cx="289282" cy="2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2" name="Group 391"/>
                    <p:cNvGrpSpPr>
                      <a:grpSpLocks/>
                    </p:cNvGrpSpPr>
                    <p:nvPr/>
                  </p:nvGrpSpPr>
                  <p:grpSpPr bwMode="auto">
                    <a:xfrm>
                      <a:off x="9163663" y="3193851"/>
                      <a:ext cx="1081869" cy="331906"/>
                      <a:chOff x="9733640" y="4046058"/>
                      <a:chExt cx="1082109" cy="331869"/>
                    </a:xfrm>
                  </p:grpSpPr>
                  <p:sp>
                    <p:nvSpPr>
                      <p:cNvPr id="389" name="TextBox 388"/>
                      <p:cNvSpPr txBox="1"/>
                      <p:nvPr/>
                    </p:nvSpPr>
                    <p:spPr>
                      <a:xfrm>
                        <a:off x="10156790" y="4061991"/>
                        <a:ext cx="658959" cy="30000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Search</a:t>
                        </a:r>
                      </a:p>
                    </p:txBody>
                  </p:sp>
                  <p:pic>
                    <p:nvPicPr>
                      <p:cNvPr id="390" name="Picture 177"/>
                      <p:cNvPicPr>
                        <a:picLocks noChangeAspect="1"/>
                      </p:cNvPicPr>
                      <p:nvPr/>
                    </p:nvPicPr>
                    <p:blipFill>
                      <a:blip r:embed="rId31" cstate="print">
                        <a:biLevel thresh="25000"/>
                        <a:extLst>
                          <a:ext uri="{28A0092B-C50C-407E-A947-70E740481C1C}">
                            <a14:useLocalDpi xmlns:a14="http://schemas.microsoft.com/office/drawing/2010/main" val="0"/>
                          </a:ext>
                        </a:extLst>
                      </a:blip>
                      <a:srcRect/>
                      <a:stretch>
                        <a:fillRect/>
                      </a:stretch>
                    </p:blipFill>
                    <p:spPr bwMode="auto">
                      <a:xfrm>
                        <a:off x="9733640" y="4046058"/>
                        <a:ext cx="331871" cy="331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3" name="Group 392"/>
                    <p:cNvGrpSpPr>
                      <a:grpSpLocks/>
                    </p:cNvGrpSpPr>
                    <p:nvPr/>
                  </p:nvGrpSpPr>
                  <p:grpSpPr bwMode="auto">
                    <a:xfrm>
                      <a:off x="9193207" y="3828827"/>
                      <a:ext cx="1052326" cy="320650"/>
                      <a:chOff x="9763191" y="4680964"/>
                      <a:chExt cx="1052560" cy="320615"/>
                    </a:xfrm>
                  </p:grpSpPr>
                  <p:sp>
                    <p:nvSpPr>
                      <p:cNvPr id="387" name="TextBox 386"/>
                      <p:cNvSpPr txBox="1"/>
                      <p:nvPr/>
                    </p:nvSpPr>
                    <p:spPr>
                      <a:xfrm>
                        <a:off x="10156791" y="4693638"/>
                        <a:ext cx="658960" cy="301592"/>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Tables</a:t>
                        </a:r>
                      </a:p>
                    </p:txBody>
                  </p:sp>
                  <p:pic>
                    <p:nvPicPr>
                      <p:cNvPr id="388" name="Picture 179" descr="Storage table.png"/>
                      <p:cNvPicPr>
                        <a:picLocks noChangeAspect="1"/>
                      </p:cNvPicPr>
                      <p:nvPr/>
                    </p:nvPicPr>
                    <p:blipFill>
                      <a:blip r:embed="rId32" cstate="print">
                        <a:biLevel thresh="25000"/>
                        <a:extLst>
                          <a:ext uri="{28A0092B-C50C-407E-A947-70E740481C1C}">
                            <a14:useLocalDpi xmlns:a14="http://schemas.microsoft.com/office/drawing/2010/main" val="0"/>
                          </a:ext>
                        </a:extLst>
                      </a:blip>
                      <a:srcRect/>
                      <a:stretch>
                        <a:fillRect/>
                      </a:stretch>
                    </p:blipFill>
                    <p:spPr bwMode="auto">
                      <a:xfrm>
                        <a:off x="9763191" y="4680964"/>
                        <a:ext cx="320616" cy="32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84" name="Group 388"/>
                    <p:cNvGrpSpPr>
                      <a:grpSpLocks/>
                    </p:cNvGrpSpPr>
                    <p:nvPr/>
                  </p:nvGrpSpPr>
                  <p:grpSpPr bwMode="auto">
                    <a:xfrm>
                      <a:off x="9193207" y="2595968"/>
                      <a:ext cx="790386" cy="325437"/>
                      <a:chOff x="9763191" y="3448241"/>
                      <a:chExt cx="790562" cy="325401"/>
                    </a:xfrm>
                  </p:grpSpPr>
                  <p:pic>
                    <p:nvPicPr>
                      <p:cNvPr id="385" name="Picture 16"/>
                      <p:cNvPicPr>
                        <a:picLocks noChangeAspect="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9763191" y="3452465"/>
                        <a:ext cx="320616" cy="290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6" name="TextBox 385"/>
                      <p:cNvSpPr txBox="1"/>
                      <p:nvPr/>
                    </p:nvSpPr>
                    <p:spPr>
                      <a:xfrm>
                        <a:off x="10156790" y="3448241"/>
                        <a:ext cx="396963" cy="325401"/>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SQL Data</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Warehouse</a:t>
                        </a:r>
                      </a:p>
                    </p:txBody>
                  </p:sp>
                </p:grpSp>
              </p:grpSp>
            </p:grpSp>
            <p:grpSp>
              <p:nvGrpSpPr>
                <p:cNvPr id="349" name="Group 348"/>
                <p:cNvGrpSpPr/>
                <p:nvPr/>
              </p:nvGrpSpPr>
              <p:grpSpPr>
                <a:xfrm>
                  <a:off x="2082009" y="543029"/>
                  <a:ext cx="2144942" cy="1371600"/>
                  <a:chOff x="2082009" y="650979"/>
                  <a:chExt cx="2144942" cy="1371600"/>
                </a:xfrm>
              </p:grpSpPr>
              <p:sp>
                <p:nvSpPr>
                  <p:cNvPr id="364" name="Rectangle 363"/>
                  <p:cNvSpPr/>
                  <p:nvPr/>
                </p:nvSpPr>
                <p:spPr bwMode="auto">
                  <a:xfrm>
                    <a:off x="2082009" y="650979"/>
                    <a:ext cx="2144942"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Compute</a:t>
                    </a:r>
                  </a:p>
                </p:txBody>
              </p:sp>
              <p:grpSp>
                <p:nvGrpSpPr>
                  <p:cNvPr id="365" name="Group 364"/>
                  <p:cNvGrpSpPr/>
                  <p:nvPr/>
                </p:nvGrpSpPr>
                <p:grpSpPr>
                  <a:xfrm>
                    <a:off x="2209151" y="1044910"/>
                    <a:ext cx="889842" cy="301625"/>
                    <a:chOff x="2315921" y="978921"/>
                    <a:chExt cx="889842" cy="301625"/>
                  </a:xfrm>
                </p:grpSpPr>
                <p:sp>
                  <p:nvSpPr>
                    <p:cNvPr id="375" name="TextBox 374"/>
                    <p:cNvSpPr txBox="1"/>
                    <p:nvPr/>
                  </p:nvSpPr>
                  <p:spPr bwMode="auto">
                    <a:xfrm>
                      <a:off x="2678517" y="978921"/>
                      <a:ext cx="527246"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Cloud</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Services</a:t>
                      </a:r>
                    </a:p>
                  </p:txBody>
                </p:sp>
                <p:pic>
                  <p:nvPicPr>
                    <p:cNvPr id="376" name="Picture 145"/>
                    <p:cNvPicPr>
                      <a:picLocks noChangeAspect="1"/>
                    </p:cNvPicPr>
                    <p:nvPr/>
                  </p:nvPicPr>
                  <p:blipFill>
                    <a:blip r:embed="rId34" cstate="print">
                      <a:biLevel thresh="25000"/>
                      <a:extLst>
                        <a:ext uri="{28A0092B-C50C-407E-A947-70E740481C1C}">
                          <a14:useLocalDpi xmlns:a14="http://schemas.microsoft.com/office/drawing/2010/main" val="0"/>
                        </a:ext>
                      </a:extLst>
                    </a:blip>
                    <a:srcRect/>
                    <a:stretch>
                      <a:fillRect/>
                    </a:stretch>
                  </p:blipFill>
                  <p:spPr bwMode="auto">
                    <a:xfrm>
                      <a:off x="2315921" y="984779"/>
                      <a:ext cx="289808" cy="28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6" name="Group 365"/>
                  <p:cNvGrpSpPr/>
                  <p:nvPr/>
                </p:nvGrpSpPr>
                <p:grpSpPr>
                  <a:xfrm>
                    <a:off x="2209151" y="1617332"/>
                    <a:ext cx="751241" cy="303647"/>
                    <a:chOff x="2355344" y="1558000"/>
                    <a:chExt cx="751241" cy="303647"/>
                  </a:xfrm>
                </p:grpSpPr>
                <p:sp>
                  <p:nvSpPr>
                    <p:cNvPr id="373" name="TextBox 372"/>
                    <p:cNvSpPr txBox="1"/>
                    <p:nvPr/>
                  </p:nvSpPr>
                  <p:spPr bwMode="auto">
                    <a:xfrm>
                      <a:off x="2722967" y="1559012"/>
                      <a:ext cx="383618" cy="3016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Batch</a:t>
                      </a:r>
                    </a:p>
                  </p:txBody>
                </p:sp>
                <p:pic>
                  <p:nvPicPr>
                    <p:cNvPr id="374" name="Picture 147"/>
                    <p:cNvPicPr>
                      <a:picLocks noChangeAspect="1"/>
                    </p:cNvPicPr>
                    <p:nvPr/>
                  </p:nvPicPr>
                  <p:blipFill>
                    <a:blip r:embed="rId35" cstate="print">
                      <a:biLevel thresh="25000"/>
                      <a:extLst>
                        <a:ext uri="{28A0092B-C50C-407E-A947-70E740481C1C}">
                          <a14:useLocalDpi xmlns:a14="http://schemas.microsoft.com/office/drawing/2010/main" val="0"/>
                        </a:ext>
                      </a:extLst>
                    </a:blip>
                    <a:srcRect/>
                    <a:stretch>
                      <a:fillRect/>
                    </a:stretch>
                  </p:blipFill>
                  <p:spPr bwMode="auto">
                    <a:xfrm>
                      <a:off x="2355344" y="1558000"/>
                      <a:ext cx="303542" cy="30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7" name="Group 366"/>
                  <p:cNvGrpSpPr/>
                  <p:nvPr/>
                </p:nvGrpSpPr>
                <p:grpSpPr>
                  <a:xfrm>
                    <a:off x="3226725" y="1617332"/>
                    <a:ext cx="865731" cy="301625"/>
                    <a:chOff x="3193533" y="1551343"/>
                    <a:chExt cx="865731" cy="301625"/>
                  </a:xfrm>
                </p:grpSpPr>
                <p:sp>
                  <p:nvSpPr>
                    <p:cNvPr id="371" name="TextBox 370"/>
                    <p:cNvSpPr txBox="1"/>
                    <p:nvPr/>
                  </p:nvSpPr>
                  <p:spPr bwMode="auto">
                    <a:xfrm>
                      <a:off x="3554337" y="1551343"/>
                      <a:ext cx="504927"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Remote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a:t>
                      </a:r>
                    </a:p>
                  </p:txBody>
                </p:sp>
                <p:pic>
                  <p:nvPicPr>
                    <p:cNvPr id="372" name="Picture 149"/>
                    <p:cNvPicPr>
                      <a:picLocks noChangeAspect="1"/>
                    </p:cNvPicPr>
                    <p:nvPr/>
                  </p:nvPicPr>
                  <p:blipFill>
                    <a:blip r:embed="rId36" cstate="print">
                      <a:biLevel thresh="25000"/>
                      <a:extLst>
                        <a:ext uri="{28A0092B-C50C-407E-A947-70E740481C1C}">
                          <a14:useLocalDpi xmlns:a14="http://schemas.microsoft.com/office/drawing/2010/main" val="0"/>
                        </a:ext>
                      </a:extLst>
                    </a:blip>
                    <a:srcRect/>
                    <a:stretch>
                      <a:fillRect/>
                    </a:stretch>
                  </p:blipFill>
                  <p:spPr bwMode="auto">
                    <a:xfrm>
                      <a:off x="3193533" y="1556274"/>
                      <a:ext cx="291661" cy="29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 name="Group 367"/>
                  <p:cNvGrpSpPr/>
                  <p:nvPr/>
                </p:nvGrpSpPr>
                <p:grpSpPr>
                  <a:xfrm>
                    <a:off x="3226725" y="1046498"/>
                    <a:ext cx="873084" cy="300037"/>
                    <a:chOff x="3380111" y="980440"/>
                    <a:chExt cx="873084" cy="300037"/>
                  </a:xfrm>
                </p:grpSpPr>
                <p:sp>
                  <p:nvSpPr>
                    <p:cNvPr id="369" name="TextBox 368"/>
                    <p:cNvSpPr txBox="1"/>
                    <p:nvPr/>
                  </p:nvSpPr>
                  <p:spPr bwMode="auto">
                    <a:xfrm>
                      <a:off x="3723011" y="980440"/>
                      <a:ext cx="530184"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Service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Fabric</a:t>
                      </a:r>
                    </a:p>
                  </p:txBody>
                </p:sp>
                <p:sp>
                  <p:nvSpPr>
                    <p:cNvPr id="370" name="Freeform 369"/>
                    <p:cNvSpPr/>
                    <p:nvPr/>
                  </p:nvSpPr>
                  <p:spPr bwMode="auto">
                    <a:xfrm>
                      <a:off x="3380111" y="993933"/>
                      <a:ext cx="282575" cy="273050"/>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rgbClr val="FFFFFF"/>
                    </a:solidFill>
                    <a:ln w="9525" cap="flat" cmpd="sng" algn="ctr">
                      <a:solidFill>
                        <a:srgbClr val="FFFFFF"/>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nvGrpSpPr>
                <p:cNvPr id="350" name="Group 349"/>
                <p:cNvGrpSpPr/>
                <p:nvPr/>
              </p:nvGrpSpPr>
              <p:grpSpPr>
                <a:xfrm>
                  <a:off x="8203323" y="543029"/>
                  <a:ext cx="2250927" cy="1371600"/>
                  <a:chOff x="8203323" y="650979"/>
                  <a:chExt cx="2250927" cy="1371600"/>
                </a:xfrm>
              </p:grpSpPr>
              <p:sp>
                <p:nvSpPr>
                  <p:cNvPr id="351" name="Rectangle 350"/>
                  <p:cNvSpPr/>
                  <p:nvPr/>
                </p:nvSpPr>
                <p:spPr bwMode="auto">
                  <a:xfrm>
                    <a:off x="8203323" y="650979"/>
                    <a:ext cx="2250927" cy="1371600"/>
                  </a:xfrm>
                  <a:prstGeom prst="rect">
                    <a:avLst/>
                  </a:prstGeom>
                  <a:solidFill>
                    <a:srgbClr val="0072C6"/>
                  </a:solidFill>
                  <a:ln w="6350" cap="flat" cmpd="sng" algn="ctr">
                    <a:noFill/>
                    <a:prstDash val="solid"/>
                    <a:miter lim="800000"/>
                    <a:headEnd type="none" w="med" len="med"/>
                    <a:tailEnd type="none" w="med" len="med"/>
                  </a:ln>
                  <a:effectLst/>
                </p:spPr>
                <p:txBody>
                  <a:bodyPr lIns="179285"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1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Developer services</a:t>
                    </a:r>
                  </a:p>
                </p:txBody>
              </p:sp>
              <p:grpSp>
                <p:nvGrpSpPr>
                  <p:cNvPr id="352" name="Group 351"/>
                  <p:cNvGrpSpPr/>
                  <p:nvPr/>
                </p:nvGrpSpPr>
                <p:grpSpPr>
                  <a:xfrm>
                    <a:off x="8316462" y="1050815"/>
                    <a:ext cx="1048050" cy="290595"/>
                    <a:chOff x="8316462" y="1050815"/>
                    <a:chExt cx="1048050" cy="290595"/>
                  </a:xfrm>
                </p:grpSpPr>
                <p:sp>
                  <p:nvSpPr>
                    <p:cNvPr id="362" name="TextBox 361"/>
                    <p:cNvSpPr txBox="1"/>
                    <p:nvPr/>
                  </p:nvSpPr>
                  <p:spPr bwMode="auto">
                    <a:xfrm>
                      <a:off x="8694587" y="1065786"/>
                      <a:ext cx="669925" cy="2508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Visual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Studio</a:t>
                      </a:r>
                    </a:p>
                  </p:txBody>
                </p:sp>
                <p:pic>
                  <p:nvPicPr>
                    <p:cNvPr id="363" name="Picture 167" descr="Visual Studio Online.png"/>
                    <p:cNvPicPr>
                      <a:picLocks noChangeAspect="1"/>
                    </p:cNvPicPr>
                    <p:nvPr/>
                  </p:nvPicPr>
                  <p:blipFill>
                    <a:blip r:embed="rId37" cstate="print">
                      <a:biLevel thresh="25000"/>
                      <a:extLst>
                        <a:ext uri="{28A0092B-C50C-407E-A947-70E740481C1C}">
                          <a14:useLocalDpi xmlns:a14="http://schemas.microsoft.com/office/drawing/2010/main" val="0"/>
                        </a:ext>
                      </a:extLst>
                    </a:blip>
                    <a:srcRect/>
                    <a:stretch>
                      <a:fillRect/>
                    </a:stretch>
                  </p:blipFill>
                  <p:spPr bwMode="auto">
                    <a:xfrm>
                      <a:off x="8316462" y="1050815"/>
                      <a:ext cx="290580" cy="290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 name="Group 352"/>
                  <p:cNvGrpSpPr/>
                  <p:nvPr/>
                </p:nvGrpSpPr>
                <p:grpSpPr>
                  <a:xfrm>
                    <a:off x="9413978" y="1606382"/>
                    <a:ext cx="957567" cy="312845"/>
                    <a:chOff x="9413978" y="1606382"/>
                    <a:chExt cx="957567" cy="312845"/>
                  </a:xfrm>
                </p:grpSpPr>
                <p:sp>
                  <p:nvSpPr>
                    <p:cNvPr id="360" name="TextBox 359"/>
                    <p:cNvSpPr txBox="1"/>
                    <p:nvPr/>
                  </p:nvSpPr>
                  <p:spPr bwMode="auto">
                    <a:xfrm>
                      <a:off x="9712733" y="1617602"/>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Application</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61" name="Picture 169" descr="Application Insights.png"/>
                    <p:cNvPicPr>
                      <a:picLocks noChangeAspect="1"/>
                    </p:cNvPicPr>
                    <p:nvPr/>
                  </p:nvPicPr>
                  <p:blipFill>
                    <a:blip r:embed="rId38" cstate="print">
                      <a:biLevel thresh="25000"/>
                      <a:extLst>
                        <a:ext uri="{28A0092B-C50C-407E-A947-70E740481C1C}">
                          <a14:useLocalDpi xmlns:a14="http://schemas.microsoft.com/office/drawing/2010/main" val="0"/>
                        </a:ext>
                      </a:extLst>
                    </a:blip>
                    <a:srcRect/>
                    <a:stretch>
                      <a:fillRect/>
                    </a:stretch>
                  </p:blipFill>
                  <p:spPr bwMode="auto">
                    <a:xfrm>
                      <a:off x="9413978" y="1606382"/>
                      <a:ext cx="292365" cy="29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 name="Group 353"/>
                  <p:cNvGrpSpPr/>
                  <p:nvPr/>
                </p:nvGrpSpPr>
                <p:grpSpPr>
                  <a:xfrm>
                    <a:off x="9408787" y="1025699"/>
                    <a:ext cx="875200" cy="302765"/>
                    <a:chOff x="9408787" y="1025699"/>
                    <a:chExt cx="875200" cy="302765"/>
                  </a:xfrm>
                </p:grpSpPr>
                <p:pic>
                  <p:nvPicPr>
                    <p:cNvPr id="358" name="Picture 272"/>
                    <p:cNvPicPr>
                      <a:picLocks noChangeAspect="1"/>
                    </p:cNvPicPr>
                    <p:nvPr/>
                  </p:nvPicPr>
                  <p:blipFill>
                    <a:blip r:embed="rId39" cstate="print">
                      <a:biLevel thresh="25000"/>
                      <a:extLst>
                        <a:ext uri="{28A0092B-C50C-407E-A947-70E740481C1C}">
                          <a14:useLocalDpi xmlns:a14="http://schemas.microsoft.com/office/drawing/2010/main" val="0"/>
                        </a:ext>
                      </a:extLst>
                    </a:blip>
                    <a:srcRect/>
                    <a:stretch>
                      <a:fillRect/>
                    </a:stretch>
                  </p:blipFill>
                  <p:spPr bwMode="auto">
                    <a:xfrm>
                      <a:off x="9408787" y="1025699"/>
                      <a:ext cx="302749" cy="302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9" name="TextBox 358"/>
                    <p:cNvSpPr txBox="1"/>
                    <p:nvPr/>
                  </p:nvSpPr>
                  <p:spPr bwMode="auto">
                    <a:xfrm>
                      <a:off x="9742651" y="1059753"/>
                      <a:ext cx="541336" cy="2492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SDK</a:t>
                      </a:r>
                    </a:p>
                  </p:txBody>
                </p:sp>
              </p:grpSp>
              <p:grpSp>
                <p:nvGrpSpPr>
                  <p:cNvPr id="355" name="Group 354"/>
                  <p:cNvGrpSpPr/>
                  <p:nvPr/>
                </p:nvGrpSpPr>
                <p:grpSpPr>
                  <a:xfrm>
                    <a:off x="8316496" y="1621631"/>
                    <a:ext cx="1048016" cy="280129"/>
                    <a:chOff x="8316496" y="1621631"/>
                    <a:chExt cx="1048016" cy="280129"/>
                  </a:xfrm>
                </p:grpSpPr>
                <p:sp>
                  <p:nvSpPr>
                    <p:cNvPr id="356" name="TextBox 355"/>
                    <p:cNvSpPr txBox="1"/>
                    <p:nvPr/>
                  </p:nvSpPr>
                  <p:spPr bwMode="auto">
                    <a:xfrm>
                      <a:off x="8704112" y="1650936"/>
                      <a:ext cx="660400" cy="250824"/>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Team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Project</a:t>
                      </a:r>
                    </a:p>
                  </p:txBody>
                </p:sp>
                <p:sp>
                  <p:nvSpPr>
                    <p:cNvPr id="357" name="Freeform 356"/>
                    <p:cNvSpPr/>
                    <p:nvPr/>
                  </p:nvSpPr>
                  <p:spPr bwMode="auto">
                    <a:xfrm>
                      <a:off x="8316496" y="1621631"/>
                      <a:ext cx="290512" cy="249237"/>
                    </a:xfrm>
                    <a:custGeom>
                      <a:avLst/>
                      <a:gdLst>
                        <a:gd name="connsiteX0" fmla="*/ 20235 w 769143"/>
                        <a:gd name="connsiteY0" fmla="*/ 443405 h 659607"/>
                        <a:gd name="connsiteX1" fmla="*/ 84659 w 769143"/>
                        <a:gd name="connsiteY1" fmla="*/ 443405 h 659607"/>
                        <a:gd name="connsiteX2" fmla="*/ 133712 w 769143"/>
                        <a:gd name="connsiteY2" fmla="*/ 527981 h 659607"/>
                        <a:gd name="connsiteX3" fmla="*/ 182766 w 769143"/>
                        <a:gd name="connsiteY3" fmla="*/ 443405 h 659607"/>
                        <a:gd name="connsiteX4" fmla="*/ 251228 w 769143"/>
                        <a:gd name="connsiteY4" fmla="*/ 443405 h 659607"/>
                        <a:gd name="connsiteX5" fmla="*/ 271462 w 769143"/>
                        <a:gd name="connsiteY5" fmla="*/ 463640 h 659607"/>
                        <a:gd name="connsiteX6" fmla="*/ 271462 w 769143"/>
                        <a:gd name="connsiteY6" fmla="*/ 634610 h 659607"/>
                        <a:gd name="connsiteX7" fmla="*/ 251228 w 769143"/>
                        <a:gd name="connsiteY7" fmla="*/ 654845 h 659607"/>
                        <a:gd name="connsiteX8" fmla="*/ 20235 w 769143"/>
                        <a:gd name="connsiteY8" fmla="*/ 654845 h 659607"/>
                        <a:gd name="connsiteX9" fmla="*/ 0 w 769143"/>
                        <a:gd name="connsiteY9" fmla="*/ 634610 h 659607"/>
                        <a:gd name="connsiteX10" fmla="*/ 0 w 769143"/>
                        <a:gd name="connsiteY10" fmla="*/ 463640 h 659607"/>
                        <a:gd name="connsiteX11" fmla="*/ 20235 w 769143"/>
                        <a:gd name="connsiteY11" fmla="*/ 443405 h 659607"/>
                        <a:gd name="connsiteX12" fmla="*/ 330596 w 769143"/>
                        <a:gd name="connsiteY12" fmla="*/ 290513 h 659607"/>
                        <a:gd name="connsiteX13" fmla="*/ 443055 w 769143"/>
                        <a:gd name="connsiteY13" fmla="*/ 290513 h 659607"/>
                        <a:gd name="connsiteX14" fmla="*/ 528684 w 769143"/>
                        <a:gd name="connsiteY14" fmla="*/ 438150 h 659607"/>
                        <a:gd name="connsiteX15" fmla="*/ 614314 w 769143"/>
                        <a:gd name="connsiteY15" fmla="*/ 290513 h 659607"/>
                        <a:gd name="connsiteX16" fmla="*/ 733821 w 769143"/>
                        <a:gd name="connsiteY16" fmla="*/ 290513 h 659607"/>
                        <a:gd name="connsiteX17" fmla="*/ 769143 w 769143"/>
                        <a:gd name="connsiteY17" fmla="*/ 325835 h 659607"/>
                        <a:gd name="connsiteX18" fmla="*/ 769143 w 769143"/>
                        <a:gd name="connsiteY18" fmla="*/ 624285 h 659607"/>
                        <a:gd name="connsiteX19" fmla="*/ 733821 w 769143"/>
                        <a:gd name="connsiteY19" fmla="*/ 659607 h 659607"/>
                        <a:gd name="connsiteX20" fmla="*/ 330596 w 769143"/>
                        <a:gd name="connsiteY20" fmla="*/ 659607 h 659607"/>
                        <a:gd name="connsiteX21" fmla="*/ 295274 w 769143"/>
                        <a:gd name="connsiteY21" fmla="*/ 624285 h 659607"/>
                        <a:gd name="connsiteX22" fmla="*/ 295274 w 769143"/>
                        <a:gd name="connsiteY22" fmla="*/ 325835 h 659607"/>
                        <a:gd name="connsiteX23" fmla="*/ 330596 w 769143"/>
                        <a:gd name="connsiteY23" fmla="*/ 290513 h 659607"/>
                        <a:gd name="connsiteX24" fmla="*/ 134367 w 769143"/>
                        <a:gd name="connsiteY24" fmla="*/ 276981 h 659607"/>
                        <a:gd name="connsiteX25" fmla="*/ 211441 w 769143"/>
                        <a:gd name="connsiteY25" fmla="*/ 354055 h 659607"/>
                        <a:gd name="connsiteX26" fmla="*/ 134367 w 769143"/>
                        <a:gd name="connsiteY26" fmla="*/ 431128 h 659607"/>
                        <a:gd name="connsiteX27" fmla="*/ 57293 w 769143"/>
                        <a:gd name="connsiteY27" fmla="*/ 354055 h 659607"/>
                        <a:gd name="connsiteX28" fmla="*/ 134367 w 769143"/>
                        <a:gd name="connsiteY28" fmla="*/ 276981 h 659607"/>
                        <a:gd name="connsiteX29" fmla="*/ 529827 w 769143"/>
                        <a:gd name="connsiteY29" fmla="*/ 0 h 659607"/>
                        <a:gd name="connsiteX30" fmla="*/ 664368 w 769143"/>
                        <a:gd name="connsiteY30" fmla="*/ 134541 h 659607"/>
                        <a:gd name="connsiteX31" fmla="*/ 529827 w 769143"/>
                        <a:gd name="connsiteY31" fmla="*/ 269082 h 659607"/>
                        <a:gd name="connsiteX32" fmla="*/ 395286 w 769143"/>
                        <a:gd name="connsiteY32" fmla="*/ 134541 h 659607"/>
                        <a:gd name="connsiteX33" fmla="*/ 529827 w 769143"/>
                        <a:gd name="connsiteY33" fmla="*/ 0 h 65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69143" h="659607">
                          <a:moveTo>
                            <a:pt x="20235" y="443405"/>
                          </a:moveTo>
                          <a:lnTo>
                            <a:pt x="84659" y="443405"/>
                          </a:lnTo>
                          <a:lnTo>
                            <a:pt x="133712" y="527981"/>
                          </a:lnTo>
                          <a:lnTo>
                            <a:pt x="182766" y="443405"/>
                          </a:lnTo>
                          <a:lnTo>
                            <a:pt x="251228" y="443405"/>
                          </a:lnTo>
                          <a:cubicBezTo>
                            <a:pt x="262403" y="443405"/>
                            <a:pt x="271462" y="452464"/>
                            <a:pt x="271462" y="463640"/>
                          </a:cubicBezTo>
                          <a:lnTo>
                            <a:pt x="271462" y="634610"/>
                          </a:lnTo>
                          <a:cubicBezTo>
                            <a:pt x="271462" y="645786"/>
                            <a:pt x="262403" y="654845"/>
                            <a:pt x="251228" y="654845"/>
                          </a:cubicBezTo>
                          <a:lnTo>
                            <a:pt x="20235" y="654845"/>
                          </a:lnTo>
                          <a:cubicBezTo>
                            <a:pt x="9060" y="654845"/>
                            <a:pt x="0" y="645786"/>
                            <a:pt x="0" y="634610"/>
                          </a:cubicBezTo>
                          <a:lnTo>
                            <a:pt x="0" y="463640"/>
                          </a:lnTo>
                          <a:cubicBezTo>
                            <a:pt x="0" y="452464"/>
                            <a:pt x="9060" y="443405"/>
                            <a:pt x="20235" y="443405"/>
                          </a:cubicBezTo>
                          <a:close/>
                          <a:moveTo>
                            <a:pt x="330596" y="290513"/>
                          </a:moveTo>
                          <a:lnTo>
                            <a:pt x="443055" y="290513"/>
                          </a:lnTo>
                          <a:lnTo>
                            <a:pt x="528684" y="438150"/>
                          </a:lnTo>
                          <a:lnTo>
                            <a:pt x="614314" y="290513"/>
                          </a:lnTo>
                          <a:lnTo>
                            <a:pt x="733821" y="290513"/>
                          </a:lnTo>
                          <a:cubicBezTo>
                            <a:pt x="753329" y="290513"/>
                            <a:pt x="769143" y="306327"/>
                            <a:pt x="769143" y="325835"/>
                          </a:cubicBezTo>
                          <a:lnTo>
                            <a:pt x="769143" y="624285"/>
                          </a:lnTo>
                          <a:cubicBezTo>
                            <a:pt x="769143" y="643793"/>
                            <a:pt x="753329" y="659607"/>
                            <a:pt x="733821" y="659607"/>
                          </a:cubicBezTo>
                          <a:lnTo>
                            <a:pt x="330596" y="659607"/>
                          </a:lnTo>
                          <a:cubicBezTo>
                            <a:pt x="311088" y="659607"/>
                            <a:pt x="295274" y="643793"/>
                            <a:pt x="295274" y="624285"/>
                          </a:cubicBezTo>
                          <a:lnTo>
                            <a:pt x="295274" y="325835"/>
                          </a:lnTo>
                          <a:cubicBezTo>
                            <a:pt x="295274" y="306327"/>
                            <a:pt x="311088" y="290513"/>
                            <a:pt x="330596" y="290513"/>
                          </a:cubicBezTo>
                          <a:close/>
                          <a:moveTo>
                            <a:pt x="134367" y="276981"/>
                          </a:moveTo>
                          <a:cubicBezTo>
                            <a:pt x="176934" y="276981"/>
                            <a:pt x="211441" y="311488"/>
                            <a:pt x="211441" y="354055"/>
                          </a:cubicBezTo>
                          <a:cubicBezTo>
                            <a:pt x="211441" y="396621"/>
                            <a:pt x="176934" y="431128"/>
                            <a:pt x="134367" y="431128"/>
                          </a:cubicBezTo>
                          <a:cubicBezTo>
                            <a:pt x="91800" y="431128"/>
                            <a:pt x="57293" y="396621"/>
                            <a:pt x="57293" y="354055"/>
                          </a:cubicBezTo>
                          <a:cubicBezTo>
                            <a:pt x="57293" y="311488"/>
                            <a:pt x="91800" y="276981"/>
                            <a:pt x="134367" y="276981"/>
                          </a:cubicBezTo>
                          <a:close/>
                          <a:moveTo>
                            <a:pt x="529827" y="0"/>
                          </a:moveTo>
                          <a:cubicBezTo>
                            <a:pt x="604132" y="0"/>
                            <a:pt x="664368" y="60236"/>
                            <a:pt x="664368" y="134541"/>
                          </a:cubicBezTo>
                          <a:cubicBezTo>
                            <a:pt x="664368" y="208846"/>
                            <a:pt x="604132" y="269082"/>
                            <a:pt x="529827" y="269082"/>
                          </a:cubicBezTo>
                          <a:cubicBezTo>
                            <a:pt x="455522" y="269082"/>
                            <a:pt x="395286" y="208846"/>
                            <a:pt x="395286" y="134541"/>
                          </a:cubicBezTo>
                          <a:cubicBezTo>
                            <a:pt x="395286" y="60236"/>
                            <a:pt x="455522" y="0"/>
                            <a:pt x="529827" y="0"/>
                          </a:cubicBezTo>
                          <a:close/>
                        </a:path>
                      </a:pathLst>
                    </a:custGeom>
                    <a:solidFill>
                      <a:srgbClr val="FFFFFF"/>
                    </a:solidFill>
                    <a:ln w="9525" cap="flat" cmpd="sng" algn="ctr">
                      <a:no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grpSp>
          <p:grpSp>
            <p:nvGrpSpPr>
              <p:cNvPr id="4" name="Group 3"/>
              <p:cNvGrpSpPr/>
              <p:nvPr userDrawn="1"/>
            </p:nvGrpSpPr>
            <p:grpSpPr>
              <a:xfrm>
                <a:off x="249566" y="543029"/>
                <a:ext cx="1720893" cy="3795291"/>
                <a:chOff x="249566" y="543029"/>
                <a:chExt cx="1720893" cy="3795291"/>
              </a:xfrm>
            </p:grpSpPr>
            <p:sp>
              <p:nvSpPr>
                <p:cNvPr id="319" name="Rectangle 318"/>
                <p:cNvSpPr/>
                <p:nvPr/>
              </p:nvSpPr>
              <p:spPr bwMode="auto">
                <a:xfrm>
                  <a:off x="249566" y="543029"/>
                  <a:ext cx="1720893" cy="3795291"/>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Security </a:t>
                  </a:r>
                  <a:r>
                    <a:rPr kumimoji="0" lang="en-US" sz="13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and Management</a:t>
                  </a:r>
                  <a:endPar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3" name="Group 2"/>
                <p:cNvGrpSpPr/>
                <p:nvPr/>
              </p:nvGrpSpPr>
              <p:grpSpPr>
                <a:xfrm>
                  <a:off x="365563" y="1115018"/>
                  <a:ext cx="1458716" cy="3120525"/>
                  <a:chOff x="419554" y="1199688"/>
                  <a:chExt cx="1458716" cy="3120525"/>
                </a:xfrm>
              </p:grpSpPr>
              <p:grpSp>
                <p:nvGrpSpPr>
                  <p:cNvPr id="321" name="Group 320"/>
                  <p:cNvGrpSpPr/>
                  <p:nvPr/>
                </p:nvGrpSpPr>
                <p:grpSpPr>
                  <a:xfrm>
                    <a:off x="442574" y="1656149"/>
                    <a:ext cx="1027708" cy="303213"/>
                    <a:chOff x="368069" y="1313314"/>
                    <a:chExt cx="1027708" cy="303213"/>
                  </a:xfrm>
                </p:grpSpPr>
                <p:sp>
                  <p:nvSpPr>
                    <p:cNvPr id="340" name="TextBox 339"/>
                    <p:cNvSpPr txBox="1"/>
                    <p:nvPr/>
                  </p:nvSpPr>
                  <p:spPr bwMode="auto">
                    <a:xfrm>
                      <a:off x="736963" y="1314902"/>
                      <a:ext cx="658814"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Active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Directory</a:t>
                      </a:r>
                    </a:p>
                  </p:txBody>
                </p:sp>
                <p:pic>
                  <p:nvPicPr>
                    <p:cNvPr id="341" name="Picture 193"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368069" y="1313314"/>
                      <a:ext cx="298175" cy="29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 name="Group 321"/>
                  <p:cNvGrpSpPr/>
                  <p:nvPr/>
                </p:nvGrpSpPr>
                <p:grpSpPr>
                  <a:xfrm>
                    <a:off x="466215" y="2129907"/>
                    <a:ext cx="1004066" cy="301625"/>
                    <a:chOff x="391710" y="1847920"/>
                    <a:chExt cx="1004066" cy="301625"/>
                  </a:xfrm>
                </p:grpSpPr>
                <p:sp>
                  <p:nvSpPr>
                    <p:cNvPr id="338" name="TextBox 337"/>
                    <p:cNvSpPr txBox="1"/>
                    <p:nvPr/>
                  </p:nvSpPr>
                  <p:spPr bwMode="auto">
                    <a:xfrm>
                      <a:off x="736963" y="1847920"/>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Multi-Factor</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Authentication</a:t>
                      </a:r>
                    </a:p>
                  </p:txBody>
                </p:sp>
                <p:pic>
                  <p:nvPicPr>
                    <p:cNvPr id="339" name="Picture 195" descr="Multi-Factor Authentication.png"/>
                    <p:cNvPicPr>
                      <a:picLocks noChangeAspect="1"/>
                    </p:cNvPicPr>
                    <p:nvPr/>
                  </p:nvPicPr>
                  <p:blipFill>
                    <a:blip r:embed="rId41" cstate="print">
                      <a:biLevel thresh="25000"/>
                      <a:extLst>
                        <a:ext uri="{28A0092B-C50C-407E-A947-70E740481C1C}">
                          <a14:useLocalDpi xmlns:a14="http://schemas.microsoft.com/office/drawing/2010/main" val="0"/>
                        </a:ext>
                      </a:extLst>
                    </a:blip>
                    <a:srcRect/>
                    <a:stretch>
                      <a:fillRect/>
                    </a:stretch>
                  </p:blipFill>
                  <p:spPr bwMode="auto">
                    <a:xfrm>
                      <a:off x="391710" y="1854270"/>
                      <a:ext cx="288064" cy="28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322"/>
                  <p:cNvGrpSpPr/>
                  <p:nvPr/>
                </p:nvGrpSpPr>
                <p:grpSpPr>
                  <a:xfrm>
                    <a:off x="442574" y="2602077"/>
                    <a:ext cx="1027706" cy="301625"/>
                    <a:chOff x="368069" y="2341251"/>
                    <a:chExt cx="1027706" cy="301625"/>
                  </a:xfrm>
                </p:grpSpPr>
                <p:sp>
                  <p:nvSpPr>
                    <p:cNvPr id="336" name="TextBox 335"/>
                    <p:cNvSpPr txBox="1"/>
                    <p:nvPr/>
                  </p:nvSpPr>
                  <p:spPr bwMode="auto">
                    <a:xfrm>
                      <a:off x="736963" y="234125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Automation</a:t>
                      </a:r>
                    </a:p>
                  </p:txBody>
                </p:sp>
                <p:pic>
                  <p:nvPicPr>
                    <p:cNvPr id="337" name="Picture 198" descr="Azure automation.png"/>
                    <p:cNvPicPr>
                      <a:picLocks noChangeAspect="1"/>
                    </p:cNvPicPr>
                    <p:nvPr/>
                  </p:nvPicPr>
                  <p:blipFill>
                    <a:blip r:embed="rId42" cstate="print">
                      <a:biLevel thresh="25000"/>
                      <a:extLst>
                        <a:ext uri="{28A0092B-C50C-407E-A947-70E740481C1C}">
                          <a14:useLocalDpi xmlns:a14="http://schemas.microsoft.com/office/drawing/2010/main" val="0"/>
                        </a:ext>
                      </a:extLst>
                    </a:blip>
                    <a:srcRect/>
                    <a:stretch>
                      <a:fillRect/>
                    </a:stretch>
                  </p:blipFill>
                  <p:spPr bwMode="auto">
                    <a:xfrm>
                      <a:off x="368069" y="2347601"/>
                      <a:ext cx="289482" cy="290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4" name="Group 323"/>
                  <p:cNvGrpSpPr/>
                  <p:nvPr/>
                </p:nvGrpSpPr>
                <p:grpSpPr>
                  <a:xfrm>
                    <a:off x="442574" y="1199688"/>
                    <a:ext cx="1027707" cy="285916"/>
                    <a:chOff x="368069" y="762503"/>
                    <a:chExt cx="1027707" cy="285916"/>
                  </a:xfrm>
                </p:grpSpPr>
                <p:sp>
                  <p:nvSpPr>
                    <p:cNvPr id="334" name="TextBox 333"/>
                    <p:cNvSpPr txBox="1"/>
                    <p:nvPr/>
                  </p:nvSpPr>
                  <p:spPr bwMode="auto">
                    <a:xfrm>
                      <a:off x="736963" y="789031"/>
                      <a:ext cx="658813" cy="232860"/>
                    </a:xfrm>
                    <a:prstGeom prst="rect">
                      <a:avLst/>
                    </a:prstGeom>
                    <a:noFill/>
                    <a:ln>
                      <a:noFill/>
                    </a:ln>
                  </p:spPr>
                  <p:txBody>
                    <a:bodyPr wrap="none" lIns="0" tIns="27971" rIns="0" bIns="0" anchor="ctr" anchorCtr="0"/>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Portal</a:t>
                      </a:r>
                    </a:p>
                  </p:txBody>
                </p:sp>
                <p:pic>
                  <p:nvPicPr>
                    <p:cNvPr id="335" name="Picture 200" descr="Azure subscription.png"/>
                    <p:cNvPicPr>
                      <a:picLocks noChangeAspect="1"/>
                    </p:cNvPicPr>
                    <p:nvPr/>
                  </p:nvPicPr>
                  <p:blipFill>
                    <a:blip r:embed="rId43" cstate="print">
                      <a:biLevel thresh="25000"/>
                      <a:extLst>
                        <a:ext uri="{28A0092B-C50C-407E-A947-70E740481C1C}">
                          <a14:useLocalDpi xmlns:a14="http://schemas.microsoft.com/office/drawing/2010/main" val="0"/>
                        </a:ext>
                      </a:extLst>
                    </a:blip>
                    <a:srcRect/>
                    <a:stretch>
                      <a:fillRect/>
                    </a:stretch>
                  </p:blipFill>
                  <p:spPr bwMode="auto">
                    <a:xfrm>
                      <a:off x="368069" y="762503"/>
                      <a:ext cx="286234" cy="285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5" name="Group 324"/>
                  <p:cNvGrpSpPr/>
                  <p:nvPr/>
                </p:nvGrpSpPr>
                <p:grpSpPr>
                  <a:xfrm>
                    <a:off x="442574" y="3074247"/>
                    <a:ext cx="1027707" cy="301625"/>
                    <a:chOff x="368069" y="2835216"/>
                    <a:chExt cx="1027707" cy="301625"/>
                  </a:xfrm>
                </p:grpSpPr>
                <p:sp>
                  <p:nvSpPr>
                    <p:cNvPr id="332" name="TextBox 331"/>
                    <p:cNvSpPr txBox="1"/>
                    <p:nvPr/>
                  </p:nvSpPr>
                  <p:spPr bwMode="auto">
                    <a:xfrm>
                      <a:off x="736963" y="2835216"/>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Key Vault</a:t>
                      </a:r>
                    </a:p>
                  </p:txBody>
                </p:sp>
                <p:pic>
                  <p:nvPicPr>
                    <p:cNvPr id="333" name="Picture 204" descr="AzureKeyVault_icon_white.png"/>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368069" y="2835216"/>
                      <a:ext cx="266988" cy="296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6" name="Group 325"/>
                  <p:cNvGrpSpPr/>
                  <p:nvPr/>
                </p:nvGrpSpPr>
                <p:grpSpPr>
                  <a:xfrm>
                    <a:off x="419554" y="3546417"/>
                    <a:ext cx="1458716" cy="301625"/>
                    <a:chOff x="345049" y="3328988"/>
                    <a:chExt cx="1458716" cy="301625"/>
                  </a:xfrm>
                </p:grpSpPr>
                <p:sp>
                  <p:nvSpPr>
                    <p:cNvPr id="330" name="TextBox 329"/>
                    <p:cNvSpPr txBox="1"/>
                    <p:nvPr/>
                  </p:nvSpPr>
                  <p:spPr bwMode="auto">
                    <a:xfrm>
                      <a:off x="736963" y="3328988"/>
                      <a:ext cx="106680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Marketplace</a:t>
                      </a:r>
                    </a:p>
                  </p:txBody>
                </p:sp>
                <p:pic>
                  <p:nvPicPr>
                    <p:cNvPr id="331" name="Picture 230" descr="Azure Marketplace.png"/>
                    <p:cNvPicPr>
                      <a:picLocks noChangeAspect="1"/>
                    </p:cNvPicPr>
                    <p:nvPr/>
                  </p:nvPicPr>
                  <p:blipFill>
                    <a:blip r:embed="rId45" cstate="print">
                      <a:biLevel thresh="25000"/>
                      <a:extLst>
                        <a:ext uri="{28A0092B-C50C-407E-A947-70E740481C1C}">
                          <a14:useLocalDpi xmlns:a14="http://schemas.microsoft.com/office/drawing/2010/main" val="0"/>
                        </a:ext>
                      </a:extLst>
                    </a:blip>
                    <a:srcRect/>
                    <a:stretch>
                      <a:fillRect/>
                    </a:stretch>
                  </p:blipFill>
                  <p:spPr bwMode="auto">
                    <a:xfrm>
                      <a:off x="345049" y="3338513"/>
                      <a:ext cx="291101" cy="291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7" name="Group 326"/>
                  <p:cNvGrpSpPr/>
                  <p:nvPr/>
                </p:nvGrpSpPr>
                <p:grpSpPr>
                  <a:xfrm>
                    <a:off x="442574" y="4018588"/>
                    <a:ext cx="1029294" cy="301625"/>
                    <a:chOff x="368069" y="3867931"/>
                    <a:chExt cx="1029294" cy="301625"/>
                  </a:xfrm>
                </p:grpSpPr>
                <p:pic>
                  <p:nvPicPr>
                    <p:cNvPr id="328" name="Picture 412"/>
                    <p:cNvPicPr>
                      <a:picLocks noChangeAspect="1"/>
                    </p:cNvPicPr>
                    <p:nvPr/>
                  </p:nvPicPr>
                  <p:blipFill>
                    <a:blip r:embed="rId46" cstate="print">
                      <a:biLevel thresh="25000"/>
                      <a:extLst>
                        <a:ext uri="{28A0092B-C50C-407E-A947-70E740481C1C}">
                          <a14:useLocalDpi xmlns:a14="http://schemas.microsoft.com/office/drawing/2010/main" val="0"/>
                        </a:ext>
                      </a:extLst>
                    </a:blip>
                    <a:srcRect/>
                    <a:stretch>
                      <a:fillRect/>
                    </a:stretch>
                  </p:blipFill>
                  <p:spPr bwMode="auto">
                    <a:xfrm>
                      <a:off x="368069" y="3891744"/>
                      <a:ext cx="252343" cy="25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TextBox 328"/>
                    <p:cNvSpPr txBox="1"/>
                    <p:nvPr/>
                  </p:nvSpPr>
                  <p:spPr bwMode="auto">
                    <a:xfrm>
                      <a:off x="736963" y="3867931"/>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VM Image Gallery</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and VM Depot</a:t>
                      </a:r>
                    </a:p>
                  </p:txBody>
                </p:sp>
              </p:grpSp>
            </p:grpSp>
          </p:grpSp>
          <p:grpSp>
            <p:nvGrpSpPr>
              <p:cNvPr id="13" name="Group 12"/>
              <p:cNvGrpSpPr/>
              <p:nvPr userDrawn="1"/>
            </p:nvGrpSpPr>
            <p:grpSpPr>
              <a:xfrm>
                <a:off x="10572607" y="543029"/>
                <a:ext cx="1619393" cy="3786173"/>
                <a:chOff x="10572607" y="543029"/>
                <a:chExt cx="1619393" cy="3786173"/>
              </a:xfrm>
            </p:grpSpPr>
            <p:sp>
              <p:nvSpPr>
                <p:cNvPr id="288" name="Rectangle 287"/>
                <p:cNvSpPr/>
                <p:nvPr/>
              </p:nvSpPr>
              <p:spPr bwMode="auto">
                <a:xfrm>
                  <a:off x="10572607" y="543029"/>
                  <a:ext cx="1619393" cy="3786173"/>
                </a:xfrm>
                <a:prstGeom prst="rect">
                  <a:avLst/>
                </a:prstGeom>
                <a:solidFill>
                  <a:srgbClr val="1B3C72"/>
                </a:solidFill>
                <a:ln w="6350" cap="flat" cmpd="sng" algn="ctr">
                  <a:noFill/>
                  <a:prstDash val="solid"/>
                  <a:miter lim="800000"/>
                  <a:headEnd type="none" w="med" len="med"/>
                  <a:tailEnd type="none" w="med" len="med"/>
                </a:ln>
                <a:effectLst/>
              </p:spPr>
              <p:txBody>
                <a:bodyPr lIns="265176" tIns="143428"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Hybrid</a:t>
                  </a:r>
                </a:p>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Operations</a:t>
                  </a:r>
                </a:p>
              </p:txBody>
            </p:sp>
            <p:grpSp>
              <p:nvGrpSpPr>
                <p:cNvPr id="12" name="Group 11"/>
                <p:cNvGrpSpPr/>
                <p:nvPr userDrawn="1"/>
              </p:nvGrpSpPr>
              <p:grpSpPr>
                <a:xfrm>
                  <a:off x="10757536" y="1170330"/>
                  <a:ext cx="1249535" cy="2996155"/>
                  <a:chOff x="10729741" y="1170330"/>
                  <a:chExt cx="1249535" cy="2996155"/>
                </a:xfrm>
              </p:grpSpPr>
              <p:grpSp>
                <p:nvGrpSpPr>
                  <p:cNvPr id="7" name="Group 6"/>
                  <p:cNvGrpSpPr/>
                  <p:nvPr userDrawn="1"/>
                </p:nvGrpSpPr>
                <p:grpSpPr>
                  <a:xfrm>
                    <a:off x="10729741" y="2078817"/>
                    <a:ext cx="1064688" cy="300038"/>
                    <a:chOff x="10729741" y="1826583"/>
                    <a:chExt cx="1064688" cy="300038"/>
                  </a:xfrm>
                </p:grpSpPr>
                <p:sp>
                  <p:nvSpPr>
                    <p:cNvPr id="317" name="TextBox 316"/>
                    <p:cNvSpPr txBox="1"/>
                    <p:nvPr/>
                  </p:nvSpPr>
                  <p:spPr bwMode="auto">
                    <a:xfrm>
                      <a:off x="11135616" y="1826583"/>
                      <a:ext cx="658813"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Backup</a:t>
                      </a:r>
                    </a:p>
                  </p:txBody>
                </p:sp>
                <p:pic>
                  <p:nvPicPr>
                    <p:cNvPr id="318" name="Picture 206" descr="Backup Service.png"/>
                    <p:cNvPicPr>
                      <a:picLocks noChangeAspect="1"/>
                    </p:cNvPicPr>
                    <p:nvPr/>
                  </p:nvPicPr>
                  <p:blipFill>
                    <a:blip r:embed="rId47" cstate="print">
                      <a:biLevel thresh="25000"/>
                      <a:extLst>
                        <a:ext uri="{28A0092B-C50C-407E-A947-70E740481C1C}">
                          <a14:useLocalDpi xmlns:a14="http://schemas.microsoft.com/office/drawing/2010/main" val="0"/>
                        </a:ext>
                      </a:extLst>
                    </a:blip>
                    <a:srcRect/>
                    <a:stretch>
                      <a:fillRect/>
                    </a:stretch>
                  </p:blipFill>
                  <p:spPr bwMode="auto">
                    <a:xfrm>
                      <a:off x="10729741" y="1828595"/>
                      <a:ext cx="296404" cy="29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9"/>
                  <p:cNvGrpSpPr/>
                  <p:nvPr userDrawn="1"/>
                </p:nvGrpSpPr>
                <p:grpSpPr>
                  <a:xfrm>
                    <a:off x="10735019" y="3417554"/>
                    <a:ext cx="1059409" cy="301625"/>
                    <a:chOff x="10735019" y="3369011"/>
                    <a:chExt cx="1059409" cy="301625"/>
                  </a:xfrm>
                </p:grpSpPr>
                <p:sp>
                  <p:nvSpPr>
                    <p:cNvPr id="315" name="TextBox 314"/>
                    <p:cNvSpPr txBox="1"/>
                    <p:nvPr/>
                  </p:nvSpPr>
                  <p:spPr bwMode="auto">
                    <a:xfrm>
                      <a:off x="11135616" y="3369011"/>
                      <a:ext cx="658812"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Site</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Recovery</a:t>
                      </a:r>
                    </a:p>
                  </p:txBody>
                </p:sp>
                <p:pic>
                  <p:nvPicPr>
                    <p:cNvPr id="316" name="Picture 210" descr="Site Recovery.png"/>
                    <p:cNvPicPr>
                      <a:picLocks noChangeAspect="1"/>
                    </p:cNvPicPr>
                    <p:nvPr/>
                  </p:nvPicPr>
                  <p:blipFill>
                    <a:blip r:embed="rId48" cstate="print">
                      <a:biLevel thresh="25000"/>
                      <a:extLst>
                        <a:ext uri="{28A0092B-C50C-407E-A947-70E740481C1C}">
                          <a14:useLocalDpi xmlns:a14="http://schemas.microsoft.com/office/drawing/2010/main" val="0"/>
                        </a:ext>
                      </a:extLst>
                    </a:blip>
                    <a:srcRect/>
                    <a:stretch>
                      <a:fillRect/>
                    </a:stretch>
                  </p:blipFill>
                  <p:spPr bwMode="auto">
                    <a:xfrm>
                      <a:off x="10735019" y="3369011"/>
                      <a:ext cx="285848" cy="286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 8"/>
                  <p:cNvGrpSpPr/>
                  <p:nvPr userDrawn="1"/>
                </p:nvGrpSpPr>
                <p:grpSpPr>
                  <a:xfrm>
                    <a:off x="10734570" y="2971838"/>
                    <a:ext cx="1059859" cy="300037"/>
                    <a:chOff x="10734570" y="2856179"/>
                    <a:chExt cx="1059859" cy="300037"/>
                  </a:xfrm>
                </p:grpSpPr>
                <p:sp>
                  <p:nvSpPr>
                    <p:cNvPr id="313" name="TextBox 312"/>
                    <p:cNvSpPr txBox="1"/>
                    <p:nvPr/>
                  </p:nvSpPr>
                  <p:spPr bwMode="auto">
                    <a:xfrm>
                      <a:off x="11135616" y="2856179"/>
                      <a:ext cx="658813" cy="300037"/>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Import/Export</a:t>
                      </a:r>
                    </a:p>
                  </p:txBody>
                </p:sp>
                <p:pic>
                  <p:nvPicPr>
                    <p:cNvPr id="314" name="Picture 212" descr="Storage (Azure).png"/>
                    <p:cNvPicPr>
                      <a:picLocks noChangeAspect="1"/>
                    </p:cNvPicPr>
                    <p:nvPr/>
                  </p:nvPicPr>
                  <p:blipFill>
                    <a:blip r:embed="rId49" cstate="print">
                      <a:biLevel thresh="25000"/>
                      <a:extLst>
                        <a:ext uri="{28A0092B-C50C-407E-A947-70E740481C1C}">
                          <a14:useLocalDpi xmlns:a14="http://schemas.microsoft.com/office/drawing/2010/main" val="0"/>
                        </a:ext>
                      </a:extLst>
                    </a:blip>
                    <a:srcRect/>
                    <a:stretch>
                      <a:fillRect/>
                    </a:stretch>
                  </p:blipFill>
                  <p:spPr bwMode="auto">
                    <a:xfrm>
                      <a:off x="10734570" y="2856179"/>
                      <a:ext cx="286746" cy="286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
                  <p:cNvGrpSpPr/>
                  <p:nvPr userDrawn="1"/>
                </p:nvGrpSpPr>
                <p:grpSpPr>
                  <a:xfrm>
                    <a:off x="10755293" y="1616047"/>
                    <a:ext cx="1223983" cy="317091"/>
                    <a:chOff x="10755293" y="1282976"/>
                    <a:chExt cx="1223983" cy="317091"/>
                  </a:xfrm>
                </p:grpSpPr>
                <p:sp>
                  <p:nvSpPr>
                    <p:cNvPr id="311" name="TextBox 310"/>
                    <p:cNvSpPr txBox="1"/>
                    <p:nvPr/>
                  </p:nvSpPr>
                  <p:spPr bwMode="auto">
                    <a:xfrm>
                      <a:off x="11135616" y="1291503"/>
                      <a:ext cx="843660" cy="300230"/>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AD Privileged</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Identity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Management</a:t>
                      </a:r>
                    </a:p>
                  </p:txBody>
                </p:sp>
                <p:pic>
                  <p:nvPicPr>
                    <p:cNvPr id="312" name="Picture 271"/>
                    <p:cNvPicPr>
                      <a:picLocks noChangeAspect="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10755293" y="1282976"/>
                      <a:ext cx="245301" cy="317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p:cNvGrpSpPr/>
                  <p:nvPr userDrawn="1"/>
                </p:nvGrpSpPr>
                <p:grpSpPr>
                  <a:xfrm>
                    <a:off x="10737716" y="2524534"/>
                    <a:ext cx="1058300" cy="301625"/>
                    <a:chOff x="10737716" y="2349114"/>
                    <a:chExt cx="1058300" cy="301625"/>
                  </a:xfrm>
                </p:grpSpPr>
                <p:sp>
                  <p:nvSpPr>
                    <p:cNvPr id="309" name="TextBox 308"/>
                    <p:cNvSpPr txBox="1"/>
                    <p:nvPr/>
                  </p:nvSpPr>
                  <p:spPr bwMode="auto">
                    <a:xfrm>
                      <a:off x="11135616" y="2349114"/>
                      <a:ext cx="660400"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Operational</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Insights</a:t>
                      </a:r>
                    </a:p>
                  </p:txBody>
                </p:sp>
                <p:pic>
                  <p:nvPicPr>
                    <p:cNvPr id="310" name="Picture 329" descr="Operational Insights.png"/>
                    <p:cNvPicPr>
                      <a:picLocks noChangeAspect="1"/>
                    </p:cNvPicPr>
                    <p:nvPr/>
                  </p:nvPicPr>
                  <p:blipFill>
                    <a:blip r:embed="rId51" cstate="print">
                      <a:biLevel thresh="25000"/>
                      <a:extLst>
                        <a:ext uri="{28A0092B-C50C-407E-A947-70E740481C1C}">
                          <a14:useLocalDpi xmlns:a14="http://schemas.microsoft.com/office/drawing/2010/main" val="0"/>
                        </a:ext>
                      </a:extLst>
                    </a:blip>
                    <a:srcRect/>
                    <a:stretch>
                      <a:fillRect/>
                    </a:stretch>
                  </p:blipFill>
                  <p:spPr bwMode="auto">
                    <a:xfrm>
                      <a:off x="10737716" y="2349114"/>
                      <a:ext cx="280454" cy="280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p:cNvGrpSpPr/>
                  <p:nvPr userDrawn="1"/>
                </p:nvGrpSpPr>
                <p:grpSpPr>
                  <a:xfrm>
                    <a:off x="10731079" y="1170330"/>
                    <a:ext cx="1063349" cy="300038"/>
                    <a:chOff x="10731079" y="777857"/>
                    <a:chExt cx="1063349" cy="300038"/>
                  </a:xfrm>
                </p:grpSpPr>
                <p:sp>
                  <p:nvSpPr>
                    <p:cNvPr id="299" name="TextBox 298"/>
                    <p:cNvSpPr txBox="1"/>
                    <p:nvPr/>
                  </p:nvSpPr>
                  <p:spPr bwMode="auto">
                    <a:xfrm>
                      <a:off x="11135616" y="777857"/>
                      <a:ext cx="658812" cy="300038"/>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Azure AD </a:t>
                      </a:r>
                      <a:b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br>
                      <a:r>
                        <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Connect Health</a:t>
                      </a:r>
                    </a:p>
                  </p:txBody>
                </p:sp>
                <p:grpSp>
                  <p:nvGrpSpPr>
                    <p:cNvPr id="300" name="Group 228"/>
                    <p:cNvGrpSpPr>
                      <a:grpSpLocks/>
                    </p:cNvGrpSpPr>
                    <p:nvPr/>
                  </p:nvGrpSpPr>
                  <p:grpSpPr bwMode="auto">
                    <a:xfrm>
                      <a:off x="10731079" y="777857"/>
                      <a:ext cx="293729" cy="278603"/>
                      <a:chOff x="10757647" y="1125048"/>
                      <a:chExt cx="293741" cy="279390"/>
                    </a:xfrm>
                  </p:grpSpPr>
                  <p:pic>
                    <p:nvPicPr>
                      <p:cNvPr id="301" name="Picture 221" descr="Azure Active Directory.png"/>
                      <p:cNvPicPr>
                        <a:picLocks noChangeAspect="1"/>
                      </p:cNvPicPr>
                      <p:nvPr/>
                    </p:nvPicPr>
                    <p:blipFill>
                      <a:blip r:embed="rId40" cstate="print">
                        <a:biLevel thresh="25000"/>
                        <a:extLst>
                          <a:ext uri="{28A0092B-C50C-407E-A947-70E740481C1C}">
                            <a14:useLocalDpi xmlns:a14="http://schemas.microsoft.com/office/drawing/2010/main" val="0"/>
                          </a:ext>
                        </a:extLst>
                      </a:blip>
                      <a:srcRect/>
                      <a:stretch>
                        <a:fillRect/>
                      </a:stretch>
                    </p:blipFill>
                    <p:spPr bwMode="auto">
                      <a:xfrm>
                        <a:off x="10757647" y="1125048"/>
                        <a:ext cx="262077" cy="2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Heart 301"/>
                      <p:cNvSpPr/>
                      <p:nvPr/>
                    </p:nvSpPr>
                    <p:spPr bwMode="auto">
                      <a:xfrm>
                        <a:off x="10905290" y="1274695"/>
                        <a:ext cx="146056" cy="128950"/>
                      </a:xfrm>
                      <a:prstGeom prst="heart">
                        <a:avLst/>
                      </a:prstGeom>
                      <a:solidFill>
                        <a:srgbClr val="FFFFFF"/>
                      </a:solidFill>
                      <a:ln w="12700" cap="flat" cmpd="sng" algn="ctr">
                        <a:solidFill>
                          <a:srgbClr val="005695"/>
                        </a:solidFill>
                        <a:prstDash val="solid"/>
                        <a:headEnd type="none" w="med" len="med"/>
                        <a:tailEnd type="none" w="med" len="med"/>
                      </a:ln>
                      <a:effectLst/>
                    </p:spPr>
                    <p:txBody>
                      <a:bodyPr lIns="182880" tIns="146304" rIns="182880" bIns="146304"/>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303" name="Group 21"/>
                      <p:cNvGrpSpPr>
                        <a:grpSpLocks/>
                      </p:cNvGrpSpPr>
                      <p:nvPr/>
                    </p:nvGrpSpPr>
                    <p:grpSpPr bwMode="auto">
                      <a:xfrm>
                        <a:off x="10911015" y="1312918"/>
                        <a:ext cx="107890" cy="50915"/>
                        <a:chOff x="11033154" y="1382736"/>
                        <a:chExt cx="155481" cy="72283"/>
                      </a:xfrm>
                    </p:grpSpPr>
                    <p:cxnSp>
                      <p:nvCxnSpPr>
                        <p:cNvPr id="304" name="Straight Connector 303"/>
                        <p:cNvCxnSpPr/>
                        <p:nvPr/>
                      </p:nvCxnSpPr>
                      <p:spPr>
                        <a:xfrm flipV="1">
                          <a:off x="11034055" y="1414354"/>
                          <a:ext cx="50333" cy="0"/>
                        </a:xfrm>
                        <a:prstGeom prst="line">
                          <a:avLst/>
                        </a:prstGeom>
                        <a:noFill/>
                        <a:ln w="9525" cap="flat" cmpd="sng" algn="ctr">
                          <a:solidFill>
                            <a:srgbClr val="005695"/>
                          </a:solidFill>
                          <a:prstDash val="solid"/>
                          <a:headEnd type="none"/>
                          <a:tailEnd type="none"/>
                        </a:ln>
                        <a:effectLst/>
                      </p:spPr>
                    </p:cxnSp>
                    <p:cxnSp>
                      <p:nvCxnSpPr>
                        <p:cNvPr id="305" name="Straight Connector 304"/>
                        <p:cNvCxnSpPr/>
                        <p:nvPr/>
                      </p:nvCxnSpPr>
                      <p:spPr>
                        <a:xfrm flipV="1">
                          <a:off x="11139295" y="1418875"/>
                          <a:ext cx="50333" cy="0"/>
                        </a:xfrm>
                        <a:prstGeom prst="line">
                          <a:avLst/>
                        </a:prstGeom>
                        <a:noFill/>
                        <a:ln w="9525" cap="flat" cmpd="sng" algn="ctr">
                          <a:solidFill>
                            <a:srgbClr val="005695"/>
                          </a:solidFill>
                          <a:prstDash val="solid"/>
                          <a:headEnd type="none"/>
                          <a:tailEnd type="none"/>
                        </a:ln>
                        <a:effectLst/>
                      </p:spPr>
                    </p:cxnSp>
                    <p:cxnSp>
                      <p:nvCxnSpPr>
                        <p:cNvPr id="306" name="Straight Connector 305"/>
                        <p:cNvCxnSpPr/>
                        <p:nvPr/>
                      </p:nvCxnSpPr>
                      <p:spPr>
                        <a:xfrm>
                          <a:off x="11114130" y="1382713"/>
                          <a:ext cx="0" cy="70062"/>
                        </a:xfrm>
                        <a:prstGeom prst="line">
                          <a:avLst/>
                        </a:prstGeom>
                        <a:noFill/>
                        <a:ln w="9525" cap="flat" cmpd="sng" algn="ctr">
                          <a:solidFill>
                            <a:srgbClr val="005695"/>
                          </a:solidFill>
                          <a:prstDash val="solid"/>
                          <a:headEnd type="none"/>
                          <a:tailEnd type="none"/>
                        </a:ln>
                        <a:effectLst/>
                      </p:spPr>
                    </p:cxnSp>
                    <p:cxnSp>
                      <p:nvCxnSpPr>
                        <p:cNvPr id="307" name="Straight Connector 306"/>
                        <p:cNvCxnSpPr/>
                        <p:nvPr/>
                      </p:nvCxnSpPr>
                      <p:spPr>
                        <a:xfrm flipV="1">
                          <a:off x="11082100" y="1387233"/>
                          <a:ext cx="25166" cy="27121"/>
                        </a:xfrm>
                        <a:prstGeom prst="line">
                          <a:avLst/>
                        </a:prstGeom>
                        <a:noFill/>
                        <a:ln w="9525" cap="flat" cmpd="sng" algn="ctr">
                          <a:solidFill>
                            <a:srgbClr val="005695"/>
                          </a:solidFill>
                          <a:prstDash val="solid"/>
                          <a:headEnd type="none"/>
                          <a:tailEnd type="none"/>
                        </a:ln>
                        <a:effectLst/>
                      </p:spPr>
                    </p:cxnSp>
                    <p:cxnSp>
                      <p:nvCxnSpPr>
                        <p:cNvPr id="308" name="Straight Connector 307"/>
                        <p:cNvCxnSpPr/>
                        <p:nvPr/>
                      </p:nvCxnSpPr>
                      <p:spPr>
                        <a:xfrm flipV="1">
                          <a:off x="11107266" y="1418875"/>
                          <a:ext cx="34318" cy="36161"/>
                        </a:xfrm>
                        <a:prstGeom prst="line">
                          <a:avLst/>
                        </a:prstGeom>
                        <a:noFill/>
                        <a:ln w="9525" cap="flat" cmpd="sng" algn="ctr">
                          <a:solidFill>
                            <a:srgbClr val="005695"/>
                          </a:solidFill>
                          <a:prstDash val="solid"/>
                          <a:headEnd type="none"/>
                          <a:tailEnd type="none"/>
                        </a:ln>
                        <a:effectLst/>
                      </p:spPr>
                    </p:cxnSp>
                  </p:grpSp>
                </p:grpSp>
              </p:grpSp>
              <p:grpSp>
                <p:nvGrpSpPr>
                  <p:cNvPr id="11" name="Group 10"/>
                  <p:cNvGrpSpPr/>
                  <p:nvPr userDrawn="1"/>
                </p:nvGrpSpPr>
                <p:grpSpPr>
                  <a:xfrm>
                    <a:off x="10734275" y="3864860"/>
                    <a:ext cx="1060154" cy="301625"/>
                    <a:chOff x="10734275" y="3881794"/>
                    <a:chExt cx="1060154" cy="301625"/>
                  </a:xfrm>
                </p:grpSpPr>
                <p:sp>
                  <p:nvSpPr>
                    <p:cNvPr id="297" name="TextBox 296"/>
                    <p:cNvSpPr txBox="1"/>
                    <p:nvPr/>
                  </p:nvSpPr>
                  <p:spPr>
                    <a:xfrm>
                      <a:off x="11135616" y="3881794"/>
                      <a:ext cx="658813" cy="301625"/>
                    </a:xfrm>
                    <a:prstGeom prst="rect">
                      <a:avLst/>
                    </a:prstGeom>
                    <a:noFill/>
                    <a:ln>
                      <a:noFill/>
                    </a:ln>
                  </p:spPr>
                  <p:txBody>
                    <a:bodyPr wrap="none" lIns="0" tIns="27971" rIns="0" bIns="0" anchor="ctr" anchorCtr="0"/>
                    <a:lstStyle>
                      <a:defPPr>
                        <a:defRPr lang="en-US"/>
                      </a:defPPr>
                      <a:lvl1pPr defTabSz="932317">
                        <a:lnSpc>
                          <a:spcPct val="90000"/>
                        </a:lnSpc>
                        <a:spcBef>
                          <a:spcPts val="600"/>
                        </a:spcBef>
                        <a:defRPr sz="1000">
                          <a:gradFill>
                            <a:gsLst>
                              <a:gs pos="76250">
                                <a:schemeClr val="bg1"/>
                              </a:gs>
                              <a:gs pos="31000">
                                <a:schemeClr val="bg1"/>
                              </a:gs>
                            </a:gsLst>
                            <a:lin ang="5400000" scaled="0"/>
                          </a:gradFill>
                          <a:latin typeface="+mn-lt"/>
                          <a:ea typeface="Arial Unicode MS" panose="020B0604020202020204" pitchFamily="34" charset="-128"/>
                          <a:cs typeface="Segoe UI Light" panose="020B0502040204020203" pitchFamily="34" charset="0"/>
                        </a:defRPr>
                      </a:lvl1pPr>
                    </a:lstStyle>
                    <a:p>
                      <a:pPr marL="0" marR="0" lvl="0" indent="0" algn="l" defTabSz="932138" rtl="0" eaLnBrk="0" fontAlgn="base" latinLnBrk="0" hangingPunct="0">
                        <a:lnSpc>
                          <a:spcPct val="90000"/>
                        </a:lnSpc>
                        <a:spcBef>
                          <a:spcPts val="600"/>
                        </a:spcBef>
                        <a:spcAft>
                          <a:spcPct val="0"/>
                        </a:spcAft>
                        <a:buClrTx/>
                        <a:buSzTx/>
                        <a:buFontTx/>
                        <a:buNone/>
                        <a:tabLst/>
                        <a:defRPr/>
                      </a:pPr>
                      <a:r>
                        <a:rPr kumimoji="0" lang="en-US" sz="1000" b="0" i="0" u="none" strike="noStrike" kern="0" cap="none" spc="0" normalizeH="0" baseline="0" noProof="0" dirty="0" err="1"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rPr>
                        <a:t>StorSimple</a:t>
                      </a:r>
                      <a:endParaRPr kumimoji="0" lang="en-US" sz="1000"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a:ea typeface="Arial Unicode MS" panose="020B0604020202020204" pitchFamily="34" charset="-128"/>
                        <a:cs typeface="Segoe UI Light" panose="020B0502040204020203" pitchFamily="34" charset="0"/>
                      </a:endParaRPr>
                    </a:p>
                  </p:txBody>
                </p:sp>
                <p:pic>
                  <p:nvPicPr>
                    <p:cNvPr id="298" name="Picture 208" descr="StorSimple.png"/>
                    <p:cNvPicPr>
                      <a:picLocks noChangeAspect="1"/>
                    </p:cNvPicPr>
                    <p:nvPr/>
                  </p:nvPicPr>
                  <p:blipFill>
                    <a:blip r:embed="rId52" cstate="print">
                      <a:biLevel thresh="25000"/>
                      <a:extLst>
                        <a:ext uri="{28A0092B-C50C-407E-A947-70E740481C1C}">
                          <a14:useLocalDpi xmlns:a14="http://schemas.microsoft.com/office/drawing/2010/main" val="0"/>
                        </a:ext>
                      </a:extLst>
                    </a:blip>
                    <a:srcRect/>
                    <a:stretch>
                      <a:fillRect/>
                    </a:stretch>
                  </p:blipFill>
                  <p:spPr bwMode="auto">
                    <a:xfrm>
                      <a:off x="10734275" y="3881794"/>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sp>
          <p:nvSpPr>
            <p:cNvPr id="265" name="Rectangle 264"/>
            <p:cNvSpPr/>
            <p:nvPr/>
          </p:nvSpPr>
          <p:spPr bwMode="auto">
            <a:xfrm>
              <a:off x="-102722" y="5682116"/>
              <a:ext cx="12641920" cy="1282663"/>
            </a:xfrm>
            <a:prstGeom prst="rect">
              <a:avLst/>
            </a:prstGeom>
            <a:solidFill>
              <a:srgbClr val="002846"/>
            </a:solidFill>
            <a:ln w="6350" cap="flat" cmpd="sng" algn="ctr">
              <a:noFill/>
              <a:prstDash val="solid"/>
              <a:miter lim="800000"/>
              <a:headEnd type="none" w="med" len="med"/>
              <a:tailEnd type="none" w="med" len="med"/>
            </a:ln>
            <a:effectLst/>
          </p:spPr>
          <p:txBody>
            <a:bodyPr lIns="179285" tIns="91440" rIns="179285" bIns="143428"/>
            <a:lstStyle/>
            <a:p>
              <a:pPr marL="0" marR="0" lvl="0" indent="0" algn="ctr" defTabSz="913752" rtl="0" eaLnBrk="1" fontAlgn="base" latinLnBrk="0" hangingPunct="1">
                <a:lnSpc>
                  <a:spcPct val="90000"/>
                </a:lnSpc>
                <a:spcBef>
                  <a:spcPts val="0"/>
                </a:spcBef>
                <a:spcAft>
                  <a:spcPts val="0"/>
                </a:spcAft>
                <a:buClrTx/>
                <a:buSzTx/>
                <a:buFontTx/>
                <a:buNone/>
                <a:tabLst/>
                <a:defRPr/>
              </a:pP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Datacenter </a:t>
              </a:r>
              <a:r>
                <a:rPr kumimoji="0" lang="en-US" sz="13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Infrastructure </a:t>
              </a:r>
              <a:r>
                <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(24 regions, 19 online</a:t>
              </a:r>
              <a:r>
                <a:rPr kumimoji="0" lang="en-US" sz="1399" b="0" i="0" u="none" strike="noStrike" kern="0" cap="none" spc="0" normalizeH="0" baseline="0" noProof="0" dirty="0" smtClean="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t>
              </a:r>
              <a:endParaRPr kumimoji="0" lang="en-US" sz="1399" b="0" i="0" u="none" strike="noStrike" kern="0" cap="none" spc="0" normalizeH="0" baseline="0" noProof="0" dirty="0">
                <a:ln>
                  <a:noFill/>
                </a:ln>
                <a:gradFill>
                  <a:gsLst>
                    <a:gs pos="76250">
                      <a:srgbClr val="FFFFFF"/>
                    </a:gs>
                    <a:gs pos="31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266" name="Group 265"/>
            <p:cNvGrpSpPr/>
            <p:nvPr/>
          </p:nvGrpSpPr>
          <p:grpSpPr>
            <a:xfrm>
              <a:off x="-237835" y="6137034"/>
              <a:ext cx="12912145" cy="841365"/>
              <a:chOff x="-19051" y="6476517"/>
              <a:chExt cx="12493626" cy="693589"/>
            </a:xfrm>
          </p:grpSpPr>
          <p:pic>
            <p:nvPicPr>
              <p:cNvPr id="267" name="Picture 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4625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 name="Picture 4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32891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9" name="Picture 45"/>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1156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 name="Picture 4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88969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 name="Picture 4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4672345"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 name="Picture 4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55000"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 name="Picture 4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23765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 name="Picture 50"/>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020309"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51"/>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802963"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 name="Picture 52"/>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8585618"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7" name="Picture 53"/>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368272"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54"/>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150927"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 name="Picture 56"/>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93358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0" name="Picture 57"/>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1716236"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58"/>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9051"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59"/>
              <p:cNvPicPr>
                <a:picLocks noChangeAspect="1"/>
              </p:cNvPicPr>
              <p:nvPr/>
            </p:nvPicPr>
            <p:blipFill>
              <a:blip r:embed="rId53" cstate="print">
                <a:duotone>
                  <a:srgbClr val="D2D2D2">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63604" y="6476517"/>
                <a:ext cx="758339" cy="693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1330566071"/>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ingle column white with bullets">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7500">
                      <a:schemeClr val="bg1"/>
                    </a:gs>
                    <a:gs pos="43000">
                      <a:schemeClr val="bg1"/>
                    </a:gs>
                  </a:gsLst>
                  <a:lin ang="5400000" scaled="0"/>
                </a:gradFill>
              </a:defRPr>
            </a:lvl1pPr>
            <a:lvl2pPr marL="685669" indent="-285695">
              <a:buClr>
                <a:srgbClr val="92D050"/>
              </a:buClr>
              <a:buSzPct val="100000"/>
              <a:buFont typeface="Wingdings" panose="05000000000000000000" pitchFamily="2" charset="2"/>
              <a:buChar char="ü"/>
              <a:defRPr sz="2400">
                <a:gradFill>
                  <a:gsLst>
                    <a:gs pos="7500">
                      <a:schemeClr val="bg1"/>
                    </a:gs>
                    <a:gs pos="43000">
                      <a:schemeClr val="bg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7500">
                      <a:schemeClr val="bg1"/>
                    </a:gs>
                    <a:gs pos="43000">
                      <a:schemeClr val="bg1"/>
                    </a:gs>
                  </a:gsLst>
                  <a:lin ang="5400000" scaled="0"/>
                </a:gradFill>
              </a:defRPr>
            </a:lvl3pPr>
            <a:lvl4pPr marL="971363" indent="228557">
              <a:buClr>
                <a:srgbClr val="92D050"/>
              </a:buClr>
              <a:buSzPct val="100000"/>
              <a:buFont typeface="Wingdings" panose="05000000000000000000" pitchFamily="2" charset="2"/>
              <a:buChar char="ü"/>
              <a:defRPr>
                <a:gradFill>
                  <a:gsLst>
                    <a:gs pos="7500">
                      <a:schemeClr val="bg1"/>
                    </a:gs>
                    <a:gs pos="43000">
                      <a:schemeClr val="bg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7500">
                      <a:schemeClr val="bg1"/>
                    </a:gs>
                    <a:gs pos="43000">
                      <a:schemeClr val="bg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7500">
                      <a:schemeClr val="bg1"/>
                    </a:gs>
                    <a:gs pos="55000">
                      <a:schemeClr val="bg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8"/>
            <a:ext cx="11101388" cy="640233"/>
          </a:xfrm>
        </p:spPr>
        <p:txBody>
          <a:bodyPr/>
          <a:lstStyle>
            <a:lvl1pPr marL="0" indent="0">
              <a:buFontTx/>
              <a:buNone/>
              <a:defRPr lang="en-US" sz="3199"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563"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2572568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82500">
                      <a:schemeClr val="tx1"/>
                    </a:gs>
                    <a:gs pos="43000">
                      <a:schemeClr val="tx1"/>
                    </a:gs>
                  </a:gsLst>
                  <a:lin ang="5400000" scaled="0"/>
                </a:gradFill>
              </a:defRPr>
            </a:lvl1pPr>
            <a:lvl2pPr marL="685669" indent="-285695">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363" indent="22855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8"/>
            <a:ext cx="11101388" cy="640233"/>
          </a:xfrm>
        </p:spPr>
        <p:txBody>
          <a:bodyPr/>
          <a:lstStyle>
            <a:lvl1pPr marL="0" indent="0">
              <a:buFontTx/>
              <a:buNone/>
              <a:defRPr lang="en-US" sz="3199"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563" rtl="0" eaLnBrk="1" fontAlgn="auto" latinLnBrk="0" hangingPunct="1">
              <a:lnSpc>
                <a:spcPct val="90000"/>
              </a:lnSpc>
              <a:spcBef>
                <a:spcPct val="20000"/>
              </a:spcBef>
              <a:spcAft>
                <a:spcPts val="0"/>
              </a:spcAft>
              <a:buClrTx/>
              <a:buSzPct val="90000"/>
              <a:buFontTx/>
              <a:buNone/>
              <a:tabLst/>
            </a:pPr>
            <a:r>
              <a:rPr lang="en-US" dirty="0" smtClean="0"/>
              <a:t>Potential highlight or call to action goes here</a:t>
            </a:r>
          </a:p>
        </p:txBody>
      </p:sp>
    </p:spTree>
    <p:extLst>
      <p:ext uri="{BB962C8B-B14F-4D97-AF65-F5344CB8AC3E}">
        <p14:creationId xmlns:p14="http://schemas.microsoft.com/office/powerpoint/2010/main" val="16891269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ingle column Grey with bullets">
    <p:bg>
      <p:bgPr>
        <a:solidFill>
          <a:srgbClr val="1E1E1E"/>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6400799" cy="1982081"/>
          </a:xfrm>
        </p:spPr>
        <p:txBody>
          <a:bodyPr wrap="square">
            <a:spAutoFit/>
          </a:bodyPr>
          <a:lstStyle>
            <a:lvl1pPr marL="399973" indent="-399973">
              <a:spcBef>
                <a:spcPts val="1224"/>
              </a:spcBef>
              <a:buClr>
                <a:srgbClr val="92D050"/>
              </a:buClr>
              <a:buSzPct val="100000"/>
              <a:buFont typeface="Wingdings" panose="05000000000000000000" pitchFamily="2" charset="2"/>
              <a:buChar char="ü"/>
              <a:defRPr sz="3199">
                <a:gradFill>
                  <a:gsLst>
                    <a:gs pos="82500">
                      <a:schemeClr val="tx1"/>
                    </a:gs>
                    <a:gs pos="43000">
                      <a:schemeClr val="tx1"/>
                    </a:gs>
                  </a:gsLst>
                  <a:lin ang="5400000" scaled="0"/>
                </a:gradFill>
              </a:defRPr>
            </a:lvl1pPr>
            <a:lvl2pPr marL="685669" indent="-285695">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366" indent="272998">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1363" indent="228557">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99919" indent="-228557">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p:nvPr userDrawn="1"/>
        </p:nvSpPr>
        <p:spPr>
          <a:xfrm>
            <a:off x="1589"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99"/>
          <p:cNvSpPr>
            <a:spLocks noChangeAspect="1"/>
          </p:cNvSpPr>
          <p:nvPr userDrawn="1"/>
        </p:nvSpPr>
        <p:spPr bwMode="black">
          <a:xfrm>
            <a:off x="484188" y="5600360"/>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43" tIns="34971" rIns="69943" bIns="34971"/>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grpSp>
        <p:nvGrpSpPr>
          <p:cNvPr id="9" name="Group 8"/>
          <p:cNvGrpSpPr>
            <a:grpSpLocks/>
          </p:cNvGrpSpPr>
          <p:nvPr userDrawn="1"/>
        </p:nvGrpSpPr>
        <p:grpSpPr bwMode="auto">
          <a:xfrm flipH="1">
            <a:off x="7224714"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smtClean="0"/>
              <a:t>Click to edit Master title style</a:t>
            </a:r>
            <a:endParaRPr lang="en-US"/>
          </a:p>
        </p:txBody>
      </p:sp>
      <p:sp>
        <p:nvSpPr>
          <p:cNvPr id="15" name="Text Placeholder 14"/>
          <p:cNvSpPr>
            <a:spLocks noGrp="1"/>
          </p:cNvSpPr>
          <p:nvPr>
            <p:ph type="body" sz="quarter" idx="11" hasCustomPrompt="1"/>
          </p:nvPr>
        </p:nvSpPr>
        <p:spPr>
          <a:xfrm>
            <a:off x="1060450" y="5510789"/>
            <a:ext cx="11101388" cy="627864"/>
          </a:xfrm>
        </p:spPr>
        <p:txBody>
          <a:bodyPr/>
          <a:lstStyle>
            <a:lvl1pPr marL="0" indent="0">
              <a:buFontTx/>
              <a:buNone/>
              <a:defRPr sz="3199" baseline="0">
                <a:gradFill>
                  <a:gsLst>
                    <a:gs pos="15000">
                      <a:srgbClr val="1E1E1E"/>
                    </a:gs>
                    <a:gs pos="49000">
                      <a:srgbClr val="1E1E1E"/>
                    </a:gs>
                  </a:gsLst>
                  <a:lin ang="5400000" scaled="0"/>
                </a:gradFill>
              </a:defRPr>
            </a:lvl1pPr>
          </a:lstStyle>
          <a:p>
            <a:pPr lvl="0"/>
            <a:r>
              <a:rPr lang="en-US" dirty="0" smtClean="0"/>
              <a:t>Potential highlight or call to action goes here</a:t>
            </a:r>
          </a:p>
        </p:txBody>
      </p:sp>
    </p:spTree>
    <p:extLst>
      <p:ext uri="{BB962C8B-B14F-4D97-AF65-F5344CB8AC3E}">
        <p14:creationId xmlns:p14="http://schemas.microsoft.com/office/powerpoint/2010/main" val="2943445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amp; Non-bulleted tex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469334071"/>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9" y="296898"/>
            <a:ext cx="5943599" cy="1292662"/>
          </a:xfrm>
        </p:spPr>
        <p:txBody>
          <a:bodyPr/>
          <a:lstStyle>
            <a:lvl1pPr marL="0" indent="0">
              <a:buNone/>
              <a:defRPr sz="3999">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557" indent="0">
              <a:buNone/>
              <a:defRPr/>
            </a:lvl3pPr>
            <a:lvl4pPr marL="457112" indent="0">
              <a:buNone/>
              <a:defRPr/>
            </a:lvl4pPr>
            <a:lvl5pPr marL="685669" indent="0">
              <a:buNone/>
              <a:defRPr/>
            </a:lvl5pPr>
          </a:lstStyle>
          <a:p>
            <a:pPr lvl="0"/>
            <a:r>
              <a:rPr lang="en-US" smtClean="0"/>
              <a:t>Click to edit Master text styles</a:t>
            </a:r>
          </a:p>
        </p:txBody>
      </p:sp>
      <p:pic>
        <p:nvPicPr>
          <p:cNvPr id="4" name="Picture 2" descr="cropped16x9_code.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smtClean="0"/>
              <a:t>Click to edit Master text styles</a:t>
            </a:r>
          </a:p>
        </p:txBody>
      </p:sp>
    </p:spTree>
    <p:extLst>
      <p:ext uri="{BB962C8B-B14F-4D97-AF65-F5344CB8AC3E}">
        <p14:creationId xmlns:p14="http://schemas.microsoft.com/office/powerpoint/2010/main" val="2277150947"/>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amp; Non-bulleted text Alt. Blue">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3656232407"/>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19152370"/>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amp; Non-bulleted text Alt.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5943598" cy="1318133"/>
          </a:xfrm>
        </p:spPr>
        <p:txBody>
          <a:bodyPr vert="horz" wrap="square" lIns="146304" tIns="91440" rIns="146304" bIns="91440" rtlCol="0">
            <a:spAutoFit/>
          </a:bodyPr>
          <a:lstStyle>
            <a:lvl1pPr>
              <a:defRPr lang="en-US" sz="3999" spc="0" dirty="0">
                <a:gradFill>
                  <a:gsLst>
                    <a:gs pos="81250">
                      <a:schemeClr val="tx1"/>
                    </a:gs>
                    <a:gs pos="47000">
                      <a:schemeClr val="tx1"/>
                    </a:gs>
                  </a:gsLst>
                  <a:lin ang="5400000" scaled="0"/>
                </a:gradFill>
                <a:cs typeface="+mn-cs"/>
              </a:defRPr>
            </a:lvl1pPr>
          </a:lstStyle>
          <a:p>
            <a:pPr marL="0" marR="0" lvl="0" indent="0" fontAlgn="auto">
              <a:spcBef>
                <a:spcPct val="20000"/>
              </a:spcBef>
              <a:spcAft>
                <a:spcPts val="0"/>
              </a:spcAft>
              <a:buClrTx/>
              <a:buSzPct val="90000"/>
              <a:buFont typeface="Arial" pitchFamily="34" charset="0"/>
              <a:tabLst/>
            </a:pPr>
            <a:r>
              <a:rPr lang="en-US" smtClean="0"/>
              <a:t>Click to edit Master title style</a:t>
            </a:r>
            <a:endParaRPr lang="en-US" dirty="0"/>
          </a:p>
        </p:txBody>
      </p:sp>
      <p:sp>
        <p:nvSpPr>
          <p:cNvPr id="5" name="Text Placeholder 4"/>
          <p:cNvSpPr>
            <a:spLocks noGrp="1"/>
          </p:cNvSpPr>
          <p:nvPr>
            <p:ph type="body" sz="quarter" idx="10"/>
          </p:nvPr>
        </p:nvSpPr>
        <p:spPr>
          <a:xfrm>
            <a:off x="274639" y="1668463"/>
            <a:ext cx="5943598" cy="572464"/>
          </a:xfrm>
        </p:spPr>
        <p:txBody>
          <a:bodyPr/>
          <a:lstStyle>
            <a:lvl1pPr marL="0" indent="0">
              <a:buNone/>
              <a:defRPr sz="2800"/>
            </a:lvl1pPr>
          </a:lstStyle>
          <a:p>
            <a:pPr lvl="0"/>
            <a:r>
              <a:rPr lang="en-US" smtClean="0"/>
              <a:t>Click to edit Master text styles</a:t>
            </a:r>
          </a:p>
        </p:txBody>
      </p:sp>
    </p:spTree>
    <p:extLst>
      <p:ext uri="{BB962C8B-B14F-4D97-AF65-F5344CB8AC3E}">
        <p14:creationId xmlns:p14="http://schemas.microsoft.com/office/powerpoint/2010/main" val="3974064983"/>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marL="0" indent="0">
              <a:buFontTx/>
              <a:buNone/>
              <a:defRPr sz="3599"/>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01499271"/>
      </p:ext>
    </p:extLst>
  </p:cSld>
  <p:clrMapOvr>
    <a:masterClrMapping/>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and non-bulleted Content with artwork">
    <p:spTree>
      <p:nvGrpSpPr>
        <p:cNvPr id="1" name=""/>
        <p:cNvGrpSpPr/>
        <p:nvPr/>
      </p:nvGrpSpPr>
      <p:grpSpPr>
        <a:xfrm>
          <a:off x="0" y="0"/>
          <a:ext cx="0" cy="0"/>
          <a:chOff x="0" y="0"/>
          <a:chExt cx="0" cy="0"/>
        </a:xfrm>
      </p:grpSpPr>
      <p:pic>
        <p:nvPicPr>
          <p:cNvPr id="5"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34888"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p:nvPr>
        </p:nvSpPr>
        <p:spPr>
          <a:xfrm>
            <a:off x="274639" y="1212851"/>
            <a:ext cx="11887200" cy="683264"/>
          </a:xfrm>
        </p:spPr>
        <p:txBody>
          <a:bodyPr>
            <a:spAutoFit/>
          </a:bodyPr>
          <a:lstStyle>
            <a:lvl1pPr marL="0" indent="0">
              <a:buFontTx/>
              <a:buNone/>
              <a:defRPr sz="3599"/>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smtClean="0"/>
              <a:t>Click to edit Master text styles</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89699815"/>
      </p:ext>
    </p:extLst>
  </p:cSld>
  <p:clrMapOvr>
    <a:masterClrMapping/>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90408255"/>
      </p:ext>
    </p:extLst>
  </p:cSld>
  <p:clrMapOvr>
    <a:masterClrMapping/>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838268"/>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22180277"/>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wo Column Green Bullet text">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399973" indent="-399973">
              <a:spcBef>
                <a:spcPts val="1224"/>
              </a:spcBef>
              <a:buClr>
                <a:srgbClr val="89C402"/>
              </a:buClr>
              <a:buSzPct val="100000"/>
              <a:buFont typeface="Wingdings" panose="05000000000000000000" pitchFamily="2" charset="2"/>
              <a:buChar char="ü"/>
              <a:defRPr sz="3199"/>
            </a:lvl1pPr>
            <a:lvl2pPr marL="742807" indent="-342834">
              <a:buClr>
                <a:srgbClr val="89C402"/>
              </a:buClr>
              <a:buSzPct val="100000"/>
              <a:buFont typeface="Wingdings" panose="05000000000000000000" pitchFamily="2" charset="2"/>
              <a:buChar char="ü"/>
              <a:defRPr sz="2400"/>
            </a:lvl2pPr>
            <a:lvl3pPr marL="1028503" indent="-285695">
              <a:buClr>
                <a:srgbClr val="89C402"/>
              </a:buClr>
              <a:buSzPct val="100000"/>
              <a:buFont typeface="Wingdings" panose="05000000000000000000" pitchFamily="2" charset="2"/>
              <a:buChar char="ü"/>
              <a:tabLst/>
              <a:defRPr sz="2000"/>
            </a:lvl3pPr>
            <a:lvl4pPr marL="1257058" indent="-228557">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058" indent="-228557">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3"/>
          <p:cNvSpPr>
            <a:spLocks noGrp="1"/>
          </p:cNvSpPr>
          <p:nvPr>
            <p:ph type="body" sz="quarter" idx="11"/>
          </p:nvPr>
        </p:nvSpPr>
        <p:spPr>
          <a:xfrm>
            <a:off x="6677805" y="1212849"/>
            <a:ext cx="5486399" cy="2425279"/>
          </a:xfrm>
        </p:spPr>
        <p:txBody>
          <a:bodyPr wrap="square">
            <a:spAutoFit/>
          </a:bodyPr>
          <a:lstStyle>
            <a:lvl1pPr marL="399973" indent="-399973">
              <a:spcBef>
                <a:spcPts val="1224"/>
              </a:spcBef>
              <a:buClr>
                <a:srgbClr val="89C402"/>
              </a:buClr>
              <a:buSzPct val="100000"/>
              <a:buFont typeface="Wingdings" panose="05000000000000000000" pitchFamily="2" charset="2"/>
              <a:buChar char="ü"/>
              <a:defRPr sz="3199"/>
            </a:lvl1pPr>
            <a:lvl2pPr marL="742807" indent="-342834">
              <a:buClr>
                <a:srgbClr val="89C402"/>
              </a:buClr>
              <a:buSzPct val="100000"/>
              <a:buFont typeface="Wingdings" panose="05000000000000000000" pitchFamily="2" charset="2"/>
              <a:buChar char="ü"/>
              <a:defRPr sz="2400"/>
            </a:lvl2pPr>
            <a:lvl3pPr marL="1028503" indent="-285695">
              <a:buClr>
                <a:srgbClr val="89C402"/>
              </a:buClr>
              <a:buSzPct val="100000"/>
              <a:buFont typeface="Wingdings" panose="05000000000000000000" pitchFamily="2" charset="2"/>
              <a:buChar char="ü"/>
              <a:tabLst/>
              <a:defRPr sz="2000"/>
            </a:lvl3pPr>
            <a:lvl4pPr marL="1257058" indent="-228557">
              <a:buClr>
                <a:srgbClr val="89C402"/>
              </a:buClr>
              <a:buSzPct val="100000"/>
              <a:buFont typeface="Wingdings" panose="05000000000000000000" pitchFamily="2" charset="2"/>
              <a:buChar char="ü"/>
              <a:defRPr lang="en-US" sz="1800" kern="1200" spc="0" baseline="0" dirty="0">
                <a:gradFill>
                  <a:gsLst>
                    <a:gs pos="1250">
                      <a:schemeClr val="tx1"/>
                    </a:gs>
                    <a:gs pos="100000">
                      <a:schemeClr val="tx1"/>
                    </a:gs>
                  </a:gsLst>
                  <a:lin ang="5400000" scaled="0"/>
                </a:gradFill>
                <a:latin typeface="+mn-lt"/>
                <a:ea typeface="+mn-ea"/>
                <a:cs typeface="+mn-cs"/>
              </a:defRPr>
            </a:lvl4pPr>
            <a:lvl5pPr marL="1257058" indent="-228557">
              <a:buClr>
                <a:srgbClr val="89C402"/>
              </a:buClr>
              <a:buSzPct val="100000"/>
              <a:buFont typeface="Wingdings" panose="05000000000000000000" pitchFamily="2" charset="2"/>
              <a:buChar char="ü"/>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00655902"/>
      </p:ext>
    </p:extLst>
  </p:cSld>
  <p:clrMapOvr>
    <a:masterClrMapping/>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791618823"/>
      </p:ext>
    </p:extLst>
  </p:cSld>
  <p:clrMapOvr>
    <a:masterClrMapping/>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74639" y="1028409"/>
            <a:ext cx="11887200" cy="572464"/>
          </a:xfrm>
        </p:spPr>
        <p:txBody>
          <a:bodyPr/>
          <a:lstStyle>
            <a:lvl1pPr marL="0" indent="0">
              <a:buFontTx/>
              <a:buNone/>
              <a:defRPr sz="2800" baseline="0"/>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2314117725"/>
      </p:ext>
    </p:extLst>
  </p:cSld>
  <p:clrMapOvr>
    <a:masterClrMapping/>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and subhead dark grey">
    <p:bg>
      <p:bgPr>
        <a:solidFill>
          <a:srgbClr val="1E1E1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3"/>
          <p:cNvSpPr>
            <a:spLocks noGrp="1"/>
          </p:cNvSpPr>
          <p:nvPr>
            <p:ph type="body" sz="quarter" idx="10" hasCustomPrompt="1"/>
          </p:nvPr>
        </p:nvSpPr>
        <p:spPr>
          <a:xfrm>
            <a:off x="274639" y="1028409"/>
            <a:ext cx="11887200" cy="572464"/>
          </a:xfrm>
        </p:spPr>
        <p:txBody>
          <a:bodyPr/>
          <a:lstStyle>
            <a:lvl1pPr marL="0" indent="0">
              <a:buFontTx/>
              <a:buNone/>
              <a:defRPr sz="2800" baseline="0"/>
            </a:lvl1pPr>
            <a:lvl2pPr marL="342834" indent="0">
              <a:buFontTx/>
              <a:buNone/>
              <a:defRPr/>
            </a:lvl2pPr>
            <a:lvl3pPr marL="571390" indent="0">
              <a:buFontTx/>
              <a:buNone/>
              <a:defRPr/>
            </a:lvl3pPr>
            <a:lvl4pPr marL="799946" indent="0">
              <a:buFontTx/>
              <a:buNone/>
              <a:defRPr/>
            </a:lvl4pPr>
            <a:lvl5pPr marL="1028503" indent="0">
              <a:buFontTx/>
              <a:buNone/>
              <a:defRPr/>
            </a:lvl5pPr>
          </a:lstStyle>
          <a:p>
            <a:pPr lvl="0"/>
            <a:r>
              <a:rPr lang="en-US" dirty="0" smtClean="0"/>
              <a:t>Sub-head, or additional information goes here</a:t>
            </a:r>
          </a:p>
        </p:txBody>
      </p:sp>
    </p:spTree>
    <p:extLst>
      <p:ext uri="{BB962C8B-B14F-4D97-AF65-F5344CB8AC3E}">
        <p14:creationId xmlns:p14="http://schemas.microsoft.com/office/powerpoint/2010/main" val="397154232"/>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784635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637572464"/>
      </p:ext>
    </p:extLst>
  </p:cSld>
  <p:clrMapOvr>
    <a:masterClrMapping/>
  </p:clrMapOvr>
  <p:transition>
    <p:fade/>
  </p:transition>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7112133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11042339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73981286"/>
      </p:ext>
    </p:extLst>
  </p:cSld>
  <p:clrMapOvr>
    <a:masterClrMapping/>
  </p:clrMapOvr>
  <p:transition>
    <p:fade/>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236966566"/>
      </p:ext>
    </p:extLst>
  </p:cSld>
  <p:clrMapOvr>
    <a:masterClrMapping/>
  </p:clrMapOvr>
  <p:transition>
    <p:fade/>
  </p:transition>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930268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76250">
                      <a:schemeClr val="tx1"/>
                    </a:gs>
                    <a:gs pos="31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5614439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2774551859"/>
      </p:ext>
    </p:extLst>
  </p:cSld>
  <p:clrMapOvr>
    <a:masterClrMapping/>
  </p:clrMapOvr>
  <p:transition>
    <p:fade/>
  </p:transition>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949139"/>
      </p:ext>
    </p:extLst>
  </p:cSld>
  <p:clrMapOvr>
    <a:masterClrMapping/>
  </p:clrMapOvr>
  <p:transition>
    <p:fade/>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56426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1">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80201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0" name="Title 1"/>
          <p:cNvSpPr>
            <a:spLocks noGrp="1"/>
          </p:cNvSpPr>
          <p:nvPr>
            <p:ph type="title"/>
          </p:nvPr>
        </p:nvSpPr>
        <p:spPr>
          <a:xfrm>
            <a:off x="274638" y="451802"/>
            <a:ext cx="11888787" cy="653848"/>
          </a:xfrm>
        </p:spPr>
        <p:txBody>
          <a:bodyPr/>
          <a:lstStyle/>
          <a:p>
            <a:pPr algn="ctr"/>
            <a:r>
              <a:rPr lang="en-US" dirty="0" smtClean="0">
                <a:solidFill>
                  <a:srgbClr val="00B0F0"/>
                </a:solidFill>
              </a:rPr>
              <a:t>Visual Studio Online</a:t>
            </a:r>
            <a:endParaRPr lang="en-US" dirty="0">
              <a:solidFill>
                <a:srgbClr val="00B0F0"/>
              </a:solidFill>
            </a:endParaRPr>
          </a:p>
        </p:txBody>
      </p:sp>
      <p:sp>
        <p:nvSpPr>
          <p:cNvPr id="31" name="Right Arrow 30"/>
          <p:cNvSpPr/>
          <p:nvPr userDrawn="1"/>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32" name="Right Arrow 31"/>
          <p:cNvSpPr/>
          <p:nvPr userDrawn="1"/>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33" name="Right Arrow 32"/>
          <p:cNvSpPr/>
          <p:nvPr userDrawn="1"/>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47" name="TextBox 46"/>
          <p:cNvSpPr txBox="1"/>
          <p:nvPr userDrawn="1"/>
        </p:nvSpPr>
        <p:spPr>
          <a:xfrm>
            <a:off x="1667472"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48" name="TextBox 47"/>
          <p:cNvSpPr txBox="1"/>
          <p:nvPr userDrawn="1"/>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49" name="TextBox 48"/>
          <p:cNvSpPr txBox="1"/>
          <p:nvPr userDrawn="1"/>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0" name="TextBox 49"/>
          <p:cNvSpPr txBox="1"/>
          <p:nvPr userDrawn="1"/>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51" name="Rounded Rectangle 50"/>
          <p:cNvSpPr/>
          <p:nvPr userDrawn="1"/>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2" name="Rounded Rectangle 51"/>
          <p:cNvSpPr/>
          <p:nvPr userDrawn="1"/>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3" name="Rounded Rectangle 52"/>
          <p:cNvSpPr/>
          <p:nvPr userDrawn="1"/>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54" name="Bent Arrow 53"/>
          <p:cNvSpPr/>
          <p:nvPr userDrawn="1"/>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pic>
        <p:nvPicPr>
          <p:cNvPr id="55" name="Picture 54"/>
          <p:cNvPicPr>
            <a:picLocks noChangeAspect="1"/>
          </p:cNvPicPr>
          <p:nvPr userDrawn="1"/>
        </p:nvPicPr>
        <p:blipFill>
          <a:blip r:embed="rId2"/>
          <a:stretch>
            <a:fillRect/>
          </a:stretch>
        </p:blipFill>
        <p:spPr>
          <a:xfrm>
            <a:off x="6243539" y="4722576"/>
            <a:ext cx="2111216" cy="1536581"/>
          </a:xfrm>
          <a:prstGeom prst="rect">
            <a:avLst/>
          </a:prstGeom>
        </p:spPr>
      </p:pic>
      <p:pic>
        <p:nvPicPr>
          <p:cNvPr id="56" name="Picture 55"/>
          <p:cNvPicPr>
            <a:picLocks noChangeAspect="1"/>
          </p:cNvPicPr>
          <p:nvPr userDrawn="1"/>
        </p:nvPicPr>
        <p:blipFill>
          <a:blip r:embed="rId3"/>
          <a:stretch>
            <a:fillRect/>
          </a:stretch>
        </p:blipFill>
        <p:spPr>
          <a:xfrm>
            <a:off x="4418768" y="2398268"/>
            <a:ext cx="1153268" cy="963199"/>
          </a:xfrm>
          <a:prstGeom prst="rect">
            <a:avLst/>
          </a:prstGeom>
        </p:spPr>
      </p:pic>
      <p:grpSp>
        <p:nvGrpSpPr>
          <p:cNvPr id="57" name="Group 56"/>
          <p:cNvGrpSpPr/>
          <p:nvPr userDrawn="1"/>
        </p:nvGrpSpPr>
        <p:grpSpPr>
          <a:xfrm>
            <a:off x="1897424" y="2452894"/>
            <a:ext cx="1046848" cy="1137880"/>
            <a:chOff x="1523922" y="2094289"/>
            <a:chExt cx="1106696" cy="1207151"/>
          </a:xfrm>
        </p:grpSpPr>
        <p:pic>
          <p:nvPicPr>
            <p:cNvPr id="58" name="Picture 57"/>
            <p:cNvPicPr>
              <a:picLocks noChangeAspect="1"/>
            </p:cNvPicPr>
            <p:nvPr/>
          </p:nvPicPr>
          <p:blipFill>
            <a:blip r:embed="rId4"/>
            <a:stretch>
              <a:fillRect/>
            </a:stretch>
          </p:blipFill>
          <p:spPr>
            <a:xfrm>
              <a:off x="1523922" y="2666999"/>
              <a:ext cx="455690" cy="634441"/>
            </a:xfrm>
            <a:prstGeom prst="rect">
              <a:avLst/>
            </a:prstGeom>
          </p:spPr>
        </p:pic>
        <p:pic>
          <p:nvPicPr>
            <p:cNvPr id="59" name="Picture 58"/>
            <p:cNvPicPr>
              <a:picLocks noChangeAspect="1"/>
            </p:cNvPicPr>
            <p:nvPr/>
          </p:nvPicPr>
          <p:blipFill>
            <a:blip r:embed="rId5"/>
            <a:stretch>
              <a:fillRect/>
            </a:stretch>
          </p:blipFill>
          <p:spPr>
            <a:xfrm>
              <a:off x="1903412" y="2094289"/>
              <a:ext cx="727206" cy="725111"/>
            </a:xfrm>
            <a:prstGeom prst="rect">
              <a:avLst/>
            </a:prstGeom>
          </p:spPr>
        </p:pic>
      </p:grpSp>
      <p:sp>
        <p:nvSpPr>
          <p:cNvPr id="60" name="TextBox 59"/>
          <p:cNvSpPr txBox="1"/>
          <p:nvPr userDrawn="1"/>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pic>
        <p:nvPicPr>
          <p:cNvPr id="62" name="Picture 61"/>
          <p:cNvPicPr>
            <a:picLocks noChangeAspect="1"/>
          </p:cNvPicPr>
          <p:nvPr userDrawn="1"/>
        </p:nvPicPr>
        <p:blipFill>
          <a:blip r:embed="rId6"/>
          <a:stretch>
            <a:fillRect/>
          </a:stretch>
        </p:blipFill>
        <p:spPr>
          <a:xfrm>
            <a:off x="9308702" y="3956486"/>
            <a:ext cx="1952976" cy="1207498"/>
          </a:xfrm>
          <a:prstGeom prst="rect">
            <a:avLst/>
          </a:prstGeom>
        </p:spPr>
      </p:pic>
      <p:sp>
        <p:nvSpPr>
          <p:cNvPr id="63" name="Rounded Rectangle 62"/>
          <p:cNvSpPr/>
          <p:nvPr userDrawn="1"/>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4" name="TextBox 63"/>
          <p:cNvSpPr txBox="1"/>
          <p:nvPr userDrawn="1"/>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rgbClr val="00B0F0"/>
                </a:solidFill>
              </a:rPr>
              <a:t>Azure</a:t>
            </a:r>
          </a:p>
        </p:txBody>
      </p:sp>
      <p:pic>
        <p:nvPicPr>
          <p:cNvPr id="65" name="Picture 64"/>
          <p:cNvPicPr>
            <a:picLocks noChangeAspect="1"/>
          </p:cNvPicPr>
          <p:nvPr userDrawn="1"/>
        </p:nvPicPr>
        <p:blipFill>
          <a:blip r:embed="rId7"/>
          <a:stretch>
            <a:fillRect/>
          </a:stretch>
        </p:blipFill>
        <p:spPr>
          <a:xfrm>
            <a:off x="9660024" y="2540405"/>
            <a:ext cx="800153" cy="622594"/>
          </a:xfrm>
          <a:prstGeom prst="rect">
            <a:avLst/>
          </a:prstGeom>
        </p:spPr>
      </p:pic>
      <p:cxnSp>
        <p:nvCxnSpPr>
          <p:cNvPr id="66" name="Straight Arrow Connector 65"/>
          <p:cNvCxnSpPr/>
          <p:nvPr userDrawn="1"/>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userDrawn="1"/>
        </p:nvPicPr>
        <p:blipFill>
          <a:blip r:embed="rId8"/>
          <a:stretch>
            <a:fillRect/>
          </a:stretch>
        </p:blipFill>
        <p:spPr>
          <a:xfrm>
            <a:off x="6890173" y="2378506"/>
            <a:ext cx="1004704" cy="1002724"/>
          </a:xfrm>
          <a:prstGeom prst="rect">
            <a:avLst/>
          </a:prstGeom>
        </p:spPr>
      </p:pic>
      <p:pic>
        <p:nvPicPr>
          <p:cNvPr id="28" name="Picture 27"/>
          <p:cNvPicPr>
            <a:picLocks noChangeAspect="1"/>
          </p:cNvPicPr>
          <p:nvPr userDrawn="1"/>
        </p:nvPicPr>
        <p:blipFill>
          <a:blip r:embed="rId9"/>
          <a:stretch>
            <a:fillRect/>
          </a:stretch>
        </p:blipFill>
        <p:spPr>
          <a:xfrm>
            <a:off x="1163375" y="5277421"/>
            <a:ext cx="2802908" cy="1808136"/>
          </a:xfrm>
          <a:prstGeom prst="rect">
            <a:avLst/>
          </a:prstGeom>
        </p:spPr>
      </p:pic>
    </p:spTree>
    <p:extLst>
      <p:ext uri="{BB962C8B-B14F-4D97-AF65-F5344CB8AC3E}">
        <p14:creationId xmlns:p14="http://schemas.microsoft.com/office/powerpoint/2010/main" val="3700681708"/>
      </p:ext>
    </p:extLst>
  </p:cSld>
  <p:clrMapOvr>
    <a:masterClrMapping/>
  </p:clrMapOvr>
  <p:transition>
    <p:fade/>
  </p:transition>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lank Accent Color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582920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432344"/>
      </p:ext>
    </p:extLst>
  </p:cSld>
  <p:clrMapOvr>
    <a:masterClrMapping/>
  </p:clrMapOvr>
  <p:transition>
    <p:fade/>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Developer Code Layout Blue Head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320320"/>
            <a:ext cx="11889564" cy="917575"/>
          </a:xfrm>
        </p:spPr>
        <p:txBody>
          <a:bodyPr/>
          <a:lstStyle>
            <a:lvl1pPr>
              <a:defRPr baseline="0">
                <a:gradFill>
                  <a:gsLst>
                    <a:gs pos="22500">
                      <a:schemeClr val="bg2"/>
                    </a:gs>
                    <a:gs pos="48000">
                      <a:schemeClr val="bg2"/>
                    </a:gs>
                  </a:gsLst>
                  <a:lin ang="5400000" scaled="0"/>
                </a:gra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60545856"/>
      </p:ext>
    </p:extLst>
  </p:cSld>
  <p:clrMapOvr>
    <a:masterClrMapping/>
  </p:clrMapOvr>
  <p:transition>
    <p:fade/>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pitchFamily="34" charset="0"/>
              </a:rPr>
              <a:t>© </a:t>
            </a:r>
            <a:r>
              <a:rPr kumimoji="0" lang="en-US" sz="7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pitchFamily="34" charset="0"/>
              </a:rPr>
              <a:t>2015 </a:t>
            </a: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S PGothic" panose="020B0600070205080204" pitchFamily="34" charset="-128"/>
                <a:cs typeface="Segoe UI" pitchFamily="34" charset="0"/>
              </a:rPr>
              <a:t>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4169189971"/>
      </p:ext>
    </p:extLst>
  </p:cSld>
  <p:clrMapOvr>
    <a:masterClrMapping/>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Appendix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smtClean="0"/>
              <a:t>Appendix</a:t>
            </a:r>
            <a:endParaRPr lang="en-US" dirty="0"/>
          </a:p>
        </p:txBody>
      </p:sp>
    </p:spTree>
    <p:extLst>
      <p:ext uri="{BB962C8B-B14F-4D97-AF65-F5344CB8AC3E}">
        <p14:creationId xmlns:p14="http://schemas.microsoft.com/office/powerpoint/2010/main" val="2287301076"/>
      </p:ext>
    </p:extLst>
  </p:cSld>
  <p:clrMapOvr>
    <a:masterClrMapping/>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361729417"/>
      </p:ext>
    </p:extLst>
  </p:cSld>
  <p:clrMapOvr>
    <a:masterClrMapping/>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29711453"/>
      </p:ext>
    </p:extLst>
  </p:cSld>
  <p:clrMapOvr>
    <a:masterClrMapping/>
  </p:clrMapOvr>
  <p:transition>
    <p:fade/>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smtClean="0"/>
              <a:t>Click to edit Master title style</a:t>
            </a:r>
            <a:endParaRPr lang="en-US"/>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3/27/2017</a:t>
            </a:fld>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Slide Number Placeholder 5"/>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4112506251"/>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3/27/2017</a:t>
            </a:fld>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Slide Number Placeholder 5"/>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757389474"/>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smtClean="0"/>
              <a:t>Click to edit Master title style</a:t>
            </a:r>
            <a:endParaRPr lang="en-US"/>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3/27/2017</a:t>
            </a:fld>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Slide Number Placeholder 5"/>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838811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1181862"/>
          </a:xfrm>
          <a:noFill/>
        </p:spPr>
        <p:txBody>
          <a:bodyPr anchorCtr="0">
            <a:spAutoFit/>
          </a:bodyPr>
          <a:lstStyle>
            <a:lvl1pPr>
              <a:defRPr sz="7200" spc="-100" baseline="0">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2"/>
          </p:nvPr>
        </p:nvSpPr>
        <p:spPr>
          <a:xfrm>
            <a:off x="274638" y="3954463"/>
            <a:ext cx="10058401" cy="794064"/>
          </a:xfrm>
          <a:noFill/>
        </p:spPr>
        <p:txBody>
          <a:bodyPr lIns="182880" tIns="146304" rIns="182880" bIns="146304"/>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smtClean="0"/>
              <a:t>Click to edit Master text styles</a:t>
            </a:r>
          </a:p>
        </p:txBody>
      </p:sp>
    </p:spTree>
    <p:extLst>
      <p:ext uri="{BB962C8B-B14F-4D97-AF65-F5344CB8AC3E}">
        <p14:creationId xmlns:p14="http://schemas.microsoft.com/office/powerpoint/2010/main" val="4237760150"/>
      </p:ext>
    </p:extLst>
  </p:cSld>
  <p:clrMapOvr>
    <a:masterClrMapping/>
  </p:clrMapOvr>
  <p:transition spd="slow"/>
</p:sldLayout>
</file>

<file path=ppt/slideLayouts/slideLayout3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55008" y="1861968"/>
            <a:ext cx="5285502" cy="443796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295965" y="1861968"/>
            <a:ext cx="5285502" cy="443796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3/27/2017</a:t>
            </a:fld>
            <a:endParaRPr lang="en-US">
              <a:solidFill>
                <a:prstClr val="black">
                  <a:tint val="75000"/>
                </a:prstClr>
              </a:solidFill>
              <a:latin typeface="Calibri" panose="020F0502020204030204"/>
              <a:ea typeface="+mn-ea"/>
            </a:endParaRPr>
          </a:p>
        </p:txBody>
      </p:sp>
      <p:sp>
        <p:nvSpPr>
          <p:cNvPr id="6" name="Footer Placeholder 5"/>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7" name="Slide Number Placeholder 6"/>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3004635887"/>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3/27/2017</a:t>
            </a:fld>
            <a:endParaRPr lang="en-US">
              <a:solidFill>
                <a:prstClr val="black">
                  <a:tint val="75000"/>
                </a:prstClr>
              </a:solidFill>
              <a:latin typeface="Calibri" panose="020F0502020204030204"/>
              <a:ea typeface="+mn-ea"/>
            </a:endParaRPr>
          </a:p>
        </p:txBody>
      </p:sp>
      <p:sp>
        <p:nvSpPr>
          <p:cNvPr id="8" name="Footer Placeholder 7"/>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9" name="Slide Number Placeholder 8"/>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102034639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3/27/2017</a:t>
            </a:fld>
            <a:endParaRPr lang="en-US">
              <a:solidFill>
                <a:prstClr val="black">
                  <a:tint val="75000"/>
                </a:prstClr>
              </a:solidFill>
              <a:latin typeface="Calibri" panose="020F0502020204030204"/>
              <a:ea typeface="+mn-ea"/>
            </a:endParaRPr>
          </a:p>
        </p:txBody>
      </p:sp>
      <p:sp>
        <p:nvSpPr>
          <p:cNvPr id="4" name="Footer Placeholder 3"/>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5" name="Slide Number Placeholder 4"/>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4046159398"/>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3/27/2017</a:t>
            </a:fld>
            <a:endParaRPr lang="en-US">
              <a:solidFill>
                <a:prstClr val="black">
                  <a:tint val="75000"/>
                </a:prstClr>
              </a:solidFill>
              <a:latin typeface="Calibri" panose="020F0502020204030204"/>
              <a:ea typeface="+mn-ea"/>
            </a:endParaRPr>
          </a:p>
        </p:txBody>
      </p:sp>
      <p:sp>
        <p:nvSpPr>
          <p:cNvPr id="3" name="Footer Placeholder 2"/>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4" name="Slide Number Placeholder 3"/>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927459104"/>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smtClean="0"/>
              <a:t>Click to edit Master title style</a:t>
            </a:r>
            <a:endParaRPr lang="en-US"/>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smtClean="0"/>
              <a:t>Edit Master text styles</a:t>
            </a:r>
          </a:p>
        </p:txBody>
      </p:sp>
      <p:sp>
        <p:nvSpPr>
          <p:cNvPr id="5" name="Date Placeholder 4"/>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3/27/2017</a:t>
            </a:fld>
            <a:endParaRPr lang="en-US">
              <a:solidFill>
                <a:prstClr val="black">
                  <a:tint val="75000"/>
                </a:prstClr>
              </a:solidFill>
              <a:latin typeface="Calibri" panose="020F0502020204030204"/>
              <a:ea typeface="+mn-ea"/>
            </a:endParaRPr>
          </a:p>
        </p:txBody>
      </p:sp>
      <p:sp>
        <p:nvSpPr>
          <p:cNvPr id="6" name="Footer Placeholder 5"/>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7" name="Slide Number Placeholder 6"/>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758281854"/>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smtClean="0"/>
              <a:t>Click to edit Master title style</a:t>
            </a:r>
            <a:endParaRPr lang="en-US"/>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smtClean="0"/>
              <a:t>Edit Master text styles</a:t>
            </a:r>
          </a:p>
        </p:txBody>
      </p:sp>
      <p:sp>
        <p:nvSpPr>
          <p:cNvPr id="5" name="Date Placeholder 4"/>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3/27/2017</a:t>
            </a:fld>
            <a:endParaRPr lang="en-US">
              <a:solidFill>
                <a:prstClr val="black">
                  <a:tint val="75000"/>
                </a:prstClr>
              </a:solidFill>
              <a:latin typeface="Calibri" panose="020F0502020204030204"/>
              <a:ea typeface="+mn-ea"/>
            </a:endParaRPr>
          </a:p>
        </p:txBody>
      </p:sp>
      <p:sp>
        <p:nvSpPr>
          <p:cNvPr id="6" name="Footer Placeholder 5"/>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7" name="Slide Number Placeholder 6"/>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1044376338"/>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3/27/2017</a:t>
            </a:fld>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Slide Number Placeholder 5"/>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419889036"/>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3/27/2017</a:t>
            </a:fld>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11"/>
          </p:nvPr>
        </p:nvSpPr>
        <p:spPr/>
        <p:txBody>
          <a:body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Slide Number Placeholder 5"/>
          <p:cNvSpPr>
            <a:spLocks noGrp="1"/>
          </p:cNvSpPr>
          <p:nvPr>
            <p:ph type="sldNum" sz="quarter" idx="12"/>
          </p:nvPr>
        </p:nvSpPr>
        <p:spPr/>
        <p:txBody>
          <a:body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107713156"/>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smtClean="0"/>
              <a:t>Presentation title</a:t>
            </a:r>
            <a:endParaRPr lang="en-US" dirty="0"/>
          </a:p>
        </p:txBody>
      </p:sp>
      <p:grpSp>
        <p:nvGrpSpPr>
          <p:cNvPr id="4" name="Group 3"/>
          <p:cNvGrpSpPr>
            <a:grpSpLocks noChangeAspect="1"/>
          </p:cNvGrpSpPr>
          <p:nvPr userDrawn="1"/>
        </p:nvGrpSpPr>
        <p:grpSpPr bwMode="black">
          <a:xfrm>
            <a:off x="472338"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S PGothic" panose="020B0600070205080204" pitchFamily="34" charset="-128"/>
                <a:cs typeface="+mn-cs"/>
              </a:endParaRPr>
            </a:p>
          </p:txBody>
        </p:sp>
      </p:grpSp>
    </p:spTree>
    <p:extLst>
      <p:ext uri="{BB962C8B-B14F-4D97-AF65-F5344CB8AC3E}">
        <p14:creationId xmlns:p14="http://schemas.microsoft.com/office/powerpoint/2010/main" val="1527181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557" indent="0">
              <a:buNone/>
              <a:defRPr/>
            </a:lvl3pPr>
            <a:lvl4pPr marL="457112" indent="0">
              <a:buNone/>
              <a:defRPr/>
            </a:lvl4pPr>
            <a:lvl5pPr marL="685669"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7345327"/>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209973"/>
            <a:ext cx="10056812" cy="1181862"/>
          </a:xfrm>
          <a:noFill/>
        </p:spPr>
        <p:txBody>
          <a:bodyPr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035704006"/>
      </p:ext>
    </p:extLst>
  </p:cSld>
  <p:clrMapOvr>
    <a:masterClrMapping/>
  </p:clrMapOvr>
  <p:transition spd="slow"/>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27951087"/>
      </p:ext>
    </p:extLst>
  </p:cSld>
  <p:clrMapOvr>
    <a:masterClrMapping/>
  </p:clrMapOvr>
  <p:transition>
    <p:fade/>
  </p:transition>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436475" cy="7002462"/>
          </a:xfrm>
          <a:prstGeom prst="rect">
            <a:avLst/>
          </a:prstGeom>
        </p:spPr>
      </p:pic>
    </p:spTree>
    <p:extLst>
      <p:ext uri="{BB962C8B-B14F-4D97-AF65-F5344CB8AC3E}">
        <p14:creationId xmlns:p14="http://schemas.microsoft.com/office/powerpoint/2010/main" val="1441066148"/>
      </p:ext>
    </p:extLst>
  </p:cSld>
  <p:clrMapOvr>
    <a:masterClrMapping/>
  </p:clrMapOvr>
  <p:transition>
    <p:fade/>
  </p:transition>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1" y="-7938"/>
            <a:ext cx="12436474" cy="4572001"/>
          </a:xfrm>
          <a:prstGeom prst="rect">
            <a:avLst/>
          </a:prstGeom>
        </p:spPr>
      </p:pic>
      <p:sp>
        <p:nvSpPr>
          <p:cNvPr id="7" name="Rectangle 6"/>
          <p:cNvSpPr/>
          <p:nvPr userDrawn="1"/>
        </p:nvSpPr>
        <p:spPr bwMode="auto">
          <a:xfrm>
            <a:off x="0" y="-7939"/>
            <a:ext cx="12436475" cy="457200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endParaRPr>
          </a:p>
        </p:txBody>
      </p:sp>
      <p:sp>
        <p:nvSpPr>
          <p:cNvPr id="4" name="Rectangle 3"/>
          <p:cNvSpPr/>
          <p:nvPr userDrawn="1"/>
        </p:nvSpPr>
        <p:spPr bwMode="auto">
          <a:xfrm>
            <a:off x="0" y="4564063"/>
            <a:ext cx="12436475" cy="1752599"/>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456026281"/>
      </p:ext>
    </p:extLst>
  </p:cSld>
  <p:clrMapOvr>
    <a:masterClrMapping/>
  </p:clrMapOvr>
  <p:transition>
    <p:fade/>
  </p:transition>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87642951"/>
      </p:ext>
    </p:extLst>
  </p:cSld>
  <p:clrMapOvr>
    <a:masterClrMapping/>
  </p:clrMapOvr>
  <p:transition>
    <p:fade/>
  </p:transition>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03511654"/>
      </p:ext>
    </p:extLst>
  </p:cSld>
  <p:clrMapOvr>
    <a:masterClrMapping/>
  </p:clrMapOvr>
  <p:transition>
    <p:fade/>
  </p:transition>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961902229"/>
      </p:ext>
    </p:extLst>
  </p:cSld>
  <p:clrMapOvr>
    <a:masterClrMapping/>
  </p:clrMapOvr>
  <p:transition>
    <p:fade/>
  </p:transition>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2037203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680310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084912"/>
          </a:xfrm>
          <a:noFill/>
        </p:spPr>
        <p:txBody>
          <a:bodyPr tIns="91440" bIns="91440" anchor="t" anchorCtr="0">
            <a:spAutoFit/>
          </a:bodyPr>
          <a:lstStyle>
            <a:lvl1pPr>
              <a:defRPr sz="6499"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3616943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580508"/>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353409500"/>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589876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4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453101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499"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1135045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05458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12436474" cy="6994525"/>
          </a:xfrm>
          <a:prstGeom prst="rect">
            <a:avLst/>
          </a:prstGeom>
        </p:spPr>
      </p:pic>
      <p:sp>
        <p:nvSpPr>
          <p:cNvPr id="3" name="Rectangle 2"/>
          <p:cNvSpPr/>
          <p:nvPr userDrawn="1"/>
        </p:nvSpPr>
        <p:spPr bwMode="auto">
          <a:xfrm>
            <a:off x="0" y="1"/>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871555933"/>
      </p:ext>
    </p:extLst>
  </p:cSld>
  <p:clrMapOvr>
    <a:masterClrMapping/>
  </p:clrMapOvr>
  <p:transition>
    <p:fade/>
  </p:transition>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0239318"/>
      </p:ext>
    </p:extLst>
  </p:cSld>
  <p:clrMapOvr>
    <a:masterClrMapping/>
  </p:clrMapOvr>
  <p:transition>
    <p:fade/>
  </p:transition>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6179185"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9" name="Picture 8" descr="MS-Azure_rgb_Wht.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6" name="Presenter"/>
          <p:cNvSpPr txBox="1">
            <a:spLocks/>
          </p:cNvSpPr>
          <p:nvPr userDrawn="1"/>
        </p:nvSpPr>
        <p:spPr>
          <a:xfrm>
            <a:off x="6469389" y="5337209"/>
            <a:ext cx="5783649" cy="1117044"/>
          </a:xfrm>
          <a:prstGeom prst="rect">
            <a:avLst/>
          </a:prstGeom>
        </p:spPr>
        <p:txBody>
          <a:bodyPr vert="horz" wrap="square" lIns="233151" tIns="93220" rIns="149151" bIns="9322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51121" fontAlgn="auto">
              <a:lnSpc>
                <a:spcPts val="3060"/>
              </a:lnSpc>
              <a:spcBef>
                <a:spcPts val="0"/>
              </a:spcBef>
              <a:spcAft>
                <a:spcPts val="1223"/>
              </a:spcAft>
              <a:defRPr/>
            </a:pPr>
            <a:r>
              <a:rPr sz="2244" dirty="0" smtClean="0">
                <a:solidFill>
                  <a:srgbClr val="FFFFFF"/>
                </a:solidFill>
              </a:rPr>
              <a:t>Presenter</a:t>
            </a:r>
            <a:endParaRPr sz="2244" dirty="0">
              <a:solidFill>
                <a:srgbClr val="FFFFFF"/>
              </a:solidFill>
            </a:endParaRPr>
          </a:p>
        </p:txBody>
      </p:sp>
      <p:sp>
        <p:nvSpPr>
          <p:cNvPr id="10" name="Title"/>
          <p:cNvSpPr>
            <a:spLocks noGrp="1"/>
          </p:cNvSpPr>
          <p:nvPr>
            <p:ph type="title" hasCustomPrompt="1"/>
          </p:nvPr>
        </p:nvSpPr>
        <p:spPr>
          <a:xfrm>
            <a:off x="6491693" y="4348256"/>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4061638416"/>
      </p:ext>
    </p:extLst>
  </p:cSld>
  <p:clrMapOvr>
    <a:masterClrMapping/>
  </p:clrMapOvr>
  <p:transition>
    <p:fade/>
  </p:transition>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userDrawn="1"/>
        </p:nvSpPr>
        <p:spPr bwMode="auto">
          <a:xfrm>
            <a:off x="6179185"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9" name="Azure Light" descr="MS-Azure_rgb_Wht.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0" name="Title"/>
          <p:cNvSpPr>
            <a:spLocks noGrp="1"/>
          </p:cNvSpPr>
          <p:nvPr>
            <p:ph type="title" hasCustomPrompt="1"/>
          </p:nvPr>
        </p:nvSpPr>
        <p:spPr>
          <a:xfrm>
            <a:off x="6491693" y="4348256"/>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2558844229"/>
      </p:ext>
    </p:extLst>
  </p:cSld>
  <p:clrMapOvr>
    <a:masterClrMapping/>
  </p:clrMapOvr>
  <p:transition>
    <p:fade/>
  </p:transition>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Alt">
    <p:spTree>
      <p:nvGrpSpPr>
        <p:cNvPr id="1" name=""/>
        <p:cNvGrpSpPr/>
        <p:nvPr/>
      </p:nvGrpSpPr>
      <p:grpSpPr>
        <a:xfrm>
          <a:off x="0" y="0"/>
          <a:ext cx="0" cy="0"/>
          <a:chOff x="0" y="0"/>
          <a:chExt cx="0" cy="0"/>
        </a:xfrm>
      </p:grpSpPr>
      <p:pic>
        <p:nvPicPr>
          <p:cNvPr id="6"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9" name="Title"/>
          <p:cNvSpPr>
            <a:spLocks noGrp="1"/>
          </p:cNvSpPr>
          <p:nvPr>
            <p:ph type="title" hasCustomPrompt="1"/>
          </p:nvPr>
        </p:nvSpPr>
        <p:spPr>
          <a:xfrm>
            <a:off x="0" y="2238460"/>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4196337822"/>
      </p:ext>
    </p:extLst>
  </p:cSld>
  <p:clrMapOvr>
    <a:masterClrMapping/>
  </p:clrMapOvr>
  <p:transition>
    <p:fade/>
  </p:transition>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0"/>
            <a:ext cx="10937227" cy="1291569"/>
          </a:xfrm>
          <a:prstGeom prst="rect">
            <a:avLst/>
          </a:prstGeom>
        </p:spPr>
        <p:txBody>
          <a:bodyPr>
            <a:noAutofit/>
          </a:bodyPr>
          <a:lstStyle>
            <a:lvl1pPr algn="ctr">
              <a:defRPr sz="8159"/>
            </a:lvl1pPr>
          </a:lstStyle>
          <a:p>
            <a:pPr algn="ctr"/>
            <a:r>
              <a:rPr lang="en-US" sz="8157" dirty="0" smtClean="0"/>
              <a:t>Statement</a:t>
            </a:r>
            <a:endParaRPr lang="en-US" sz="8157" dirty="0"/>
          </a:p>
        </p:txBody>
      </p:sp>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2410877008"/>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861184601"/>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1341184260"/>
      </p:ext>
    </p:extLst>
  </p:cSld>
  <p:clrMapOvr>
    <a:masterClrMapping/>
  </p:clrMapOvr>
  <p:transition>
    <p:fade/>
  </p:transition>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1524120319"/>
      </p:ext>
    </p:extLst>
  </p:cSld>
  <p:clrMapOvr>
    <a:masterClrMapping/>
  </p:clrMapOvr>
  <p:transition>
    <p:fade/>
  </p:transition>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6"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279360070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7"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312841504"/>
      </p:ext>
    </p:extLst>
  </p:cSld>
  <p:clrMapOvr>
    <a:masterClrMapping/>
  </p:clrMapOvr>
  <p:transition>
    <p:fade/>
  </p:transition>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387715446"/>
      </p:ext>
    </p:extLst>
  </p:cSld>
  <p:clrMapOvr>
    <a:masterClrMapping/>
  </p:clrMapOvr>
  <p:transition>
    <p:fade/>
  </p:transition>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758434766"/>
      </p:ext>
    </p:extLst>
  </p:cSld>
  <p:clrMapOvr>
    <a:masterClrMapping/>
  </p:clrMapOvr>
  <p:transition>
    <p:fade/>
  </p:transition>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Headline and Content">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2" name="Body"/>
          <p:cNvSpPr>
            <a:spLocks noGrp="1"/>
          </p:cNvSpPr>
          <p:nvPr>
            <p:ph type="body" sz="quarter" idx="11"/>
          </p:nvPr>
        </p:nvSpPr>
        <p:spPr>
          <a:xfrm>
            <a:off x="381485" y="4920445"/>
            <a:ext cx="6885382" cy="1162516"/>
          </a:xfrm>
          <a:prstGeom prst="rect">
            <a:avLst/>
          </a:prstGeom>
        </p:spPr>
        <p:txBody>
          <a:bodyPr/>
          <a:lstStyle>
            <a:lvl1pPr>
              <a:buClr>
                <a:schemeClr val="tx2"/>
              </a:buClr>
              <a:defRPr lang="en-US" sz="2040" kern="1200" spc="0" baseline="0" dirty="0" smtClean="0">
                <a:solidFill>
                  <a:srgbClr val="0072C6"/>
                </a:solidFill>
                <a:latin typeface="Segoe UI Light" panose="020B0502040204020203" pitchFamily="34" charset="0"/>
                <a:ea typeface="+mn-ea"/>
                <a:cs typeface="+mn-cs"/>
              </a:defRPr>
            </a:lvl1pPr>
            <a:lvl2pPr>
              <a:buClr>
                <a:schemeClr val="tx2"/>
              </a:buClr>
              <a:defRPr lang="en-US" sz="2040" kern="1200" spc="0" baseline="0" dirty="0" smtClean="0">
                <a:solidFill>
                  <a:srgbClr val="0072C6"/>
                </a:solidFill>
                <a:latin typeface="Segoe UI Light" panose="020B0502040204020203" pitchFamily="34" charset="0"/>
                <a:ea typeface="+mn-ea"/>
                <a:cs typeface="+mn-cs"/>
              </a:defRPr>
            </a:lvl2pPr>
            <a:lvl3pPr>
              <a:buClr>
                <a:schemeClr val="tx2"/>
              </a:buClr>
              <a:defRPr lang="en-US" sz="2040" kern="1200" spc="0" baseline="0" dirty="0" smtClean="0">
                <a:solidFill>
                  <a:srgbClr val="0072C6"/>
                </a:solidFill>
                <a:latin typeface="Segoe UI Light" panose="020B0502040204020203" pitchFamily="34" charset="0"/>
                <a:ea typeface="+mn-ea"/>
                <a:cs typeface="+mn-cs"/>
              </a:defRPr>
            </a:lvl3pPr>
            <a:lvl4pPr>
              <a:buClr>
                <a:schemeClr val="tx2"/>
              </a:buClr>
              <a:defRPr lang="en-US" sz="2040" kern="1200" spc="0" baseline="0" dirty="0" smtClean="0">
                <a:solidFill>
                  <a:srgbClr val="0072C6"/>
                </a:solidFill>
                <a:latin typeface="Segoe UI Light" panose="020B0502040204020203" pitchFamily="34" charset="0"/>
                <a:ea typeface="+mn-ea"/>
                <a:cs typeface="+mn-cs"/>
              </a:defRPr>
            </a:lvl4pPr>
            <a:lvl5pPr>
              <a:buClr>
                <a:schemeClr val="tx2"/>
              </a:buClr>
              <a:defRPr lang="en-US" sz="2040" kern="1200" spc="0" baseline="0" dirty="0" smtClean="0">
                <a:solidFill>
                  <a:srgbClr val="0072C6"/>
                </a:solidFill>
                <a:latin typeface="Segoe UI Light" panose="020B0502040204020203"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Subhead"/>
          <p:cNvSpPr>
            <a:spLocks noGrp="1"/>
          </p:cNvSpPr>
          <p:nvPr>
            <p:ph type="body" sz="quarter" idx="12" hasCustomPrompt="1"/>
          </p:nvPr>
        </p:nvSpPr>
        <p:spPr>
          <a:xfrm>
            <a:off x="382262" y="3950612"/>
            <a:ext cx="6883957"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smtClean="0">
                <a:solidFill>
                  <a:schemeClr val="bg1"/>
                </a:solidFill>
              </a:rPr>
              <a:t>Headline</a:t>
            </a:r>
            <a:endParaRPr lang="en-US" sz="4896" dirty="0">
              <a:solidFill>
                <a:schemeClr val="bg1"/>
              </a:solidFill>
            </a:endParaRPr>
          </a:p>
        </p:txBody>
      </p:sp>
    </p:spTree>
    <p:extLst>
      <p:ext uri="{BB962C8B-B14F-4D97-AF65-F5344CB8AC3E}">
        <p14:creationId xmlns:p14="http://schemas.microsoft.com/office/powerpoint/2010/main" val="75343824"/>
      </p:ext>
    </p:extLst>
  </p:cSld>
  <p:clrMapOvr>
    <a:masterClrMapping/>
  </p:clrMapOvr>
  <p:transition>
    <p:fade/>
  </p:transition>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4" name="Subhead"/>
          <p:cNvSpPr>
            <a:spLocks noGrp="1"/>
          </p:cNvSpPr>
          <p:nvPr>
            <p:ph type="body" sz="quarter" idx="12" hasCustomPrompt="1"/>
          </p:nvPr>
        </p:nvSpPr>
        <p:spPr>
          <a:xfrm>
            <a:off x="382262" y="3950612"/>
            <a:ext cx="6883957"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smtClean="0">
                <a:solidFill>
                  <a:schemeClr val="bg1"/>
                </a:solidFill>
              </a:rPr>
              <a:t>Headline</a:t>
            </a:r>
            <a:endParaRPr lang="en-US" sz="4896"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975962170"/>
      </p:ext>
    </p:extLst>
  </p:cSld>
  <p:clrMapOvr>
    <a:masterClrMapping/>
  </p:clrMapOvr>
  <p:transition>
    <p:fade/>
  </p:transition>
  <p:timing>
    <p:tnLst>
      <p:par>
        <p:cTn id="1" dur="indefinite" restart="never" nodeType="tmRoot"/>
      </p:par>
    </p:tnLst>
  </p:timing>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Blank Half">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98671300"/>
      </p:ext>
    </p:extLst>
  </p:cSld>
  <p:clrMapOvr>
    <a:masterClrMapping/>
  </p:clrMapOvr>
  <p:transition>
    <p:fade/>
  </p:transition>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1"/>
            <a:ext cx="10176410" cy="935842"/>
          </a:xfrm>
          <a:prstGeom prst="rect">
            <a:avLst/>
          </a:prstGeom>
        </p:spPr>
        <p:txBody>
          <a:bodyPr/>
          <a:lstStyle>
            <a:lvl1pPr>
              <a:defRPr>
                <a:solidFill>
                  <a:schemeClr val="tx2"/>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80220" y="2237603"/>
            <a:ext cx="10176917" cy="2773524"/>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30929449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074422303"/>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1"/>
            <a:ext cx="10176410" cy="935842"/>
          </a:xfrm>
          <a:prstGeom prst="rect">
            <a:avLst/>
          </a:prstGeom>
        </p:spPr>
        <p:txBody>
          <a:bodyPr/>
          <a:lstStyle>
            <a:lvl1pPr>
              <a:defRPr>
                <a:solidFill>
                  <a:schemeClr val="tx2"/>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5269398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63937243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Blank Al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11508653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466279" y="698348"/>
            <a:ext cx="8798476" cy="4508687"/>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409314752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2484770"/>
            <a:ext cx="2905837" cy="935842"/>
          </a:xfrm>
          <a:prstGeom prst="rect">
            <a:avLst/>
          </a:prstGeom>
        </p:spPr>
        <p:txBody>
          <a:bodyPr/>
          <a:lstStyle>
            <a:lvl1pPr>
              <a:defRPr>
                <a:solidFill>
                  <a:schemeClr val="tx2"/>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377358247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9893" y="2363828"/>
            <a:ext cx="11847209" cy="416439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
        <p:nvSpPr>
          <p:cNvPr id="14" name="Subhead"/>
          <p:cNvSpPr txBox="1">
            <a:spLocks/>
          </p:cNvSpPr>
          <p:nvPr userDrawn="1"/>
        </p:nvSpPr>
        <p:spPr>
          <a:xfrm>
            <a:off x="279892" y="1443660"/>
            <a:ext cx="10073357" cy="942315"/>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fontAlgn="auto">
              <a:spcAft>
                <a:spcPts val="0"/>
              </a:spcAft>
            </a:pPr>
            <a:r>
              <a:rPr sz="4080">
                <a:solidFill>
                  <a:srgbClr val="0072C6"/>
                </a:solidFill>
              </a:rPr>
              <a:t>Subhead</a:t>
            </a:r>
          </a:p>
        </p:txBody>
      </p:sp>
      <p:sp>
        <p:nvSpPr>
          <p:cNvPr id="13" name="Headline"/>
          <p:cNvSpPr>
            <a:spLocks noGrp="1"/>
          </p:cNvSpPr>
          <p:nvPr userDrawn="1">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2386571724"/>
      </p:ext>
    </p:extLst>
  </p:cSld>
  <p:clrMapOvr>
    <a:masterClrMapping/>
  </p:clrMapOvr>
  <p:transition>
    <p:fade/>
  </p:transition>
  <p:timing>
    <p:tnLst>
      <p:par>
        <p:cTn id="1" dur="indefinite" restart="never" nodeType="tmRoot"/>
      </p:par>
    </p:tnLst>
  </p:timing>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Headline Only and Custom Content">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
        <p:nvSpPr>
          <p:cNvPr id="13" name="Headline"/>
          <p:cNvSpPr>
            <a:spLocks noGrp="1"/>
          </p:cNvSpPr>
          <p:nvPr userDrawn="1">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2274772627"/>
      </p:ext>
    </p:extLst>
  </p:cSld>
  <p:clrMapOvr>
    <a:masterClrMapping/>
  </p:clrMapOvr>
  <p:transition>
    <p:fade/>
  </p:transition>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Blank Third">
    <p:spTree>
      <p:nvGrpSpPr>
        <p:cNvPr id="1" name=""/>
        <p:cNvGrpSpPr/>
        <p:nvPr/>
      </p:nvGrpSpPr>
      <p:grpSpPr>
        <a:xfrm>
          <a:off x="0" y="0"/>
          <a:ext cx="0" cy="0"/>
          <a:chOff x="0" y="0"/>
          <a:chExt cx="0" cy="0"/>
        </a:xfrm>
      </p:grpSpPr>
      <p:grpSp>
        <p:nvGrpSpPr>
          <p:cNvPr id="2" name="Group 1"/>
          <p:cNvGrpSpPr/>
          <p:nvPr userDrawn="1"/>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725564" y="309762"/>
            <a:ext cx="1694687" cy="389690"/>
          </a:xfrm>
          <a:prstGeom prst="rect">
            <a:avLst/>
          </a:prstGeom>
        </p:spPr>
      </p:pic>
    </p:spTree>
    <p:extLst>
      <p:ext uri="{BB962C8B-B14F-4D97-AF65-F5344CB8AC3E}">
        <p14:creationId xmlns:p14="http://schemas.microsoft.com/office/powerpoint/2010/main" val="2572259097"/>
      </p:ext>
    </p:extLst>
  </p:cSld>
  <p:clrMapOvr>
    <a:masterClrMapping/>
  </p:clrMapOvr>
  <p:transition>
    <p:fade/>
  </p:transition>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8" y="623972"/>
            <a:ext cx="8948026" cy="935842"/>
          </a:xfrm>
          <a:prstGeom prst="rect">
            <a:avLst/>
          </a:prstGeom>
        </p:spPr>
        <p:txBody>
          <a:bodyPr/>
          <a:lstStyle/>
          <a:p>
            <a:r>
              <a:rPr lang="en-US" sz="5507" dirty="0" smtClean="0">
                <a:solidFill>
                  <a:srgbClr val="92D050"/>
                </a:solidFill>
              </a:rPr>
              <a:t>Headline</a:t>
            </a:r>
            <a:endParaRPr lang="en-US" dirty="0">
              <a:solidFill>
                <a:schemeClr val="bg2"/>
              </a:solidFill>
            </a:endParaRPr>
          </a:p>
        </p:txBody>
      </p:sp>
      <p:sp>
        <p:nvSpPr>
          <p:cNvPr id="7" name="Body"/>
          <p:cNvSpPr>
            <a:spLocks noGrp="1"/>
          </p:cNvSpPr>
          <p:nvPr>
            <p:ph sz="quarter" idx="10"/>
          </p:nvPr>
        </p:nvSpPr>
        <p:spPr>
          <a:xfrm>
            <a:off x="2146087" y="1865207"/>
            <a:ext cx="8918547" cy="442986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10308725"/>
      </p:ext>
    </p:extLst>
  </p:cSld>
  <p:clrMapOvr>
    <a:masterClrMapping/>
  </p:clrMapOvr>
  <p:transition>
    <p:fade/>
  </p:transition>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8" y="623972"/>
            <a:ext cx="8948026" cy="935842"/>
          </a:xfrm>
          <a:prstGeom prst="rect">
            <a:avLst/>
          </a:prstGeom>
        </p:spPr>
        <p:txBody>
          <a:bodyPr/>
          <a:lstStyle/>
          <a:p>
            <a:r>
              <a:rPr lang="en-US" sz="5507" dirty="0" smtClean="0">
                <a:solidFill>
                  <a:srgbClr val="92D050"/>
                </a:solidFill>
              </a:rPr>
              <a:t>Headline</a:t>
            </a:r>
            <a:endParaRPr lang="en-US" dirty="0">
              <a:solidFill>
                <a:schemeClr val="bg2"/>
              </a:solidFill>
            </a:endParaRPr>
          </a:p>
        </p:txBody>
      </p:sp>
    </p:spTree>
    <p:extLst>
      <p:ext uri="{BB962C8B-B14F-4D97-AF65-F5344CB8AC3E}">
        <p14:creationId xmlns:p14="http://schemas.microsoft.com/office/powerpoint/2010/main" val="3111711701"/>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1181862"/>
          </a:xfrm>
          <a:noFill/>
        </p:spPr>
        <p:txBody>
          <a:bodyPr anchorCtr="0">
            <a:spAutoFit/>
          </a:bodyPr>
          <a:lstStyle>
            <a:lvl1pPr>
              <a:defRPr sz="7200" spc="-100" baseline="0">
                <a:gradFill>
                  <a:gsLst>
                    <a:gs pos="100000">
                      <a:schemeClr val="tx1"/>
                    </a:gs>
                    <a:gs pos="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734880261"/>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3420347855"/>
      </p:ext>
    </p:extLst>
  </p:cSld>
  <p:clrMapOvr>
    <a:masterClrMapping/>
  </p:clrMapOvr>
  <p:transition>
    <p:fade/>
  </p:transition>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Tree>
    <p:extLst>
      <p:ext uri="{BB962C8B-B14F-4D97-AF65-F5344CB8AC3E}">
        <p14:creationId xmlns:p14="http://schemas.microsoft.com/office/powerpoint/2010/main" val="373955941"/>
      </p:ext>
    </p:extLst>
  </p:cSld>
  <p:clrMapOvr>
    <a:masterClrMapping/>
  </p:clrMapOvr>
  <p:transition>
    <p:fade/>
  </p:transition>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Tree>
    <p:extLst>
      <p:ext uri="{BB962C8B-B14F-4D97-AF65-F5344CB8AC3E}">
        <p14:creationId xmlns:p14="http://schemas.microsoft.com/office/powerpoint/2010/main" val="991141405"/>
      </p:ext>
    </p:extLst>
  </p:cSld>
  <p:clrMapOvr>
    <a:masterClrMapping/>
  </p:clrMapOvr>
  <p:transition>
    <p:fade/>
  </p:transition>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1"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Tree>
    <p:extLst>
      <p:ext uri="{BB962C8B-B14F-4D97-AF65-F5344CB8AC3E}">
        <p14:creationId xmlns:p14="http://schemas.microsoft.com/office/powerpoint/2010/main" val="3781213580"/>
      </p:ext>
    </p:extLst>
  </p:cSld>
  <p:clrMapOvr>
    <a:masterClrMapping/>
  </p:clrMapOvr>
  <p:transition>
    <p:fade/>
  </p:transition>
  <p:timing>
    <p:tnLst>
      <p:par>
        <p:cT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977"/>
            <a:ext cx="12436475" cy="6988574"/>
          </a:xfrm>
          <a:prstGeom prst="rect">
            <a:avLst/>
          </a:prstGeom>
        </p:spPr>
      </p:pic>
      <p:sp>
        <p:nvSpPr>
          <p:cNvPr id="5" name="Rectangle 4"/>
          <p:cNvSpPr/>
          <p:nvPr userDrawn="1"/>
        </p:nvSpPr>
        <p:spPr bwMode="auto">
          <a:xfrm>
            <a:off x="9063031" y="-1"/>
            <a:ext cx="3373445" cy="6991550"/>
          </a:xfrm>
          <a:prstGeom prst="rect">
            <a:avLst/>
          </a:prstGeom>
          <a:solidFill>
            <a:srgbClr val="00AEEF"/>
          </a:solidFill>
          <a:ln w="9525" cap="flat" cmpd="sng" algn="ctr">
            <a:noFill/>
            <a:prstDash val="solid"/>
            <a:headEnd type="none" w="med" len="med"/>
            <a:tailEnd type="none" w="med" len="med"/>
          </a:ln>
          <a:effectLst/>
        </p:spPr>
        <p:txBody>
          <a:bodyPr vert="horz" wrap="square" lIns="95088" tIns="47544" rIns="95088" bIns="47544" numCol="1" rtlCol="0" anchor="ctr" anchorCtr="0" compatLnSpc="1">
            <a:prstTxWarp prst="textNoShape">
              <a:avLst/>
            </a:prstTxWarp>
          </a:bodyPr>
          <a:lstStyle/>
          <a:p>
            <a:pPr algn="ctr" defTabSz="950557" eaLnBrk="1" hangingPunct="1">
              <a:defRPr/>
            </a:pPr>
            <a:endParaRPr lang="en-US" sz="2288" kern="0" dirty="0" smtClean="0">
              <a:gradFill>
                <a:gsLst>
                  <a:gs pos="0">
                    <a:srgbClr val="FFFFFF"/>
                  </a:gs>
                  <a:gs pos="100000">
                    <a:srgbClr val="FFFFFF"/>
                  </a:gs>
                </a:gsLst>
                <a:lin ang="5400000" scaled="0"/>
              </a:gradFill>
              <a:latin typeface="Segoe UI"/>
              <a:ea typeface="+mn-ea"/>
            </a:endParaRPr>
          </a:p>
        </p:txBody>
      </p:sp>
      <p:sp>
        <p:nvSpPr>
          <p:cNvPr id="6" name="Rounded Rectangle 29"/>
          <p:cNvSpPr/>
          <p:nvPr userDrawn="1"/>
        </p:nvSpPr>
        <p:spPr bwMode="black">
          <a:xfrm>
            <a:off x="10082469" y="1982842"/>
            <a:ext cx="1334569" cy="310492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7546" tIns="47546" rIns="47546" bIns="47546" numCol="1" spcCol="0" rtlCol="0" fromWordArt="0" anchor="ctr" anchorCtr="0" forceAA="0" compatLnSpc="1">
            <a:prstTxWarp prst="textNoShape">
              <a:avLst/>
            </a:prstTxWarp>
            <a:noAutofit/>
          </a:bodyPr>
          <a:lstStyle/>
          <a:p>
            <a:pPr algn="ctr" defTabSz="950557" eaLnBrk="1" hangingPunct="1">
              <a:defRPr/>
            </a:pPr>
            <a:endParaRPr lang="en-US" sz="1872" kern="0" dirty="0" err="1" smtClea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itle 5"/>
          <p:cNvSpPr>
            <a:spLocks noGrp="1"/>
          </p:cNvSpPr>
          <p:nvPr>
            <p:ph type="title" idx="4294967295"/>
          </p:nvPr>
        </p:nvSpPr>
        <p:spPr>
          <a:xfrm>
            <a:off x="470513" y="161897"/>
            <a:ext cx="3768193" cy="2461945"/>
          </a:xfrm>
          <a:prstGeom prst="rect">
            <a:avLst/>
          </a:prstGeom>
        </p:spPr>
        <p:txBody>
          <a:bodyPr anchor="ctr">
            <a:noAutofit/>
          </a:bodyPr>
          <a:lstStyle>
            <a:lvl1pPr>
              <a:defRPr sz="8972"/>
            </a:lvl1pPr>
          </a:lstStyle>
          <a:p>
            <a:r>
              <a:rPr lang="en-US" sz="8970" dirty="0">
                <a:solidFill>
                  <a:schemeClr val="bg1">
                    <a:alpha val="99000"/>
                  </a:schemeClr>
                </a:solidFill>
              </a:rPr>
              <a:t>Q&amp;A</a:t>
            </a:r>
          </a:p>
        </p:txBody>
      </p:sp>
    </p:spTree>
    <p:extLst>
      <p:ext uri="{BB962C8B-B14F-4D97-AF65-F5344CB8AC3E}">
        <p14:creationId xmlns:p14="http://schemas.microsoft.com/office/powerpoint/2010/main" val="1290314728"/>
      </p:ext>
    </p:extLst>
  </p:cSld>
  <p:clrMapOvr>
    <a:masterClrMapping/>
  </p:clrMapOvr>
  <p:transition>
    <p:fade/>
  </p:transition>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5953"/>
            <a:ext cx="12436475" cy="6988574"/>
          </a:xfrm>
          <a:prstGeom prst="rect">
            <a:avLst/>
          </a:prstGeom>
        </p:spPr>
      </p:pic>
      <p:sp>
        <p:nvSpPr>
          <p:cNvPr id="8" name="Rectangle 7"/>
          <p:cNvSpPr/>
          <p:nvPr userDrawn="1"/>
        </p:nvSpPr>
        <p:spPr bwMode="auto">
          <a:xfrm>
            <a:off x="10391544" y="-1"/>
            <a:ext cx="2044931" cy="6991550"/>
          </a:xfrm>
          <a:prstGeom prst="rect">
            <a:avLst/>
          </a:prstGeom>
          <a:solidFill>
            <a:srgbClr val="8CC600"/>
          </a:solidFill>
          <a:ln w="9525" cap="flat" cmpd="sng" algn="ctr">
            <a:noFill/>
            <a:prstDash val="solid"/>
            <a:headEnd type="none" w="med" len="med"/>
            <a:tailEnd type="none" w="med" len="med"/>
          </a:ln>
          <a:effectLst/>
        </p:spPr>
        <p:txBody>
          <a:bodyPr vert="horz" wrap="square" lIns="95088" tIns="47544" rIns="95088" bIns="47544" numCol="1" rtlCol="0" anchor="ctr" anchorCtr="0" compatLnSpc="1">
            <a:prstTxWarp prst="textNoShape">
              <a:avLst/>
            </a:prstTxWarp>
          </a:bodyPr>
          <a:lstStyle/>
          <a:p>
            <a:pPr algn="ctr" defTabSz="950557" eaLnBrk="1" hangingPunct="1">
              <a:defRPr/>
            </a:pPr>
            <a:endParaRPr lang="en-US" sz="2288" kern="0" dirty="0" smtClean="0">
              <a:gradFill>
                <a:gsLst>
                  <a:gs pos="0">
                    <a:srgbClr val="FFFFFF"/>
                  </a:gs>
                  <a:gs pos="100000">
                    <a:srgbClr val="FFFFFF"/>
                  </a:gs>
                </a:gsLst>
                <a:lin ang="5400000" scaled="0"/>
              </a:gradFill>
              <a:latin typeface="Segoe UI"/>
              <a:ea typeface="+mn-ea"/>
            </a:endParaRPr>
          </a:p>
        </p:txBody>
      </p:sp>
      <p:sp>
        <p:nvSpPr>
          <p:cNvPr id="9" name="Freeform 64"/>
          <p:cNvSpPr>
            <a:spLocks noEditPoints="1"/>
          </p:cNvSpPr>
          <p:nvPr userDrawn="1"/>
        </p:nvSpPr>
        <p:spPr bwMode="black">
          <a:xfrm flipH="1">
            <a:off x="10810809" y="237792"/>
            <a:ext cx="1206401" cy="926384"/>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5592" tIns="42796" rIns="85592" bIns="42796" numCol="1" anchor="t" anchorCtr="0" compatLnSpc="1">
            <a:prstTxWarp prst="textNoShape">
              <a:avLst/>
            </a:prstTxWarp>
          </a:bodyPr>
          <a:lstStyle/>
          <a:p>
            <a:pPr defTabSz="950831" eaLnBrk="1" fontAlgn="auto" hangingPunct="1">
              <a:spcBef>
                <a:spcPts val="0"/>
              </a:spcBef>
              <a:spcAft>
                <a:spcPts val="0"/>
              </a:spcAft>
              <a:defRPr/>
            </a:pPr>
            <a:endParaRPr lang="en-US" sz="1664" kern="0" smtClean="0">
              <a:solidFill>
                <a:srgbClr val="292929"/>
              </a:solidFill>
              <a:latin typeface="Segoe UI"/>
              <a:ea typeface="+mn-ea"/>
            </a:endParaRPr>
          </a:p>
        </p:txBody>
      </p:sp>
      <p:sp>
        <p:nvSpPr>
          <p:cNvPr id="4" name="Text Placeholder 3"/>
          <p:cNvSpPr>
            <a:spLocks noGrp="1"/>
          </p:cNvSpPr>
          <p:nvPr>
            <p:ph type="body" sz="quarter" idx="10"/>
          </p:nvPr>
        </p:nvSpPr>
        <p:spPr>
          <a:xfrm>
            <a:off x="601628" y="237794"/>
            <a:ext cx="9497386" cy="6544414"/>
          </a:xfrm>
          <a:prstGeom prst="rect">
            <a:avLst/>
          </a:prstGeom>
        </p:spPr>
        <p:txBody>
          <a:bodyPr/>
          <a:lstStyle>
            <a:lvl1pPr marL="0" indent="0">
              <a:buNone/>
              <a:defRPr sz="3671"/>
            </a:lvl1pPr>
            <a:lvl2pPr>
              <a:defRPr sz="3671"/>
            </a:lvl2pPr>
            <a:lvl3pPr>
              <a:defRPr sz="3671"/>
            </a:lvl3pPr>
            <a:lvl4pPr>
              <a:defRPr sz="3671"/>
            </a:lvl4pPr>
            <a:lvl5pPr>
              <a:defRPr sz="3671"/>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3920228543"/>
      </p:ext>
    </p:extLst>
  </p:cSld>
  <p:clrMapOvr>
    <a:masterClrMapping/>
  </p:clrMapOvr>
  <p:transition>
    <p:fade/>
  </p:transition>
  <p:timing>
    <p:tnLst>
      <p:par>
        <p:cTn id="1" dur="indefinite" restart="never" nodeType="tmRoot"/>
      </p:par>
    </p:tn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436475" cy="699452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68" eaLnBrk="1" fontAlgn="auto" hangingPunct="1">
              <a:spcBef>
                <a:spcPts val="0"/>
              </a:spcBef>
              <a:spcAft>
                <a:spcPts val="0"/>
              </a:spcAft>
            </a:pPr>
            <a:endParaRPr lang="en-US" sz="1835">
              <a:solidFill>
                <a:srgbClr val="FFFFFF"/>
              </a:solidFill>
            </a:endParaRPr>
          </a:p>
        </p:txBody>
      </p:sp>
      <p:sp>
        <p:nvSpPr>
          <p:cNvPr id="3" name="Text Box 3"/>
          <p:cNvSpPr txBox="1">
            <a:spLocks noChangeArrowheads="1"/>
          </p:cNvSpPr>
          <p:nvPr userDrawn="1"/>
        </p:nvSpPr>
        <p:spPr bwMode="blackWhite">
          <a:xfrm>
            <a:off x="459230" y="5612730"/>
            <a:ext cx="8812606" cy="734813"/>
          </a:xfrm>
          <a:prstGeom prst="rect">
            <a:avLst/>
          </a:prstGeom>
          <a:noFill/>
          <a:ln w="12700">
            <a:noFill/>
            <a:miter lim="800000"/>
            <a:headEnd type="none" w="sm" len="sm"/>
            <a:tailEnd type="none" w="sm" len="sm"/>
          </a:ln>
          <a:effectLst/>
        </p:spPr>
        <p:txBody>
          <a:bodyPr vert="horz" wrap="square" lIns="182806" tIns="146246" rIns="182806" bIns="146246" numCol="1" anchor="t" anchorCtr="0" compatLnSpc="1">
            <a:prstTxWarp prst="textNoShape">
              <a:avLst/>
            </a:prstTxWarp>
            <a:spAutoFit/>
          </a:bodyPr>
          <a:lstStyle/>
          <a:p>
            <a:pPr defTabSz="931832"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a:t>
            </a:r>
            <a:r>
              <a:rPr lang="en-US" sz="700" dirty="0" smtClean="0">
                <a:gradFill>
                  <a:gsLst>
                    <a:gs pos="0">
                      <a:srgbClr val="FFFFFF"/>
                    </a:gs>
                    <a:gs pos="100000">
                      <a:srgbClr val="FFFFFF"/>
                    </a:gs>
                  </a:gsLst>
                  <a:lin ang="5400000" scaled="0"/>
                </a:gradFill>
                <a:latin typeface="Segoe UI"/>
                <a:ea typeface="+mn-ea"/>
                <a:cs typeface="Segoe UI" pitchFamily="34" charset="0"/>
              </a:rPr>
              <a:t>2014 </a:t>
            </a:r>
            <a:r>
              <a:rPr lang="en-US" sz="700" dirty="0">
                <a:gradFill>
                  <a:gsLst>
                    <a:gs pos="0">
                      <a:srgbClr val="FFFFFF"/>
                    </a:gs>
                    <a:gs pos="100000">
                      <a:srgbClr val="FFFFFF"/>
                    </a:gs>
                  </a:gsLst>
                  <a:lin ang="5400000" scaled="0"/>
                </a:gradFill>
                <a:latin typeface="Segoe UI"/>
                <a:ea typeface="+mn-ea"/>
                <a:cs typeface="Segoe UI" pitchFamily="34" charset="0"/>
              </a:rPr>
              <a:t>Microsoft Corporation. All rights reserved. Microsoft, Windows, Windows Vista and other product names are or may be registered trademarks and/or trademarks in the U.S. and/or other countries.</a:t>
            </a:r>
          </a:p>
          <a:p>
            <a:pPr defTabSz="931832"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681310" y="3027178"/>
            <a:ext cx="3288506" cy="704445"/>
          </a:xfrm>
          <a:prstGeom prst="rect">
            <a:avLst/>
          </a:prstGeom>
        </p:spPr>
      </p:pic>
    </p:spTree>
    <p:extLst>
      <p:ext uri="{BB962C8B-B14F-4D97-AF65-F5344CB8AC3E}">
        <p14:creationId xmlns:p14="http://schemas.microsoft.com/office/powerpoint/2010/main" val="1132878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32734" y="360123"/>
            <a:ext cx="11209447" cy="842446"/>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459276310"/>
      </p:ext>
    </p:extLst>
  </p:cSld>
  <p:clrMapOvr>
    <a:masterClrMapping/>
  </p:clrMapOvr>
  <p:timing>
    <p:tnLst>
      <p:par>
        <p:cT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2"/>
            <a:ext cx="12434704" cy="6994521"/>
          </a:xfrm>
          <a:prstGeom prst="rect">
            <a:avLst/>
          </a:prstGeom>
        </p:spPr>
      </p:pic>
      <p:sp>
        <p:nvSpPr>
          <p:cNvPr id="2" name="Rectangle 1"/>
          <p:cNvSpPr/>
          <p:nvPr userDrawn="1"/>
        </p:nvSpPr>
        <p:spPr bwMode="auto">
          <a:xfrm>
            <a:off x="271398" y="2125663"/>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64646">
                      <a:srgbClr val="FFFFFF"/>
                    </a:gs>
                    <a:gs pos="45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auto">
          <a:xfrm>
            <a:off x="273050" y="3954443"/>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smtClean="0"/>
              <a:t>Speaker Name</a:t>
            </a:r>
          </a:p>
        </p:txBody>
      </p:sp>
      <p:sp>
        <p:nvSpPr>
          <p:cNvPr id="8" name="Rectangle 7"/>
          <p:cNvSpPr/>
          <p:nvPr userDrawn="1"/>
        </p:nvSpPr>
        <p:spPr bwMode="auto">
          <a:xfrm>
            <a:off x="457200" y="479425"/>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2800" dirty="0" smtClean="0">
                <a:gradFill>
                  <a:gsLst>
                    <a:gs pos="93939">
                      <a:srgbClr val="525252"/>
                    </a:gs>
                    <a:gs pos="80808">
                      <a:srgbClr val="525252"/>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1400" dirty="0" smtClean="0">
                <a:gradFill>
                  <a:gsLst>
                    <a:gs pos="93939">
                      <a:srgbClr val="525252"/>
                    </a:gs>
                    <a:gs pos="80808">
                      <a:srgbClr val="525252"/>
                    </a:gs>
                  </a:gsLst>
                  <a:lin ang="5400000" scaled="1"/>
                </a:gradFill>
                <a:ea typeface="Segoe UI" pitchFamily="34" charset="0"/>
                <a:cs typeface="Segoe UI" pitchFamily="34" charset="0"/>
              </a:rPr>
              <a:t>Update on slide master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5672" y="6149340"/>
            <a:ext cx="1702251" cy="365760"/>
          </a:xfrm>
          <a:prstGeom prst="rect">
            <a:avLst/>
          </a:prstGeom>
        </p:spPr>
      </p:pic>
    </p:spTree>
    <p:extLst>
      <p:ext uri="{BB962C8B-B14F-4D97-AF65-F5344CB8AC3E}">
        <p14:creationId xmlns:p14="http://schemas.microsoft.com/office/powerpoint/2010/main" val="77129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200" y="6149340"/>
            <a:ext cx="1707455" cy="365760"/>
          </a:xfrm>
          <a:prstGeom prst="rect">
            <a:avLst/>
          </a:prstGeom>
        </p:spPr>
      </p:pic>
      <p:sp>
        <p:nvSpPr>
          <p:cNvPr id="8" name="Rectangle 7"/>
          <p:cNvSpPr/>
          <p:nvPr userDrawn="1"/>
        </p:nvSpPr>
        <p:spPr bwMode="auto">
          <a:xfrm>
            <a:off x="457200" y="479425"/>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2800" dirty="0" smtClean="0">
                <a:gradFill>
                  <a:gsLst>
                    <a:gs pos="51515">
                      <a:srgbClr val="FFFFFF"/>
                    </a:gs>
                    <a:gs pos="43000">
                      <a:srgbClr val="FFFFFF"/>
                    </a:gs>
                  </a:gsLst>
                  <a:lin ang="5400000" scaled="1"/>
                </a:gradFill>
                <a:ea typeface="Segoe UI" pitchFamily="34" charset="0"/>
                <a:cs typeface="Segoe UI" pitchFamily="34" charset="0"/>
              </a:rPr>
              <a:t>Product logo</a:t>
            </a:r>
          </a:p>
        </p:txBody>
      </p:sp>
      <p:sp>
        <p:nvSpPr>
          <p:cNvPr id="10" name="Rectangle 9"/>
          <p:cNvSpPr/>
          <p:nvPr userDrawn="1"/>
        </p:nvSpPr>
        <p:spPr bwMode="auto">
          <a:xfrm>
            <a:off x="457200" y="880967"/>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eaLnBrk="1" hangingPunct="1">
              <a:lnSpc>
                <a:spcPct val="90000"/>
              </a:lnSpc>
              <a:defRPr/>
            </a:pPr>
            <a:r>
              <a:rPr lang="en-US" sz="1400" dirty="0" smtClean="0">
                <a:gradFill>
                  <a:gsLst>
                    <a:gs pos="51515">
                      <a:srgbClr val="FFFFFF"/>
                    </a:gs>
                    <a:gs pos="43000">
                      <a:srgbClr val="FFFFFF"/>
                    </a:gs>
                  </a:gsLst>
                  <a:lin ang="5400000" scaled="1"/>
                </a:gradFill>
                <a:ea typeface="Segoe UI" pitchFamily="34" charset="0"/>
                <a:cs typeface="Segoe UI" pitchFamily="34" charset="0"/>
              </a:rPr>
              <a:t>Update on slide master</a:t>
            </a:r>
          </a:p>
        </p:txBody>
      </p:sp>
    </p:spTree>
    <p:extLst>
      <p:ext uri="{BB962C8B-B14F-4D97-AF65-F5344CB8AC3E}">
        <p14:creationId xmlns:p14="http://schemas.microsoft.com/office/powerpoint/2010/main" val="8767530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pPr lvl="0"/>
            <a:r>
              <a:rPr lang="en-US" noProof="0" dirty="0" smtClean="0"/>
              <a:t>Click icon to add picture</a:t>
            </a:r>
            <a:endParaRPr lang="en-US" noProof="0" dirty="0"/>
          </a:p>
        </p:txBody>
      </p:sp>
    </p:spTree>
    <p:extLst>
      <p:ext uri="{BB962C8B-B14F-4D97-AF65-F5344CB8AC3E}">
        <p14:creationId xmlns:p14="http://schemas.microsoft.com/office/powerpoint/2010/main" val="937907936"/>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14362876"/>
      </p:ext>
    </p:extLst>
  </p:cSld>
  <p:clrMapOvr>
    <a:masterClrMapping/>
  </p:clrMapOvr>
  <p:transition>
    <p:fade/>
  </p:transition>
  <p:timing>
    <p:tnLst>
      <p:par>
        <p:cT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80327851"/>
      </p:ext>
    </p:extLst>
  </p:cSld>
  <p:clrMapOvr>
    <a:masterClrMapping/>
  </p:clrMapOvr>
  <p:transition>
    <p:fade/>
  </p:transition>
  <p:timing>
    <p:tnLst>
      <p:par>
        <p:cTn id="1" dur="indefinite" restart="never" nodeType="tmRoot"/>
      </p:par>
    </p:tn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17871564"/>
      </p:ext>
    </p:extLst>
  </p:cSld>
  <p:clrMapOvr>
    <a:masterClrMapping/>
  </p:clrMapOvr>
  <p:transition>
    <p:fade/>
  </p:transition>
  <p:timing>
    <p:tnLst>
      <p:par>
        <p:cTn id="1" dur="indefinite" restart="never" nodeType="tmRoot"/>
      </p:par>
    </p:tn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61925419"/>
      </p:ext>
    </p:extLst>
  </p:cSld>
  <p:clrMapOvr>
    <a:masterClrMapping/>
  </p:clrMapOvr>
  <p:transition>
    <p:fade/>
  </p:transition>
  <p:timing>
    <p:tnLst>
      <p:par>
        <p:cTn id="1" dur="indefinite" restart="never" nodeType="tmRoot"/>
      </p:par>
    </p:tnLst>
  </p:timing>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242344488"/>
      </p:ext>
    </p:extLst>
  </p:cSld>
  <p:clrMapOvr>
    <a:masterClrMapping/>
  </p:clrMapOvr>
  <p:transition>
    <p:fade/>
  </p:transition>
  <p:timing>
    <p:tnLst>
      <p:par>
        <p:cT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5603466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7620172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67391706"/>
      </p:ext>
    </p:extLst>
  </p:cSld>
  <p:clrMapOvr>
    <a:masterClrMapping/>
  </p:clrMapOvr>
  <p:transition>
    <p:fade/>
  </p:transition>
  <p:timing>
    <p:tnLst>
      <p:par>
        <p:cTn id="1" dur="indefinite" restart="never" nodeType="tmRoot"/>
      </p:par>
    </p:tnLst>
  </p:timing>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582620105"/>
      </p:ext>
    </p:extLst>
  </p:cSld>
  <p:clrMapOvr>
    <a:masterClrMapping/>
  </p:clrMapOvr>
  <p:transition>
    <p:fade/>
  </p:transition>
  <p:timing>
    <p:tnLst>
      <p:par>
        <p:cTn id="1" dur="indefinite" restart="never" nodeType="tmRoot"/>
      </p:par>
    </p:tnLst>
  </p:timing>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4258712"/>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4028052"/>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023176899"/>
      </p:ext>
    </p:extLst>
  </p:cSld>
  <p:clrMapOvr>
    <a:masterClrMapping/>
  </p:clrMapOvr>
  <p:transition>
    <p:fade/>
  </p:transition>
  <p:timing>
    <p:tnLst>
      <p:par>
        <p:cTn id="1" dur="indefinite" restart="never" nodeType="tmRoot"/>
      </p:par>
    </p:tn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659470769"/>
      </p:ext>
    </p:extLst>
  </p:cSld>
  <p:clrMapOvr>
    <a:masterClrMapping/>
  </p:clrMapOvr>
  <p:transition>
    <p:fade/>
  </p:transition>
  <p:timing>
    <p:tnLst>
      <p:par>
        <p:cTn id="1" dur="indefinite" restart="never" nodeType="tmRoot"/>
      </p:par>
    </p:tn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8147910"/>
      </p:ext>
    </p:extLst>
  </p:cSld>
  <p:clrMapOvr>
    <a:masterClrMapping/>
  </p:clrMapOvr>
  <p:transition>
    <p:fade/>
  </p:transition>
  <p:timing>
    <p:tnLst>
      <p:par>
        <p:cTn id="1" dur="indefinite" restart="never" nodeType="tmRoot"/>
      </p:par>
    </p:tnLst>
  </p:timing>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1409813"/>
      </p:ext>
    </p:extLst>
  </p:cSld>
  <p:clrMapOvr>
    <a:masterClrMapping/>
  </p:clrMapOvr>
  <p:transition>
    <p:fade/>
  </p:transition>
  <p:timing>
    <p:tnLst>
      <p:par>
        <p:cTn id="1" dur="indefinite" restart="never" nodeType="tmRoot"/>
      </p:par>
    </p:tnLst>
  </p:timing>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5987673"/>
      </p:ext>
    </p:extLst>
  </p:cSld>
  <p:clrMapOvr>
    <a:masterClrMapping/>
  </p:clrMapOvr>
  <p:transition>
    <p:fade/>
  </p:transition>
  <p:timing>
    <p:tnLst>
      <p:par>
        <p:cTn id="1" dur="indefinite" restart="never" nodeType="tmRoot"/>
      </p:par>
    </p:tnLst>
  </p:timing>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4389194"/>
      </p:ext>
    </p:extLst>
  </p:cSld>
  <p:clrMapOvr>
    <a:masterClrMapping/>
  </p:clrMapOvr>
  <p:transition>
    <p:fade/>
  </p:transition>
  <p:timing>
    <p:tnLst>
      <p:par>
        <p:cTn id="1" dur="indefinite" restart="never" nodeType="tmRoot"/>
      </p:par>
    </p:tn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eaLnBrk="1" hangingPunct="1"/>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94575738"/>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fontAlgn="auto">
              <a:spcBef>
                <a:spcPts val="0"/>
              </a:spcBef>
              <a:spcAft>
                <a:spcPts val="0"/>
              </a:spcAft>
            </a:pPr>
            <a:r>
              <a:rPr lang="en-US" sz="700" dirty="0">
                <a:gradFill>
                  <a:gsLst>
                    <a:gs pos="0">
                      <a:srgbClr val="FFFFFF"/>
                    </a:gs>
                    <a:gs pos="100000">
                      <a:srgbClr val="FFFFFF"/>
                    </a:gs>
                  </a:gsLst>
                  <a:lin ang="5400000" scaled="0"/>
                </a:gradFill>
                <a:latin typeface="Segoe UI"/>
                <a:ea typeface="+mn-ea"/>
                <a:cs typeface="Segoe UI" pitchFamily="34" charset="0"/>
              </a:rPr>
              <a:t>© </a:t>
            </a:r>
            <a:r>
              <a:rPr lang="en-US" sz="700" dirty="0" smtClean="0">
                <a:gradFill>
                  <a:gsLst>
                    <a:gs pos="0">
                      <a:srgbClr val="FFFFFF"/>
                    </a:gs>
                    <a:gs pos="100000">
                      <a:srgbClr val="FFFFFF"/>
                    </a:gs>
                  </a:gsLst>
                  <a:lin ang="5400000" scaled="0"/>
                </a:gradFill>
                <a:latin typeface="Segoe UI"/>
                <a:ea typeface="+mn-ea"/>
                <a:cs typeface="Segoe UI" pitchFamily="34" charset="0"/>
              </a:rPr>
              <a:t>2015 </a:t>
            </a:r>
            <a:r>
              <a:rPr lang="en-US" sz="700" dirty="0">
                <a:gradFill>
                  <a:gsLst>
                    <a:gs pos="0">
                      <a:srgbClr val="FFFFFF"/>
                    </a:gs>
                    <a:gs pos="100000">
                      <a:srgbClr val="FFFFFF"/>
                    </a:gs>
                  </a:gsLst>
                  <a:lin ang="5400000" scaled="0"/>
                </a:gradFill>
                <a:latin typeface="Segoe UI"/>
                <a:ea typeface="+mn-ea"/>
                <a:cs typeface="Segoe UI" pitchFamily="34" charset="0"/>
              </a:rPr>
              <a:t>Microsoft Corporation. All rights reserved. </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000848736"/>
      </p:ext>
    </p:extLst>
  </p:cSld>
  <p:clrMapOvr>
    <a:masterClrMapping/>
  </p:clrMapOvr>
  <p:transition>
    <p:fade/>
  </p:transition>
  <p:timing>
    <p:tnLst>
      <p:par>
        <p:cTn id="1" dur="indefinite" restart="never" nodeType="tmRoot"/>
      </p:par>
    </p:tn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199791861"/>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4872789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51068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524987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0748705"/>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212850"/>
            <a:ext cx="12436475" cy="578167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6639" tIns="46639" rIns="46639" bIns="46639" anchor="ctr"/>
          <a:lstStyle/>
          <a:p>
            <a:pPr algn="ctr" defTabSz="932472" eaLnBrk="1" hangingPunct="1">
              <a:defRPr/>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1176135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lIns="182880" tIns="146304" rIns="182880" bIns="146304">
            <a:spAutoFit/>
          </a:bodyPr>
          <a:lstStyle/>
          <a:p>
            <a:pPr defTabSz="932290" fontAlgn="auto">
              <a:spcBef>
                <a:spcPts val="0"/>
              </a:spcBef>
              <a:spcAft>
                <a:spcPts val="0"/>
              </a:spcAft>
              <a:defRPr/>
            </a:pPr>
            <a:r>
              <a:rPr lang="en-US" sz="700" dirty="0">
                <a:gradFill>
                  <a:gsLst>
                    <a:gs pos="0">
                      <a:schemeClr val="tx1"/>
                    </a:gs>
                    <a:gs pos="100000">
                      <a:schemeClr val="tx1"/>
                    </a:gs>
                  </a:gsLst>
                  <a:lin ang="5400000" scaled="0"/>
                </a:gradFill>
                <a:latin typeface="+mn-lt"/>
                <a:ea typeface="+mn-ea"/>
                <a:cs typeface="Segoe UI" pitchFamily="34" charset="0"/>
              </a:rPr>
              <a:t>© </a:t>
            </a:r>
            <a:r>
              <a:rPr lang="en-US" sz="700" dirty="0" smtClean="0">
                <a:gradFill>
                  <a:gsLst>
                    <a:gs pos="0">
                      <a:schemeClr val="tx1"/>
                    </a:gs>
                    <a:gs pos="100000">
                      <a:schemeClr val="tx1"/>
                    </a:gs>
                  </a:gsLst>
                  <a:lin ang="5400000" scaled="0"/>
                </a:gradFill>
                <a:latin typeface="+mn-lt"/>
                <a:ea typeface="+mn-ea"/>
                <a:cs typeface="Segoe UI" pitchFamily="34" charset="0"/>
              </a:rPr>
              <a:t>2015 </a:t>
            </a:r>
            <a:r>
              <a:rPr lang="en-US" sz="700" dirty="0">
                <a:gradFill>
                  <a:gsLst>
                    <a:gs pos="0">
                      <a:schemeClr val="tx1"/>
                    </a:gs>
                    <a:gs pos="100000">
                      <a:schemeClr val="tx1"/>
                    </a:gs>
                  </a:gsLst>
                  <a:lin ang="5400000" scaled="0"/>
                </a:gradFill>
                <a:latin typeface="+mn-lt"/>
                <a:ea typeface="+mn-ea"/>
                <a:cs typeface="Segoe UI" pitchFamily="34" charset="0"/>
              </a:rPr>
              <a:t>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58788" y="3144838"/>
            <a:ext cx="3289300"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3330245"/>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363076"/>
            <a:ext cx="12436476" cy="631450"/>
          </a:xfrm>
          <a:prstGeom prst="rect">
            <a:avLst/>
          </a:prstGeom>
          <a:solidFill>
            <a:srgbClr val="FFFF99"/>
          </a:solidFill>
        </p:spPr>
        <p:txBody>
          <a:bodyPr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smtClean="0"/>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8795287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defRPr/>
              </a:pPr>
              <a:endParaRPr lang="en-US">
                <a:solidFill>
                  <a:srgbClr val="FFFFFF"/>
                </a:solidFill>
                <a:latin typeface="Segoe UI Semilight"/>
                <a:ea typeface="+mn-ea"/>
              </a:endParaRPr>
            </a:p>
          </p:txBody>
        </p:sp>
      </p:grpSp>
    </p:spTree>
    <p:extLst>
      <p:ext uri="{BB962C8B-B14F-4D97-AF65-F5344CB8AC3E}">
        <p14:creationId xmlns:p14="http://schemas.microsoft.com/office/powerpoint/2010/main" val="2659639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98702335"/>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58911616"/>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27635860"/>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2285196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66581765"/>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256325810"/>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2560682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140847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4570364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2000696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6053798"/>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47849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583532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221503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lvl1pPr>
              <a:defRPr sz="36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3480724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13854825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2034"/>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WPC 2015 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0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9400450"/>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Semilight"/>
                <a:ea typeface="+mn-ea"/>
              </a:endParaRPr>
            </a:p>
          </p:txBody>
        </p:sp>
      </p:grpSp>
    </p:spTree>
    <p:extLst>
      <p:ext uri="{BB962C8B-B14F-4D97-AF65-F5344CB8AC3E}">
        <p14:creationId xmlns:p14="http://schemas.microsoft.com/office/powerpoint/2010/main" val="14620051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07028270"/>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80506326"/>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436475" cy="7002462"/>
          </a:xfrm>
          <a:prstGeom prst="rect">
            <a:avLst/>
          </a:prstGeom>
        </p:spPr>
      </p:pic>
    </p:spTree>
    <p:extLst>
      <p:ext uri="{BB962C8B-B14F-4D97-AF65-F5344CB8AC3E}">
        <p14:creationId xmlns:p14="http://schemas.microsoft.com/office/powerpoint/2010/main" val="520917902"/>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0" y="-7939"/>
            <a:ext cx="12436474" cy="4572001"/>
          </a:xfrm>
          <a:prstGeom prst="rect">
            <a:avLst/>
          </a:prstGeom>
        </p:spPr>
      </p:pic>
      <p:sp>
        <p:nvSpPr>
          <p:cNvPr id="7" name="Rectangle 6"/>
          <p:cNvSpPr/>
          <p:nvPr userDrawn="1"/>
        </p:nvSpPr>
        <p:spPr bwMode="auto">
          <a:xfrm>
            <a:off x="0" y="-7939"/>
            <a:ext cx="12436475" cy="457200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solidFill>
                <a:srgbClr val="FFFFFF"/>
              </a:solidFill>
              <a:ea typeface="Segoe UI" pitchFamily="34" charset="0"/>
              <a:cs typeface="Segoe UI" pitchFamily="34" charset="0"/>
            </a:endParaRPr>
          </a:p>
        </p:txBody>
      </p:sp>
      <p:sp>
        <p:nvSpPr>
          <p:cNvPr id="4" name="Rectangle 3"/>
          <p:cNvSpPr/>
          <p:nvPr userDrawn="1"/>
        </p:nvSpPr>
        <p:spPr bwMode="auto">
          <a:xfrm>
            <a:off x="0" y="4564063"/>
            <a:ext cx="12436475" cy="1752599"/>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25648216"/>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54612900"/>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0660807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44419122"/>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61914021"/>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5002987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8427480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10618260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7871426"/>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730126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lang="en-US" sz="65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27842018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500"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smtClean="0"/>
              <a:t>Speaker Name</a:t>
            </a:r>
          </a:p>
        </p:txBody>
      </p:sp>
    </p:spTree>
    <p:extLst>
      <p:ext uri="{BB962C8B-B14F-4D97-AF65-F5344CB8AC3E}">
        <p14:creationId xmlns:p14="http://schemas.microsoft.com/office/powerpoint/2010/main" val="2430971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0674202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4116776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36474" cy="6994525"/>
          </a:xfrm>
          <a:prstGeom prst="rect">
            <a:avLst/>
          </a:prstGeom>
        </p:spPr>
      </p:pic>
      <p:sp>
        <p:nvSpPr>
          <p:cNvPr id="3" name="Rectangle 2"/>
          <p:cNvSpPr/>
          <p:nvPr userDrawn="1"/>
        </p:nvSpPr>
        <p:spPr bwMode="auto">
          <a:xfrm>
            <a:off x="0" y="0"/>
            <a:ext cx="12436475" cy="6994524"/>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9793416"/>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566670"/>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24477" y="6603464"/>
            <a:ext cx="1180710" cy="253036"/>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
        <p:nvSpPr>
          <p:cNvPr id="14" name="Subhead"/>
          <p:cNvSpPr>
            <a:spLocks noGrp="1"/>
          </p:cNvSpPr>
          <p:nvPr>
            <p:ph type="body" sz="quarter" idx="12" hasCustomPrompt="1"/>
          </p:nvPr>
        </p:nvSpPr>
        <p:spPr>
          <a:xfrm>
            <a:off x="382262" y="3950612"/>
            <a:ext cx="6883957" cy="738664"/>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80221" y="948871"/>
            <a:ext cx="10176410" cy="935842"/>
          </a:xfrm>
          <a:prstGeom prst="rect">
            <a:avLst/>
          </a:prstGeom>
        </p:spPr>
        <p:txBody>
          <a:bodyPr/>
          <a:lstStyle/>
          <a:p>
            <a:r>
              <a:rPr lang="en-US" sz="4896" dirty="0" smtClean="0">
                <a:solidFill>
                  <a:schemeClr val="bg1"/>
                </a:solidFill>
              </a:rPr>
              <a:t>Headline</a:t>
            </a:r>
            <a:endParaRPr lang="en-US" sz="4896" dirty="0">
              <a:solidFill>
                <a:schemeClr val="bg1"/>
              </a:solidFill>
            </a:endParaRP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607584399"/>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1"/>
            <a:ext cx="8230866" cy="935842"/>
          </a:xfrm>
          <a:prstGeom prst="rect">
            <a:avLst/>
          </a:prstGeom>
        </p:spPr>
        <p:txBody>
          <a:bodyPr/>
          <a:lstStyle>
            <a:lvl1pPr>
              <a:defRPr>
                <a:solidFill>
                  <a:schemeClr val="bg1"/>
                </a:solidFill>
              </a:defRPr>
            </a:lvl1pPr>
          </a:lstStyle>
          <a:p>
            <a:r>
              <a:rPr lang="en-US" sz="4896" dirty="0" smtClean="0">
                <a:solidFill>
                  <a:srgbClr val="0072C6"/>
                </a:solidFill>
                <a:latin typeface="Segoe UI Light" panose="020B0502040204020203" pitchFamily="34" charset="0"/>
              </a:rPr>
              <a:t>Headline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1366437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3"/>
            <a:ext cx="10288772" cy="935842"/>
          </a:xfrm>
          <a:prstGeom prst="rect">
            <a:avLst/>
          </a:prstGeom>
        </p:spPr>
        <p:txBody>
          <a:bodyPr/>
          <a:lstStyle>
            <a:lvl1pPr algn="ctr">
              <a:defRPr sz="6119">
                <a:solidFill>
                  <a:srgbClr val="92D050"/>
                </a:solidFill>
              </a:defRPr>
            </a:lvl1pPr>
          </a:lstStyle>
          <a:p>
            <a:r>
              <a:rPr lang="en-US" sz="5507"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Tree>
    <p:extLst>
      <p:ext uri="{BB962C8B-B14F-4D97-AF65-F5344CB8AC3E}">
        <p14:creationId xmlns:p14="http://schemas.microsoft.com/office/powerpoint/2010/main" val="4227797064"/>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0" y="2873017"/>
            <a:ext cx="11255709" cy="2435131"/>
          </a:xfrm>
        </p:spPr>
        <p:txBody>
          <a:bodyPr anchor="b">
            <a:noAutofit/>
          </a:bodyPr>
          <a:lstStyle>
            <a:lvl1pPr algn="l">
              <a:defRPr sz="24376">
                <a:solidFill>
                  <a:schemeClr val="bg1"/>
                </a:solidFill>
              </a:defRPr>
            </a:lvl1pPr>
          </a:lstStyle>
          <a:p>
            <a:r>
              <a:rPr lang="en-US" dirty="0" smtClean="0"/>
              <a:t>web</a:t>
            </a:r>
            <a:endParaRPr lang="en-US" dirty="0"/>
          </a:p>
        </p:txBody>
      </p:sp>
    </p:spTree>
    <p:extLst>
      <p:ext uri="{BB962C8B-B14F-4D97-AF65-F5344CB8AC3E}">
        <p14:creationId xmlns:p14="http://schemas.microsoft.com/office/powerpoint/2010/main" val="3087907197"/>
      </p:ext>
    </p:extLst>
  </p:cSld>
  <p:clrMapOvr>
    <a:masterClrMapping/>
  </p:clrMapOvr>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608698373"/>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66399" y="150820"/>
            <a:ext cx="1695564" cy="389891"/>
          </a:xfrm>
          <a:prstGeom prst="rect">
            <a:avLst/>
          </a:prstGeom>
        </p:spPr>
      </p:pic>
    </p:spTree>
    <p:extLst>
      <p:ext uri="{BB962C8B-B14F-4D97-AF65-F5344CB8AC3E}">
        <p14:creationId xmlns:p14="http://schemas.microsoft.com/office/powerpoint/2010/main" val="3722162060"/>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smtClean="0"/>
              <a:t>Presentation title</a:t>
            </a:r>
            <a:endParaRPr lang="en-US" dirty="0"/>
          </a:p>
        </p:txBody>
      </p:sp>
      <p:grpSp>
        <p:nvGrpSpPr>
          <p:cNvPr id="4" name="Group 3"/>
          <p:cNvGrpSpPr>
            <a:grpSpLocks noChangeAspect="1"/>
          </p:cNvGrpSpPr>
          <p:nvPr userDrawn="1"/>
        </p:nvGrpSpPr>
        <p:grpSpPr bwMode="black">
          <a:xfrm>
            <a:off x="472337" y="6251648"/>
            <a:ext cx="1278563" cy="274492"/>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1263874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46521439"/>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0354055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10814148"/>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62446797"/>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53583074"/>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040065716"/>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258671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rgbClr val="21212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341838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06436888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084912"/>
          </a:xfrm>
          <a:noFill/>
        </p:spPr>
        <p:txBody>
          <a:bodyPr tIns="91440" bIns="91440" anchor="t" anchorCtr="0">
            <a:spAutoFit/>
          </a:bodyPr>
          <a:lstStyle>
            <a:lvl1pPr>
              <a:defRPr sz="65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644222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457647"/>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919363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01.xml"/><Relationship Id="rId18" Type="http://schemas.openxmlformats.org/officeDocument/2006/relationships/slideLayout" Target="../slideLayouts/slideLayout206.xml"/><Relationship Id="rId26" Type="http://schemas.openxmlformats.org/officeDocument/2006/relationships/slideLayout" Target="../slideLayouts/slideLayout214.xml"/><Relationship Id="rId21" Type="http://schemas.openxmlformats.org/officeDocument/2006/relationships/slideLayout" Target="../slideLayouts/slideLayout209.xml"/><Relationship Id="rId34" Type="http://schemas.openxmlformats.org/officeDocument/2006/relationships/slideLayout" Target="../slideLayouts/slideLayout222.xml"/><Relationship Id="rId7" Type="http://schemas.openxmlformats.org/officeDocument/2006/relationships/slideLayout" Target="../slideLayouts/slideLayout195.xml"/><Relationship Id="rId12" Type="http://schemas.openxmlformats.org/officeDocument/2006/relationships/slideLayout" Target="../slideLayouts/slideLayout200.xml"/><Relationship Id="rId17" Type="http://schemas.openxmlformats.org/officeDocument/2006/relationships/slideLayout" Target="../slideLayouts/slideLayout205.xml"/><Relationship Id="rId25" Type="http://schemas.openxmlformats.org/officeDocument/2006/relationships/slideLayout" Target="../slideLayouts/slideLayout213.xml"/><Relationship Id="rId33" Type="http://schemas.openxmlformats.org/officeDocument/2006/relationships/slideLayout" Target="../slideLayouts/slideLayout221.xml"/><Relationship Id="rId38" Type="http://schemas.openxmlformats.org/officeDocument/2006/relationships/image" Target="../media/image17.png"/><Relationship Id="rId2" Type="http://schemas.openxmlformats.org/officeDocument/2006/relationships/slideLayout" Target="../slideLayouts/slideLayout190.xml"/><Relationship Id="rId16" Type="http://schemas.openxmlformats.org/officeDocument/2006/relationships/slideLayout" Target="../slideLayouts/slideLayout204.xml"/><Relationship Id="rId20" Type="http://schemas.openxmlformats.org/officeDocument/2006/relationships/slideLayout" Target="../slideLayouts/slideLayout208.xml"/><Relationship Id="rId29" Type="http://schemas.openxmlformats.org/officeDocument/2006/relationships/slideLayout" Target="../slideLayouts/slideLayout217.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24" Type="http://schemas.openxmlformats.org/officeDocument/2006/relationships/slideLayout" Target="../slideLayouts/slideLayout212.xml"/><Relationship Id="rId32" Type="http://schemas.openxmlformats.org/officeDocument/2006/relationships/slideLayout" Target="../slideLayouts/slideLayout220.xml"/><Relationship Id="rId37" Type="http://schemas.openxmlformats.org/officeDocument/2006/relationships/theme" Target="../theme/theme10.xml"/><Relationship Id="rId5" Type="http://schemas.openxmlformats.org/officeDocument/2006/relationships/slideLayout" Target="../slideLayouts/slideLayout193.xml"/><Relationship Id="rId15" Type="http://schemas.openxmlformats.org/officeDocument/2006/relationships/slideLayout" Target="../slideLayouts/slideLayout203.xml"/><Relationship Id="rId23" Type="http://schemas.openxmlformats.org/officeDocument/2006/relationships/slideLayout" Target="../slideLayouts/slideLayout211.xml"/><Relationship Id="rId28" Type="http://schemas.openxmlformats.org/officeDocument/2006/relationships/slideLayout" Target="../slideLayouts/slideLayout216.xml"/><Relationship Id="rId36" Type="http://schemas.openxmlformats.org/officeDocument/2006/relationships/slideLayout" Target="../slideLayouts/slideLayout224.xml"/><Relationship Id="rId10" Type="http://schemas.openxmlformats.org/officeDocument/2006/relationships/slideLayout" Target="../slideLayouts/slideLayout198.xml"/><Relationship Id="rId19" Type="http://schemas.openxmlformats.org/officeDocument/2006/relationships/slideLayout" Target="../slideLayouts/slideLayout207.xml"/><Relationship Id="rId31" Type="http://schemas.openxmlformats.org/officeDocument/2006/relationships/slideLayout" Target="../slideLayouts/slideLayout219.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slideLayout" Target="../slideLayouts/slideLayout202.xml"/><Relationship Id="rId22" Type="http://schemas.openxmlformats.org/officeDocument/2006/relationships/slideLayout" Target="../slideLayouts/slideLayout210.xml"/><Relationship Id="rId27" Type="http://schemas.openxmlformats.org/officeDocument/2006/relationships/slideLayout" Target="../slideLayouts/slideLayout215.xml"/><Relationship Id="rId30" Type="http://schemas.openxmlformats.org/officeDocument/2006/relationships/slideLayout" Target="../slideLayouts/slideLayout218.xml"/><Relationship Id="rId35" Type="http://schemas.openxmlformats.org/officeDocument/2006/relationships/slideLayout" Target="../slideLayouts/slideLayout223.xml"/><Relationship Id="rId8" Type="http://schemas.openxmlformats.org/officeDocument/2006/relationships/slideLayout" Target="../slideLayouts/slideLayout196.xml"/><Relationship Id="rId3" Type="http://schemas.openxmlformats.org/officeDocument/2006/relationships/slideLayout" Target="../slideLayouts/slideLayout19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2.xml"/><Relationship Id="rId13" Type="http://schemas.openxmlformats.org/officeDocument/2006/relationships/slideLayout" Target="../slideLayouts/slideLayout237.xml"/><Relationship Id="rId18" Type="http://schemas.openxmlformats.org/officeDocument/2006/relationships/slideLayout" Target="../slideLayouts/slideLayout242.xml"/><Relationship Id="rId3" Type="http://schemas.openxmlformats.org/officeDocument/2006/relationships/slideLayout" Target="../slideLayouts/slideLayout227.xml"/><Relationship Id="rId7" Type="http://schemas.openxmlformats.org/officeDocument/2006/relationships/slideLayout" Target="../slideLayouts/slideLayout231.xml"/><Relationship Id="rId12" Type="http://schemas.openxmlformats.org/officeDocument/2006/relationships/slideLayout" Target="../slideLayouts/slideLayout236.xml"/><Relationship Id="rId17" Type="http://schemas.openxmlformats.org/officeDocument/2006/relationships/slideLayout" Target="../slideLayouts/slideLayout241.xml"/><Relationship Id="rId2" Type="http://schemas.openxmlformats.org/officeDocument/2006/relationships/slideLayout" Target="../slideLayouts/slideLayout226.xml"/><Relationship Id="rId16" Type="http://schemas.openxmlformats.org/officeDocument/2006/relationships/slideLayout" Target="../slideLayouts/slideLayout240.xml"/><Relationship Id="rId20" Type="http://schemas.openxmlformats.org/officeDocument/2006/relationships/theme" Target="../theme/theme11.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11" Type="http://schemas.openxmlformats.org/officeDocument/2006/relationships/slideLayout" Target="../slideLayouts/slideLayout235.xml"/><Relationship Id="rId5" Type="http://schemas.openxmlformats.org/officeDocument/2006/relationships/slideLayout" Target="../slideLayouts/slideLayout229.xml"/><Relationship Id="rId15" Type="http://schemas.openxmlformats.org/officeDocument/2006/relationships/slideLayout" Target="../slideLayouts/slideLayout239.xml"/><Relationship Id="rId10" Type="http://schemas.openxmlformats.org/officeDocument/2006/relationships/slideLayout" Target="../slideLayouts/slideLayout234.xml"/><Relationship Id="rId19" Type="http://schemas.openxmlformats.org/officeDocument/2006/relationships/slideLayout" Target="../slideLayouts/slideLayout243.xml"/><Relationship Id="rId4" Type="http://schemas.openxmlformats.org/officeDocument/2006/relationships/slideLayout" Target="../slideLayouts/slideLayout228.xml"/><Relationship Id="rId9" Type="http://schemas.openxmlformats.org/officeDocument/2006/relationships/slideLayout" Target="../slideLayouts/slideLayout233.xml"/><Relationship Id="rId14" Type="http://schemas.openxmlformats.org/officeDocument/2006/relationships/slideLayout" Target="../slideLayouts/slideLayout238.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theme" Target="../theme/theme12.xml"/><Relationship Id="rId1" Type="http://schemas.openxmlformats.org/officeDocument/2006/relationships/slideLayout" Target="../slideLayouts/slideLayout244.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257.xml"/><Relationship Id="rId18" Type="http://schemas.openxmlformats.org/officeDocument/2006/relationships/slideLayout" Target="../slideLayouts/slideLayout262.xml"/><Relationship Id="rId26" Type="http://schemas.openxmlformats.org/officeDocument/2006/relationships/slideLayout" Target="../slideLayouts/slideLayout270.xml"/><Relationship Id="rId39" Type="http://schemas.openxmlformats.org/officeDocument/2006/relationships/image" Target="../media/image17.png"/><Relationship Id="rId21" Type="http://schemas.openxmlformats.org/officeDocument/2006/relationships/slideLayout" Target="../slideLayouts/slideLayout265.xml"/><Relationship Id="rId34" Type="http://schemas.openxmlformats.org/officeDocument/2006/relationships/slideLayout" Target="../slideLayouts/slideLayout278.xml"/><Relationship Id="rId7" Type="http://schemas.openxmlformats.org/officeDocument/2006/relationships/slideLayout" Target="../slideLayouts/slideLayout251.xml"/><Relationship Id="rId12" Type="http://schemas.openxmlformats.org/officeDocument/2006/relationships/slideLayout" Target="../slideLayouts/slideLayout256.xml"/><Relationship Id="rId17" Type="http://schemas.openxmlformats.org/officeDocument/2006/relationships/slideLayout" Target="../slideLayouts/slideLayout261.xml"/><Relationship Id="rId25" Type="http://schemas.openxmlformats.org/officeDocument/2006/relationships/slideLayout" Target="../slideLayouts/slideLayout269.xml"/><Relationship Id="rId33" Type="http://schemas.openxmlformats.org/officeDocument/2006/relationships/slideLayout" Target="../slideLayouts/slideLayout277.xml"/><Relationship Id="rId38" Type="http://schemas.openxmlformats.org/officeDocument/2006/relationships/theme" Target="../theme/theme13.xml"/><Relationship Id="rId2" Type="http://schemas.openxmlformats.org/officeDocument/2006/relationships/slideLayout" Target="../slideLayouts/slideLayout246.xml"/><Relationship Id="rId16" Type="http://schemas.openxmlformats.org/officeDocument/2006/relationships/slideLayout" Target="../slideLayouts/slideLayout260.xml"/><Relationship Id="rId20" Type="http://schemas.openxmlformats.org/officeDocument/2006/relationships/slideLayout" Target="../slideLayouts/slideLayout264.xml"/><Relationship Id="rId29" Type="http://schemas.openxmlformats.org/officeDocument/2006/relationships/slideLayout" Target="../slideLayouts/slideLayout273.xml"/><Relationship Id="rId1" Type="http://schemas.openxmlformats.org/officeDocument/2006/relationships/slideLayout" Target="../slideLayouts/slideLayout245.xml"/><Relationship Id="rId6" Type="http://schemas.openxmlformats.org/officeDocument/2006/relationships/slideLayout" Target="../slideLayouts/slideLayout250.xml"/><Relationship Id="rId11" Type="http://schemas.openxmlformats.org/officeDocument/2006/relationships/slideLayout" Target="../slideLayouts/slideLayout255.xml"/><Relationship Id="rId24" Type="http://schemas.openxmlformats.org/officeDocument/2006/relationships/slideLayout" Target="../slideLayouts/slideLayout268.xml"/><Relationship Id="rId32" Type="http://schemas.openxmlformats.org/officeDocument/2006/relationships/slideLayout" Target="../slideLayouts/slideLayout276.xml"/><Relationship Id="rId37" Type="http://schemas.openxmlformats.org/officeDocument/2006/relationships/slideLayout" Target="../slideLayouts/slideLayout281.xml"/><Relationship Id="rId5" Type="http://schemas.openxmlformats.org/officeDocument/2006/relationships/slideLayout" Target="../slideLayouts/slideLayout249.xml"/><Relationship Id="rId15" Type="http://schemas.openxmlformats.org/officeDocument/2006/relationships/slideLayout" Target="../slideLayouts/slideLayout259.xml"/><Relationship Id="rId23" Type="http://schemas.openxmlformats.org/officeDocument/2006/relationships/slideLayout" Target="../slideLayouts/slideLayout267.xml"/><Relationship Id="rId28" Type="http://schemas.openxmlformats.org/officeDocument/2006/relationships/slideLayout" Target="../slideLayouts/slideLayout272.xml"/><Relationship Id="rId36" Type="http://schemas.openxmlformats.org/officeDocument/2006/relationships/slideLayout" Target="../slideLayouts/slideLayout280.xml"/><Relationship Id="rId10" Type="http://schemas.openxmlformats.org/officeDocument/2006/relationships/slideLayout" Target="../slideLayouts/slideLayout254.xml"/><Relationship Id="rId19" Type="http://schemas.openxmlformats.org/officeDocument/2006/relationships/slideLayout" Target="../slideLayouts/slideLayout263.xml"/><Relationship Id="rId31" Type="http://schemas.openxmlformats.org/officeDocument/2006/relationships/slideLayout" Target="../slideLayouts/slideLayout275.xml"/><Relationship Id="rId4" Type="http://schemas.openxmlformats.org/officeDocument/2006/relationships/slideLayout" Target="../slideLayouts/slideLayout248.xml"/><Relationship Id="rId9" Type="http://schemas.openxmlformats.org/officeDocument/2006/relationships/slideLayout" Target="../slideLayouts/slideLayout253.xml"/><Relationship Id="rId14" Type="http://schemas.openxmlformats.org/officeDocument/2006/relationships/slideLayout" Target="../slideLayouts/slideLayout258.xml"/><Relationship Id="rId22" Type="http://schemas.openxmlformats.org/officeDocument/2006/relationships/slideLayout" Target="../slideLayouts/slideLayout266.xml"/><Relationship Id="rId27" Type="http://schemas.openxmlformats.org/officeDocument/2006/relationships/slideLayout" Target="../slideLayouts/slideLayout271.xml"/><Relationship Id="rId30" Type="http://schemas.openxmlformats.org/officeDocument/2006/relationships/slideLayout" Target="../slideLayouts/slideLayout274.xml"/><Relationship Id="rId35" Type="http://schemas.openxmlformats.org/officeDocument/2006/relationships/slideLayout" Target="../slideLayouts/slideLayout279.xml"/><Relationship Id="rId8" Type="http://schemas.openxmlformats.org/officeDocument/2006/relationships/slideLayout" Target="../slideLayouts/slideLayout252.xml"/><Relationship Id="rId3" Type="http://schemas.openxmlformats.org/officeDocument/2006/relationships/slideLayout" Target="../slideLayouts/slideLayout247.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294.xml"/><Relationship Id="rId18" Type="http://schemas.openxmlformats.org/officeDocument/2006/relationships/slideLayout" Target="../slideLayouts/slideLayout299.xml"/><Relationship Id="rId26" Type="http://schemas.openxmlformats.org/officeDocument/2006/relationships/slideLayout" Target="../slideLayouts/slideLayout307.xml"/><Relationship Id="rId21" Type="http://schemas.openxmlformats.org/officeDocument/2006/relationships/slideLayout" Target="../slideLayouts/slideLayout302.xml"/><Relationship Id="rId34" Type="http://schemas.openxmlformats.org/officeDocument/2006/relationships/slideLayout" Target="../slideLayouts/slideLayout315.xml"/><Relationship Id="rId7" Type="http://schemas.openxmlformats.org/officeDocument/2006/relationships/slideLayout" Target="../slideLayouts/slideLayout288.xml"/><Relationship Id="rId12" Type="http://schemas.openxmlformats.org/officeDocument/2006/relationships/slideLayout" Target="../slideLayouts/slideLayout293.xml"/><Relationship Id="rId17" Type="http://schemas.openxmlformats.org/officeDocument/2006/relationships/slideLayout" Target="../slideLayouts/slideLayout298.xml"/><Relationship Id="rId25" Type="http://schemas.openxmlformats.org/officeDocument/2006/relationships/slideLayout" Target="../slideLayouts/slideLayout306.xml"/><Relationship Id="rId33" Type="http://schemas.openxmlformats.org/officeDocument/2006/relationships/slideLayout" Target="../slideLayouts/slideLayout314.xml"/><Relationship Id="rId2" Type="http://schemas.openxmlformats.org/officeDocument/2006/relationships/slideLayout" Target="../slideLayouts/slideLayout283.xml"/><Relationship Id="rId16" Type="http://schemas.openxmlformats.org/officeDocument/2006/relationships/slideLayout" Target="../slideLayouts/slideLayout297.xml"/><Relationship Id="rId20" Type="http://schemas.openxmlformats.org/officeDocument/2006/relationships/slideLayout" Target="../slideLayouts/slideLayout301.xml"/><Relationship Id="rId29" Type="http://schemas.openxmlformats.org/officeDocument/2006/relationships/slideLayout" Target="../slideLayouts/slideLayout310.xml"/><Relationship Id="rId1" Type="http://schemas.openxmlformats.org/officeDocument/2006/relationships/slideLayout" Target="../slideLayouts/slideLayout282.xml"/><Relationship Id="rId6" Type="http://schemas.openxmlformats.org/officeDocument/2006/relationships/slideLayout" Target="../slideLayouts/slideLayout287.xml"/><Relationship Id="rId11" Type="http://schemas.openxmlformats.org/officeDocument/2006/relationships/slideLayout" Target="../slideLayouts/slideLayout292.xml"/><Relationship Id="rId24" Type="http://schemas.openxmlformats.org/officeDocument/2006/relationships/slideLayout" Target="../slideLayouts/slideLayout305.xml"/><Relationship Id="rId32" Type="http://schemas.openxmlformats.org/officeDocument/2006/relationships/slideLayout" Target="../slideLayouts/slideLayout313.xml"/><Relationship Id="rId37" Type="http://schemas.openxmlformats.org/officeDocument/2006/relationships/image" Target="../media/image17.png"/><Relationship Id="rId5" Type="http://schemas.openxmlformats.org/officeDocument/2006/relationships/slideLayout" Target="../slideLayouts/slideLayout286.xml"/><Relationship Id="rId15" Type="http://schemas.openxmlformats.org/officeDocument/2006/relationships/slideLayout" Target="../slideLayouts/slideLayout296.xml"/><Relationship Id="rId23" Type="http://schemas.openxmlformats.org/officeDocument/2006/relationships/slideLayout" Target="../slideLayouts/slideLayout304.xml"/><Relationship Id="rId28" Type="http://schemas.openxmlformats.org/officeDocument/2006/relationships/slideLayout" Target="../slideLayouts/slideLayout309.xml"/><Relationship Id="rId36" Type="http://schemas.openxmlformats.org/officeDocument/2006/relationships/theme" Target="../theme/theme14.xml"/><Relationship Id="rId10" Type="http://schemas.openxmlformats.org/officeDocument/2006/relationships/slideLayout" Target="../slideLayouts/slideLayout291.xml"/><Relationship Id="rId19" Type="http://schemas.openxmlformats.org/officeDocument/2006/relationships/slideLayout" Target="../slideLayouts/slideLayout300.xml"/><Relationship Id="rId31" Type="http://schemas.openxmlformats.org/officeDocument/2006/relationships/slideLayout" Target="../slideLayouts/slideLayout312.xml"/><Relationship Id="rId4" Type="http://schemas.openxmlformats.org/officeDocument/2006/relationships/slideLayout" Target="../slideLayouts/slideLayout285.xml"/><Relationship Id="rId9" Type="http://schemas.openxmlformats.org/officeDocument/2006/relationships/slideLayout" Target="../slideLayouts/slideLayout290.xml"/><Relationship Id="rId14" Type="http://schemas.openxmlformats.org/officeDocument/2006/relationships/slideLayout" Target="../slideLayouts/slideLayout295.xml"/><Relationship Id="rId22" Type="http://schemas.openxmlformats.org/officeDocument/2006/relationships/slideLayout" Target="../slideLayouts/slideLayout303.xml"/><Relationship Id="rId27" Type="http://schemas.openxmlformats.org/officeDocument/2006/relationships/slideLayout" Target="../slideLayouts/slideLayout308.xml"/><Relationship Id="rId30" Type="http://schemas.openxmlformats.org/officeDocument/2006/relationships/slideLayout" Target="../slideLayouts/slideLayout311.xml"/><Relationship Id="rId35" Type="http://schemas.openxmlformats.org/officeDocument/2006/relationships/slideLayout" Target="../slideLayouts/slideLayout316.xml"/><Relationship Id="rId8" Type="http://schemas.openxmlformats.org/officeDocument/2006/relationships/slideLayout" Target="../slideLayouts/slideLayout289.xml"/><Relationship Id="rId3" Type="http://schemas.openxmlformats.org/officeDocument/2006/relationships/slideLayout" Target="../slideLayouts/slideLayout28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24.xml"/><Relationship Id="rId3" Type="http://schemas.openxmlformats.org/officeDocument/2006/relationships/slideLayout" Target="../slideLayouts/slideLayout319.xml"/><Relationship Id="rId7" Type="http://schemas.openxmlformats.org/officeDocument/2006/relationships/slideLayout" Target="../slideLayouts/slideLayout323.xml"/><Relationship Id="rId12" Type="http://schemas.openxmlformats.org/officeDocument/2006/relationships/theme" Target="../theme/theme15.xml"/><Relationship Id="rId2" Type="http://schemas.openxmlformats.org/officeDocument/2006/relationships/slideLayout" Target="../slideLayouts/slideLayout318.xml"/><Relationship Id="rId1" Type="http://schemas.openxmlformats.org/officeDocument/2006/relationships/slideLayout" Target="../slideLayouts/slideLayout317.xml"/><Relationship Id="rId6" Type="http://schemas.openxmlformats.org/officeDocument/2006/relationships/slideLayout" Target="../slideLayouts/slideLayout322.xml"/><Relationship Id="rId11" Type="http://schemas.openxmlformats.org/officeDocument/2006/relationships/slideLayout" Target="../slideLayouts/slideLayout327.xml"/><Relationship Id="rId5" Type="http://schemas.openxmlformats.org/officeDocument/2006/relationships/slideLayout" Target="../slideLayouts/slideLayout321.xml"/><Relationship Id="rId10" Type="http://schemas.openxmlformats.org/officeDocument/2006/relationships/slideLayout" Target="../slideLayouts/slideLayout326.xml"/><Relationship Id="rId4" Type="http://schemas.openxmlformats.org/officeDocument/2006/relationships/slideLayout" Target="../slideLayouts/slideLayout320.xml"/><Relationship Id="rId9" Type="http://schemas.openxmlformats.org/officeDocument/2006/relationships/slideLayout" Target="../slideLayouts/slideLayout32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35.xml"/><Relationship Id="rId13" Type="http://schemas.openxmlformats.org/officeDocument/2006/relationships/slideLayout" Target="../slideLayouts/slideLayout340.xml"/><Relationship Id="rId18" Type="http://schemas.openxmlformats.org/officeDocument/2006/relationships/slideLayout" Target="../slideLayouts/slideLayout345.xml"/><Relationship Id="rId3" Type="http://schemas.openxmlformats.org/officeDocument/2006/relationships/slideLayout" Target="../slideLayouts/slideLayout330.xml"/><Relationship Id="rId7" Type="http://schemas.openxmlformats.org/officeDocument/2006/relationships/slideLayout" Target="../slideLayouts/slideLayout334.xml"/><Relationship Id="rId12" Type="http://schemas.openxmlformats.org/officeDocument/2006/relationships/slideLayout" Target="../slideLayouts/slideLayout339.xml"/><Relationship Id="rId17" Type="http://schemas.openxmlformats.org/officeDocument/2006/relationships/slideLayout" Target="../slideLayouts/slideLayout344.xml"/><Relationship Id="rId2" Type="http://schemas.openxmlformats.org/officeDocument/2006/relationships/slideLayout" Target="../slideLayouts/slideLayout329.xml"/><Relationship Id="rId16" Type="http://schemas.openxmlformats.org/officeDocument/2006/relationships/slideLayout" Target="../slideLayouts/slideLayout343.xml"/><Relationship Id="rId20" Type="http://schemas.openxmlformats.org/officeDocument/2006/relationships/image" Target="../media/image17.png"/><Relationship Id="rId1" Type="http://schemas.openxmlformats.org/officeDocument/2006/relationships/slideLayout" Target="../slideLayouts/slideLayout328.xml"/><Relationship Id="rId6" Type="http://schemas.openxmlformats.org/officeDocument/2006/relationships/slideLayout" Target="../slideLayouts/slideLayout333.xml"/><Relationship Id="rId11" Type="http://schemas.openxmlformats.org/officeDocument/2006/relationships/slideLayout" Target="../slideLayouts/slideLayout338.xml"/><Relationship Id="rId5" Type="http://schemas.openxmlformats.org/officeDocument/2006/relationships/slideLayout" Target="../slideLayouts/slideLayout332.xml"/><Relationship Id="rId15" Type="http://schemas.openxmlformats.org/officeDocument/2006/relationships/slideLayout" Target="../slideLayouts/slideLayout342.xml"/><Relationship Id="rId10" Type="http://schemas.openxmlformats.org/officeDocument/2006/relationships/slideLayout" Target="../slideLayouts/slideLayout337.xml"/><Relationship Id="rId19" Type="http://schemas.openxmlformats.org/officeDocument/2006/relationships/theme" Target="../theme/theme16.xml"/><Relationship Id="rId4" Type="http://schemas.openxmlformats.org/officeDocument/2006/relationships/slideLayout" Target="../slideLayouts/slideLayout331.xml"/><Relationship Id="rId9" Type="http://schemas.openxmlformats.org/officeDocument/2006/relationships/slideLayout" Target="../slideLayouts/slideLayout336.xml"/><Relationship Id="rId14" Type="http://schemas.openxmlformats.org/officeDocument/2006/relationships/slideLayout" Target="../slideLayouts/slideLayout341.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358.xml"/><Relationship Id="rId18" Type="http://schemas.openxmlformats.org/officeDocument/2006/relationships/slideLayout" Target="../slideLayouts/slideLayout363.xml"/><Relationship Id="rId26" Type="http://schemas.openxmlformats.org/officeDocument/2006/relationships/slideLayout" Target="../slideLayouts/slideLayout371.xml"/><Relationship Id="rId3" Type="http://schemas.openxmlformats.org/officeDocument/2006/relationships/slideLayout" Target="../slideLayouts/slideLayout348.xml"/><Relationship Id="rId21" Type="http://schemas.openxmlformats.org/officeDocument/2006/relationships/slideLayout" Target="../slideLayouts/slideLayout366.xml"/><Relationship Id="rId34" Type="http://schemas.openxmlformats.org/officeDocument/2006/relationships/image" Target="../media/image115.png"/><Relationship Id="rId7" Type="http://schemas.openxmlformats.org/officeDocument/2006/relationships/slideLayout" Target="../slideLayouts/slideLayout352.xml"/><Relationship Id="rId12" Type="http://schemas.openxmlformats.org/officeDocument/2006/relationships/slideLayout" Target="../slideLayouts/slideLayout357.xml"/><Relationship Id="rId17" Type="http://schemas.openxmlformats.org/officeDocument/2006/relationships/slideLayout" Target="../slideLayouts/slideLayout362.xml"/><Relationship Id="rId25" Type="http://schemas.openxmlformats.org/officeDocument/2006/relationships/slideLayout" Target="../slideLayouts/slideLayout370.xml"/><Relationship Id="rId33" Type="http://schemas.openxmlformats.org/officeDocument/2006/relationships/theme" Target="../theme/theme17.xml"/><Relationship Id="rId2" Type="http://schemas.openxmlformats.org/officeDocument/2006/relationships/slideLayout" Target="../slideLayouts/slideLayout347.xml"/><Relationship Id="rId16" Type="http://schemas.openxmlformats.org/officeDocument/2006/relationships/slideLayout" Target="../slideLayouts/slideLayout361.xml"/><Relationship Id="rId20" Type="http://schemas.openxmlformats.org/officeDocument/2006/relationships/slideLayout" Target="../slideLayouts/slideLayout365.xml"/><Relationship Id="rId29" Type="http://schemas.openxmlformats.org/officeDocument/2006/relationships/slideLayout" Target="../slideLayouts/slideLayout374.xml"/><Relationship Id="rId1" Type="http://schemas.openxmlformats.org/officeDocument/2006/relationships/slideLayout" Target="../slideLayouts/slideLayout346.xml"/><Relationship Id="rId6" Type="http://schemas.openxmlformats.org/officeDocument/2006/relationships/slideLayout" Target="../slideLayouts/slideLayout351.xml"/><Relationship Id="rId11" Type="http://schemas.openxmlformats.org/officeDocument/2006/relationships/slideLayout" Target="../slideLayouts/slideLayout356.xml"/><Relationship Id="rId24" Type="http://schemas.openxmlformats.org/officeDocument/2006/relationships/slideLayout" Target="../slideLayouts/slideLayout369.xml"/><Relationship Id="rId32" Type="http://schemas.openxmlformats.org/officeDocument/2006/relationships/slideLayout" Target="../slideLayouts/slideLayout377.xml"/><Relationship Id="rId5" Type="http://schemas.openxmlformats.org/officeDocument/2006/relationships/slideLayout" Target="../slideLayouts/slideLayout350.xml"/><Relationship Id="rId15" Type="http://schemas.openxmlformats.org/officeDocument/2006/relationships/slideLayout" Target="../slideLayouts/slideLayout360.xml"/><Relationship Id="rId23" Type="http://schemas.openxmlformats.org/officeDocument/2006/relationships/slideLayout" Target="../slideLayouts/slideLayout368.xml"/><Relationship Id="rId28" Type="http://schemas.openxmlformats.org/officeDocument/2006/relationships/slideLayout" Target="../slideLayouts/slideLayout373.xml"/><Relationship Id="rId10" Type="http://schemas.openxmlformats.org/officeDocument/2006/relationships/slideLayout" Target="../slideLayouts/slideLayout355.xml"/><Relationship Id="rId19" Type="http://schemas.openxmlformats.org/officeDocument/2006/relationships/slideLayout" Target="../slideLayouts/slideLayout364.xml"/><Relationship Id="rId31" Type="http://schemas.openxmlformats.org/officeDocument/2006/relationships/slideLayout" Target="../slideLayouts/slideLayout376.xml"/><Relationship Id="rId4" Type="http://schemas.openxmlformats.org/officeDocument/2006/relationships/slideLayout" Target="../slideLayouts/slideLayout349.xml"/><Relationship Id="rId9" Type="http://schemas.openxmlformats.org/officeDocument/2006/relationships/slideLayout" Target="../slideLayouts/slideLayout354.xml"/><Relationship Id="rId14" Type="http://schemas.openxmlformats.org/officeDocument/2006/relationships/slideLayout" Target="../slideLayouts/slideLayout359.xml"/><Relationship Id="rId22" Type="http://schemas.openxmlformats.org/officeDocument/2006/relationships/slideLayout" Target="../slideLayouts/slideLayout367.xml"/><Relationship Id="rId27" Type="http://schemas.openxmlformats.org/officeDocument/2006/relationships/slideLayout" Target="../slideLayouts/slideLayout372.xml"/><Relationship Id="rId30" Type="http://schemas.openxmlformats.org/officeDocument/2006/relationships/slideLayout" Target="../slideLayouts/slideLayout375.xml"/><Relationship Id="rId35" Type="http://schemas.openxmlformats.org/officeDocument/2006/relationships/image" Target="../media/image27.png"/><Relationship Id="rId8" Type="http://schemas.openxmlformats.org/officeDocument/2006/relationships/slideLayout" Target="../slideLayouts/slideLayout353.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85.xml"/><Relationship Id="rId13" Type="http://schemas.openxmlformats.org/officeDocument/2006/relationships/slideLayout" Target="../slideLayouts/slideLayout390.xml"/><Relationship Id="rId18" Type="http://schemas.openxmlformats.org/officeDocument/2006/relationships/slideLayout" Target="../slideLayouts/slideLayout395.xml"/><Relationship Id="rId3" Type="http://schemas.openxmlformats.org/officeDocument/2006/relationships/slideLayout" Target="../slideLayouts/slideLayout380.xml"/><Relationship Id="rId21" Type="http://schemas.openxmlformats.org/officeDocument/2006/relationships/slideLayout" Target="../slideLayouts/slideLayout398.xml"/><Relationship Id="rId7" Type="http://schemas.openxmlformats.org/officeDocument/2006/relationships/slideLayout" Target="../slideLayouts/slideLayout384.xml"/><Relationship Id="rId12" Type="http://schemas.openxmlformats.org/officeDocument/2006/relationships/slideLayout" Target="../slideLayouts/slideLayout389.xml"/><Relationship Id="rId17" Type="http://schemas.openxmlformats.org/officeDocument/2006/relationships/slideLayout" Target="../slideLayouts/slideLayout394.xml"/><Relationship Id="rId2" Type="http://schemas.openxmlformats.org/officeDocument/2006/relationships/slideLayout" Target="../slideLayouts/slideLayout379.xml"/><Relationship Id="rId16" Type="http://schemas.openxmlformats.org/officeDocument/2006/relationships/slideLayout" Target="../slideLayouts/slideLayout393.xml"/><Relationship Id="rId20" Type="http://schemas.openxmlformats.org/officeDocument/2006/relationships/slideLayout" Target="../slideLayouts/slideLayout397.xml"/><Relationship Id="rId1" Type="http://schemas.openxmlformats.org/officeDocument/2006/relationships/slideLayout" Target="../slideLayouts/slideLayout378.xml"/><Relationship Id="rId6" Type="http://schemas.openxmlformats.org/officeDocument/2006/relationships/slideLayout" Target="../slideLayouts/slideLayout383.xml"/><Relationship Id="rId11" Type="http://schemas.openxmlformats.org/officeDocument/2006/relationships/slideLayout" Target="../slideLayouts/slideLayout388.xml"/><Relationship Id="rId5" Type="http://schemas.openxmlformats.org/officeDocument/2006/relationships/slideLayout" Target="../slideLayouts/slideLayout382.xml"/><Relationship Id="rId15" Type="http://schemas.openxmlformats.org/officeDocument/2006/relationships/slideLayout" Target="../slideLayouts/slideLayout392.xml"/><Relationship Id="rId23" Type="http://schemas.openxmlformats.org/officeDocument/2006/relationships/image" Target="../media/image17.png"/><Relationship Id="rId10" Type="http://schemas.openxmlformats.org/officeDocument/2006/relationships/slideLayout" Target="../slideLayouts/slideLayout387.xml"/><Relationship Id="rId19" Type="http://schemas.openxmlformats.org/officeDocument/2006/relationships/slideLayout" Target="../slideLayouts/slideLayout396.xml"/><Relationship Id="rId4" Type="http://schemas.openxmlformats.org/officeDocument/2006/relationships/slideLayout" Target="../slideLayouts/slideLayout381.xml"/><Relationship Id="rId9" Type="http://schemas.openxmlformats.org/officeDocument/2006/relationships/slideLayout" Target="../slideLayouts/slideLayout386.xml"/><Relationship Id="rId14" Type="http://schemas.openxmlformats.org/officeDocument/2006/relationships/slideLayout" Target="../slideLayouts/slideLayout391.xml"/><Relationship Id="rId22" Type="http://schemas.openxmlformats.org/officeDocument/2006/relationships/theme" Target="../theme/theme1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image" Target="../media/image1.png"/><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theme" Target="../theme/theme2.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image" Target="../media/image17.png"/><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theme" Target="../theme/theme3.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image" Target="../media/image17.png"/><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theme" Target="../theme/theme4.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theme" Target="../theme/theme5.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10" Type="http://schemas.openxmlformats.org/officeDocument/2006/relationships/slideLayout" Target="../slideLayouts/slideLayout97.xml"/><Relationship Id="rId19" Type="http://schemas.openxmlformats.org/officeDocument/2006/relationships/image" Target="../media/image17.png"/><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18" Type="http://schemas.openxmlformats.org/officeDocument/2006/relationships/theme" Target="../theme/theme6.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image" Target="../media/image33.png"/><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theme" Target="../theme/theme7.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26" Type="http://schemas.openxmlformats.org/officeDocument/2006/relationships/slideLayout" Target="../slideLayouts/slideLayout157.xml"/><Relationship Id="rId3" Type="http://schemas.openxmlformats.org/officeDocument/2006/relationships/slideLayout" Target="../slideLayouts/slideLayout134.xml"/><Relationship Id="rId21" Type="http://schemas.openxmlformats.org/officeDocument/2006/relationships/slideLayout" Target="../slideLayouts/slideLayout152.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5" Type="http://schemas.openxmlformats.org/officeDocument/2006/relationships/slideLayout" Target="../slideLayouts/slideLayout156.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24" Type="http://schemas.openxmlformats.org/officeDocument/2006/relationships/slideLayout" Target="../slideLayouts/slideLayout155.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slideLayout" Target="../slideLayouts/slideLayout154.xml"/><Relationship Id="rId28" Type="http://schemas.openxmlformats.org/officeDocument/2006/relationships/image" Target="../media/image33.png"/><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 Id="rId27"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26" Type="http://schemas.openxmlformats.org/officeDocument/2006/relationships/slideLayout" Target="../slideLayouts/slideLayout183.xml"/><Relationship Id="rId3" Type="http://schemas.openxmlformats.org/officeDocument/2006/relationships/slideLayout" Target="../slideLayouts/slideLayout160.xml"/><Relationship Id="rId21" Type="http://schemas.openxmlformats.org/officeDocument/2006/relationships/slideLayout" Target="../slideLayouts/slideLayout178.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5" Type="http://schemas.openxmlformats.org/officeDocument/2006/relationships/slideLayout" Target="../slideLayouts/slideLayout182.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slideLayout" Target="../slideLayouts/slideLayout177.xml"/><Relationship Id="rId29" Type="http://schemas.openxmlformats.org/officeDocument/2006/relationships/slideLayout" Target="../slideLayouts/slideLayout186.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24" Type="http://schemas.openxmlformats.org/officeDocument/2006/relationships/slideLayout" Target="../slideLayouts/slideLayout181.xml"/><Relationship Id="rId32" Type="http://schemas.openxmlformats.org/officeDocument/2006/relationships/theme" Target="../theme/theme9.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23" Type="http://schemas.openxmlformats.org/officeDocument/2006/relationships/slideLayout" Target="../slideLayouts/slideLayout180.xml"/><Relationship Id="rId28" Type="http://schemas.openxmlformats.org/officeDocument/2006/relationships/slideLayout" Target="../slideLayouts/slideLayout185.xml"/><Relationship Id="rId10" Type="http://schemas.openxmlformats.org/officeDocument/2006/relationships/slideLayout" Target="../slideLayouts/slideLayout167.xml"/><Relationship Id="rId19" Type="http://schemas.openxmlformats.org/officeDocument/2006/relationships/slideLayout" Target="../slideLayouts/slideLayout176.xml"/><Relationship Id="rId31" Type="http://schemas.openxmlformats.org/officeDocument/2006/relationships/slideLayout" Target="../slideLayouts/slideLayout188.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 Id="rId22" Type="http://schemas.openxmlformats.org/officeDocument/2006/relationships/slideLayout" Target="../slideLayouts/slideLayout179.xml"/><Relationship Id="rId27" Type="http://schemas.openxmlformats.org/officeDocument/2006/relationships/slideLayout" Target="../slideLayouts/slideLayout184.xml"/><Relationship Id="rId30" Type="http://schemas.openxmlformats.org/officeDocument/2006/relationships/slideLayout" Target="../slideLayouts/slideLayout18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1028" name="Picture 6"/>
          <p:cNvPicPr>
            <a:picLocks noChangeAspect="1"/>
          </p:cNvPicPr>
          <p:nvPr userDrawn="1"/>
        </p:nvPicPr>
        <p:blipFill>
          <a:blip r:embed="rId25">
            <a:extLst>
              <a:ext uri="{28A0092B-C50C-407E-A947-70E740481C1C}">
                <a14:useLocalDpi xmlns:a14="http://schemas.microsoft.com/office/drawing/2010/main" val="0"/>
              </a:ext>
            </a:extLst>
          </a:blip>
          <a:srcRect/>
          <a:stretch>
            <a:fillRect/>
          </a:stretch>
        </p:blipFill>
        <p:spPr bwMode="auto">
          <a:xfrm>
            <a:off x="12444413" y="0"/>
            <a:ext cx="8937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770" r:id="rId1"/>
    <p:sldLayoutId id="2147484771" r:id="rId2"/>
    <p:sldLayoutId id="2147484752" r:id="rId3"/>
    <p:sldLayoutId id="2147484753" r:id="rId4"/>
    <p:sldLayoutId id="2147484754" r:id="rId5"/>
    <p:sldLayoutId id="2147484755" r:id="rId6"/>
    <p:sldLayoutId id="2147484756" r:id="rId7"/>
    <p:sldLayoutId id="2147484757" r:id="rId8"/>
    <p:sldLayoutId id="2147484758" r:id="rId9"/>
    <p:sldLayoutId id="2147484759" r:id="rId10"/>
    <p:sldLayoutId id="2147484760" r:id="rId11"/>
    <p:sldLayoutId id="2147484772" r:id="rId12"/>
    <p:sldLayoutId id="2147484773" r:id="rId13"/>
    <p:sldLayoutId id="2147484774" r:id="rId14"/>
    <p:sldLayoutId id="2147484775" r:id="rId15"/>
    <p:sldLayoutId id="2147484776" r:id="rId16"/>
    <p:sldLayoutId id="2147484761" r:id="rId17"/>
    <p:sldLayoutId id="2147484777" r:id="rId18"/>
    <p:sldLayoutId id="2147484778" r:id="rId19"/>
    <p:sldLayoutId id="2147484779" r:id="rId20"/>
    <p:sldLayoutId id="2147484780" r:id="rId21"/>
    <p:sldLayoutId id="2147484781" r:id="rId22"/>
    <p:sldLayoutId id="2147484782" r:id="rId23"/>
  </p:sldLayoutIdLst>
  <p:transition>
    <p:fade/>
  </p:transition>
  <p:timing>
    <p:tnLst>
      <p:par>
        <p:cTn id="1" dur="indefinite" restart="never" nodeType="tmRoot"/>
      </p:par>
    </p:tnLst>
  </p:timing>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071330617"/>
      </p:ext>
    </p:extLst>
  </p:cSld>
  <p:clrMap bg1="dk1" tx1="lt1" bg2="dk2" tx2="lt2" accent1="accent1" accent2="accent2" accent3="accent3" accent4="accent4" accent5="accent5" accent6="accent6" hlink="hlink" folHlink="folHlink"/>
  <p:sldLayoutIdLst>
    <p:sldLayoutId id="2147484970" r:id="rId1"/>
    <p:sldLayoutId id="2147484971" r:id="rId2"/>
    <p:sldLayoutId id="2147484972" r:id="rId3"/>
    <p:sldLayoutId id="2147484973" r:id="rId4"/>
    <p:sldLayoutId id="2147484974" r:id="rId5"/>
    <p:sldLayoutId id="2147484975" r:id="rId6"/>
    <p:sldLayoutId id="2147484976" r:id="rId7"/>
    <p:sldLayoutId id="2147484977" r:id="rId8"/>
    <p:sldLayoutId id="2147484978" r:id="rId9"/>
    <p:sldLayoutId id="2147484979" r:id="rId10"/>
    <p:sldLayoutId id="2147484980" r:id="rId11"/>
    <p:sldLayoutId id="2147484981" r:id="rId12"/>
    <p:sldLayoutId id="2147484982" r:id="rId13"/>
    <p:sldLayoutId id="2147484983" r:id="rId14"/>
    <p:sldLayoutId id="2147484984" r:id="rId15"/>
    <p:sldLayoutId id="2147484985" r:id="rId16"/>
    <p:sldLayoutId id="2147484986" r:id="rId17"/>
    <p:sldLayoutId id="2147484987" r:id="rId18"/>
    <p:sldLayoutId id="2147484988" r:id="rId19"/>
    <p:sldLayoutId id="2147484989" r:id="rId20"/>
    <p:sldLayoutId id="2147484990" r:id="rId21"/>
    <p:sldLayoutId id="2147484991" r:id="rId22"/>
    <p:sldLayoutId id="2147484992" r:id="rId23"/>
    <p:sldLayoutId id="2147484993" r:id="rId24"/>
    <p:sldLayoutId id="2147484994" r:id="rId25"/>
    <p:sldLayoutId id="2147484995" r:id="rId26"/>
    <p:sldLayoutId id="2147484996" r:id="rId27"/>
    <p:sldLayoutId id="2147484997" r:id="rId28"/>
    <p:sldLayoutId id="2147484998" r:id="rId29"/>
    <p:sldLayoutId id="2147484999" r:id="rId30"/>
    <p:sldLayoutId id="2147485000" r:id="rId31"/>
    <p:sldLayoutId id="2147485001" r:id="rId32"/>
    <p:sldLayoutId id="2147485002" r:id="rId33"/>
    <p:sldLayoutId id="2147485003" r:id="rId34"/>
    <p:sldLayoutId id="2147485004" r:id="rId35"/>
    <p:sldLayoutId id="2147485161" r:id="rId3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35858593"/>
      </p:ext>
    </p:extLst>
  </p:cSld>
  <p:clrMap bg1="dk1" tx1="lt1" bg2="dk2" tx2="lt2" accent1="accent1" accent2="accent2" accent3="accent3" accent4="accent4" accent5="accent5" accent6="accent6" hlink="hlink" folHlink="folHlink"/>
  <p:sldLayoutIdLst>
    <p:sldLayoutId id="2147485020" r:id="rId1"/>
    <p:sldLayoutId id="2147485021" r:id="rId2"/>
    <p:sldLayoutId id="2147485022" r:id="rId3"/>
    <p:sldLayoutId id="2147485023" r:id="rId4"/>
    <p:sldLayoutId id="2147485024" r:id="rId5"/>
    <p:sldLayoutId id="2147485025" r:id="rId6"/>
    <p:sldLayoutId id="2147485026" r:id="rId7"/>
    <p:sldLayoutId id="2147485027" r:id="rId8"/>
    <p:sldLayoutId id="2147485028" r:id="rId9"/>
    <p:sldLayoutId id="2147485029" r:id="rId10"/>
    <p:sldLayoutId id="2147485030" r:id="rId11"/>
    <p:sldLayoutId id="2147485031" r:id="rId12"/>
    <p:sldLayoutId id="2147485032" r:id="rId13"/>
    <p:sldLayoutId id="2147485033" r:id="rId14"/>
    <p:sldLayoutId id="2147485227" r:id="rId15"/>
    <p:sldLayoutId id="2147485228" r:id="rId16"/>
    <p:sldLayoutId id="2147485229" r:id="rId17"/>
    <p:sldLayoutId id="2147485230" r:id="rId18"/>
    <p:sldLayoutId id="2147485231" r:id="rId19"/>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450308692"/>
      </p:ext>
    </p:extLst>
  </p:cSld>
  <p:clrMap bg1="lt1" tx1="dk1" bg2="lt2" tx2="dk2" accent1="accent1" accent2="accent2" accent3="accent3" accent4="accent4" accent5="accent5" accent6="accent6" hlink="hlink" folHlink="folHlink"/>
  <p:sldLayoutIdLst>
    <p:sldLayoutId id="2147485049" r:id="rId1"/>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p:nvPicPr>
        <p:blipFill>
          <a:blip r:embed="rId39"/>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167566941"/>
      </p:ext>
    </p:extLst>
  </p:cSld>
  <p:clrMap bg1="dk1" tx1="lt1" bg2="dk2" tx2="lt2" accent1="accent1" accent2="accent2" accent3="accent3" accent4="accent4" accent5="accent5" accent6="accent6" hlink="hlink" folHlink="folHlink"/>
  <p:sldLayoutIdLst>
    <p:sldLayoutId id="2147485075" r:id="rId1"/>
    <p:sldLayoutId id="2147485076" r:id="rId2"/>
    <p:sldLayoutId id="2147485077" r:id="rId3"/>
    <p:sldLayoutId id="2147485078" r:id="rId4"/>
    <p:sldLayoutId id="2147485079" r:id="rId5"/>
    <p:sldLayoutId id="2147485080" r:id="rId6"/>
    <p:sldLayoutId id="2147485081" r:id="rId7"/>
    <p:sldLayoutId id="2147485082" r:id="rId8"/>
    <p:sldLayoutId id="2147485083" r:id="rId9"/>
    <p:sldLayoutId id="2147485084" r:id="rId10"/>
    <p:sldLayoutId id="2147485085" r:id="rId11"/>
    <p:sldLayoutId id="2147485086" r:id="rId12"/>
    <p:sldLayoutId id="2147485087" r:id="rId13"/>
    <p:sldLayoutId id="2147485088" r:id="rId14"/>
    <p:sldLayoutId id="2147485089" r:id="rId15"/>
    <p:sldLayoutId id="2147485090" r:id="rId16"/>
    <p:sldLayoutId id="2147485091" r:id="rId17"/>
    <p:sldLayoutId id="2147485092" r:id="rId18"/>
    <p:sldLayoutId id="2147485093" r:id="rId19"/>
    <p:sldLayoutId id="2147485094" r:id="rId20"/>
    <p:sldLayoutId id="2147485095" r:id="rId21"/>
    <p:sldLayoutId id="2147485096" r:id="rId22"/>
    <p:sldLayoutId id="2147485097" r:id="rId23"/>
    <p:sldLayoutId id="2147485098" r:id="rId24"/>
    <p:sldLayoutId id="2147485099" r:id="rId25"/>
    <p:sldLayoutId id="2147485100" r:id="rId26"/>
    <p:sldLayoutId id="2147485101" r:id="rId27"/>
    <p:sldLayoutId id="2147485102" r:id="rId28"/>
    <p:sldLayoutId id="2147485103" r:id="rId29"/>
    <p:sldLayoutId id="2147485104" r:id="rId30"/>
    <p:sldLayoutId id="2147485105" r:id="rId31"/>
    <p:sldLayoutId id="2147485106" r:id="rId32"/>
    <p:sldLayoutId id="2147485107" r:id="rId33"/>
    <p:sldLayoutId id="2147485108" r:id="rId34"/>
    <p:sldLayoutId id="2147485109" r:id="rId35"/>
    <p:sldLayoutId id="2147485110" r:id="rId36"/>
    <p:sldLayoutId id="2147485111" r:id="rId37"/>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37"/>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783960988"/>
      </p:ext>
    </p:extLst>
  </p:cSld>
  <p:clrMap bg1="dk1" tx1="lt1" bg2="dk2" tx2="lt2" accent1="accent1" accent2="accent2" accent3="accent3" accent4="accent4" accent5="accent5" accent6="accent6" hlink="hlink" folHlink="folHlink"/>
  <p:sldLayoutIdLst>
    <p:sldLayoutId id="2147485113" r:id="rId1"/>
    <p:sldLayoutId id="2147485114" r:id="rId2"/>
    <p:sldLayoutId id="2147485115" r:id="rId3"/>
    <p:sldLayoutId id="2147485116" r:id="rId4"/>
    <p:sldLayoutId id="2147485117" r:id="rId5"/>
    <p:sldLayoutId id="2147485118" r:id="rId6"/>
    <p:sldLayoutId id="2147485119" r:id="rId7"/>
    <p:sldLayoutId id="2147485120" r:id="rId8"/>
    <p:sldLayoutId id="2147485121" r:id="rId9"/>
    <p:sldLayoutId id="2147485122" r:id="rId10"/>
    <p:sldLayoutId id="2147485123" r:id="rId11"/>
    <p:sldLayoutId id="2147485124" r:id="rId12"/>
    <p:sldLayoutId id="2147485125" r:id="rId13"/>
    <p:sldLayoutId id="2147485126" r:id="rId14"/>
    <p:sldLayoutId id="2147485127" r:id="rId15"/>
    <p:sldLayoutId id="2147485128" r:id="rId16"/>
    <p:sldLayoutId id="2147485129" r:id="rId17"/>
    <p:sldLayoutId id="2147485130" r:id="rId18"/>
    <p:sldLayoutId id="2147485131" r:id="rId19"/>
    <p:sldLayoutId id="2147485132" r:id="rId20"/>
    <p:sldLayoutId id="2147485133" r:id="rId21"/>
    <p:sldLayoutId id="2147485134" r:id="rId22"/>
    <p:sldLayoutId id="2147485135" r:id="rId23"/>
    <p:sldLayoutId id="2147485136" r:id="rId24"/>
    <p:sldLayoutId id="2147485137" r:id="rId25"/>
    <p:sldLayoutId id="2147485138" r:id="rId26"/>
    <p:sldLayoutId id="2147485139" r:id="rId27"/>
    <p:sldLayoutId id="2147485140" r:id="rId28"/>
    <p:sldLayoutId id="2147485141" r:id="rId29"/>
    <p:sldLayoutId id="2147485142" r:id="rId30"/>
    <p:sldLayoutId id="2147485143" r:id="rId31"/>
    <p:sldLayoutId id="2147485144" r:id="rId32"/>
    <p:sldLayoutId id="2147485145" r:id="rId33"/>
    <p:sldLayoutId id="2147485146" r:id="rId34"/>
    <p:sldLayoutId id="2147485147" r:id="rId35"/>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97" eaLnBrk="1" fontAlgn="auto" hangingPunct="1">
              <a:spcBef>
                <a:spcPts val="0"/>
              </a:spcBef>
              <a:spcAft>
                <a:spcPts val="0"/>
              </a:spcAft>
            </a:pPr>
            <a:fld id="{6A408584-11BF-42F7-AB9A-713903C05406}" type="datetimeFigureOut">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3/27/2017</a:t>
            </a:fld>
            <a:endParaRPr lang="en-US">
              <a:solidFill>
                <a:prstClr val="black">
                  <a:tint val="75000"/>
                </a:prstClr>
              </a:solidFill>
              <a:latin typeface="Calibri" panose="020F0502020204030204"/>
              <a:ea typeface="+mn-ea"/>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97" eaLnBrk="1" fontAlgn="auto" hangingPunct="1">
              <a:spcBef>
                <a:spcPts val="0"/>
              </a:spcBef>
              <a:spcAft>
                <a:spcPts val="0"/>
              </a:spcAft>
            </a:pPr>
            <a:endParaRPr lang="en-US">
              <a:solidFill>
                <a:prstClr val="black">
                  <a:tint val="75000"/>
                </a:prstClr>
              </a:solidFill>
              <a:latin typeface="Calibri" panose="020F0502020204030204"/>
              <a:ea typeface="+mn-ea"/>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97" eaLnBrk="1" fontAlgn="auto" hangingPunct="1">
              <a:spcBef>
                <a:spcPts val="0"/>
              </a:spcBef>
              <a:spcAft>
                <a:spcPts val="0"/>
              </a:spcAft>
            </a:pPr>
            <a:fld id="{D5BBD7E4-F2E9-4AF6-A740-6EDCC3960153}" type="slidenum">
              <a:rPr lang="en-US" smtClean="0">
                <a:solidFill>
                  <a:prstClr val="black">
                    <a:tint val="75000"/>
                  </a:prstClr>
                </a:solidFill>
                <a:latin typeface="Calibri" panose="020F0502020204030204"/>
                <a:ea typeface="+mn-ea"/>
              </a:rPr>
              <a:pPr defTabSz="932597" eaLnBrk="1" fontAlgn="auto" hangingPunct="1">
                <a:spcBef>
                  <a:spcPts val="0"/>
                </a:spcBef>
                <a:spcAft>
                  <a:spcPts val="0"/>
                </a:spcAft>
              </a:pPr>
              <a:t>‹#›</a:t>
            </a:fld>
            <a:endParaRPr lang="en-US">
              <a:solidFill>
                <a:prstClr val="black">
                  <a:tint val="75000"/>
                </a:prstClr>
              </a:solidFill>
              <a:latin typeface="Calibri" panose="020F0502020204030204"/>
              <a:ea typeface="+mn-ea"/>
            </a:endParaRPr>
          </a:p>
        </p:txBody>
      </p:sp>
    </p:spTree>
    <p:extLst>
      <p:ext uri="{BB962C8B-B14F-4D97-AF65-F5344CB8AC3E}">
        <p14:creationId xmlns:p14="http://schemas.microsoft.com/office/powerpoint/2010/main" val="217594838"/>
      </p:ext>
    </p:extLst>
  </p:cSld>
  <p:clrMap bg1="lt1" tx1="dk1" bg2="lt2" tx2="dk2" accent1="accent1" accent2="accent2" accent3="accent3" accent4="accent4" accent5="accent5" accent6="accent6" hlink="hlink" folHlink="folHlink"/>
  <p:sldLayoutIdLst>
    <p:sldLayoutId id="2147485149" r:id="rId1"/>
    <p:sldLayoutId id="2147485150" r:id="rId2"/>
    <p:sldLayoutId id="2147485151" r:id="rId3"/>
    <p:sldLayoutId id="2147485152" r:id="rId4"/>
    <p:sldLayoutId id="2147485153" r:id="rId5"/>
    <p:sldLayoutId id="2147485154" r:id="rId6"/>
    <p:sldLayoutId id="2147485155" r:id="rId7"/>
    <p:sldLayoutId id="2147485156" r:id="rId8"/>
    <p:sldLayoutId id="2147485157" r:id="rId9"/>
    <p:sldLayoutId id="2147485158" r:id="rId10"/>
    <p:sldLayoutId id="2147485159"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0"/>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481621563"/>
      </p:ext>
    </p:extLst>
  </p:cSld>
  <p:clrMap bg1="dk1" tx1="lt1" bg2="dk2" tx2="lt2" accent1="accent1" accent2="accent2" accent3="accent3" accent4="accent4" accent5="accent5" accent6="accent6" hlink="hlink" folHlink="folHlink"/>
  <p:sldLayoutIdLst>
    <p:sldLayoutId id="2147485163" r:id="rId1"/>
    <p:sldLayoutId id="2147485164" r:id="rId2"/>
    <p:sldLayoutId id="2147485165" r:id="rId3"/>
    <p:sldLayoutId id="2147485166" r:id="rId4"/>
    <p:sldLayoutId id="2147485167" r:id="rId5"/>
    <p:sldLayoutId id="2147485168" r:id="rId6"/>
    <p:sldLayoutId id="2147485169" r:id="rId7"/>
    <p:sldLayoutId id="2147485170" r:id="rId8"/>
    <p:sldLayoutId id="2147485171" r:id="rId9"/>
    <p:sldLayoutId id="2147485172" r:id="rId10"/>
    <p:sldLayoutId id="2147485173" r:id="rId11"/>
    <p:sldLayoutId id="2147485174" r:id="rId12"/>
    <p:sldLayoutId id="2147485175" r:id="rId13"/>
    <p:sldLayoutId id="2147485176" r:id="rId14"/>
    <p:sldLayoutId id="2147485177" r:id="rId15"/>
    <p:sldLayoutId id="2147485178" r:id="rId16"/>
    <p:sldLayoutId id="2147485179" r:id="rId17"/>
    <p:sldLayoutId id="2147485180" r:id="rId18"/>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799"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userDrawn="1"/>
        </p:nvPicPr>
        <p:blipFill>
          <a:blip r:embed="rId34" cstate="hqprint">
            <a:extLst>
              <a:ext uri="{28A0092B-C50C-407E-A947-70E740481C1C}">
                <a14:useLocalDpi xmlns:a14="http://schemas.microsoft.com/office/drawing/2010/main"/>
              </a:ext>
            </a:extLst>
          </a:blip>
          <a:stretch>
            <a:fillRect/>
          </a:stretch>
        </p:blipFill>
        <p:spPr>
          <a:xfrm rot="5400000">
            <a:off x="10532395" y="1944336"/>
            <a:ext cx="4298019" cy="409351"/>
          </a:xfrm>
          <a:prstGeom prst="rect">
            <a:avLst/>
          </a:prstGeom>
        </p:spPr>
      </p:pic>
      <p:pic>
        <p:nvPicPr>
          <p:cNvPr id="8" name="Logo" descr="MS Logo White.png"/>
          <p:cNvPicPr>
            <a:picLocks noChangeAspect="1"/>
          </p:cNvPicPr>
          <p:nvPr userDrawn="1"/>
        </p:nvPicPr>
        <p:blipFill>
          <a:blip r:embed="rId35" cstate="hqprint">
            <a:extLst>
              <a:ext uri="{28A0092B-C50C-407E-A947-70E740481C1C}">
                <a14:useLocalDpi xmlns:a14="http://schemas.microsoft.com/office/drawing/2010/main"/>
              </a:ext>
            </a:extLst>
          </a:blip>
          <a:stretch>
            <a:fillRect/>
          </a:stretch>
        </p:blipFill>
        <p:spPr>
          <a:xfrm>
            <a:off x="11021998" y="6597007"/>
            <a:ext cx="1192461" cy="255555"/>
          </a:xfrm>
          <a:prstGeom prst="rect">
            <a:avLst/>
          </a:prstGeom>
        </p:spPr>
      </p:pic>
    </p:spTree>
    <p:extLst>
      <p:ext uri="{BB962C8B-B14F-4D97-AF65-F5344CB8AC3E}">
        <p14:creationId xmlns:p14="http://schemas.microsoft.com/office/powerpoint/2010/main" val="221024373"/>
      </p:ext>
    </p:extLst>
  </p:cSld>
  <p:clrMap bg1="lt1" tx1="dk1" bg2="lt2" tx2="dk2" accent1="accent1" accent2="accent2" accent3="accent3" accent4="accent4" accent5="accent5" accent6="accent6" hlink="hlink" folHlink="folHlink"/>
  <p:sldLayoutIdLst>
    <p:sldLayoutId id="2147485195" r:id="rId1"/>
    <p:sldLayoutId id="2147485196" r:id="rId2"/>
    <p:sldLayoutId id="2147485197" r:id="rId3"/>
    <p:sldLayoutId id="2147485198" r:id="rId4"/>
    <p:sldLayoutId id="2147485199" r:id="rId5"/>
    <p:sldLayoutId id="2147485200" r:id="rId6"/>
    <p:sldLayoutId id="2147485201" r:id="rId7"/>
    <p:sldLayoutId id="2147485202" r:id="rId8"/>
    <p:sldLayoutId id="2147485203" r:id="rId9"/>
    <p:sldLayoutId id="2147485204" r:id="rId10"/>
    <p:sldLayoutId id="2147485205" r:id="rId11"/>
    <p:sldLayoutId id="2147485206" r:id="rId12"/>
    <p:sldLayoutId id="2147485207" r:id="rId13"/>
    <p:sldLayoutId id="2147485208" r:id="rId14"/>
    <p:sldLayoutId id="2147485209" r:id="rId15"/>
    <p:sldLayoutId id="2147485210" r:id="rId16"/>
    <p:sldLayoutId id="2147485211" r:id="rId17"/>
    <p:sldLayoutId id="2147485212" r:id="rId18"/>
    <p:sldLayoutId id="2147485213" r:id="rId19"/>
    <p:sldLayoutId id="2147485214" r:id="rId20"/>
    <p:sldLayoutId id="2147485215" r:id="rId21"/>
    <p:sldLayoutId id="2147485216" r:id="rId22"/>
    <p:sldLayoutId id="2147485217" r:id="rId23"/>
    <p:sldLayoutId id="2147485218" r:id="rId24"/>
    <p:sldLayoutId id="2147485219" r:id="rId25"/>
    <p:sldLayoutId id="2147485220" r:id="rId26"/>
    <p:sldLayoutId id="2147485221" r:id="rId27"/>
    <p:sldLayoutId id="2147485222" r:id="rId28"/>
    <p:sldLayoutId id="2147485223" r:id="rId29"/>
    <p:sldLayoutId id="2147485224" r:id="rId30"/>
    <p:sldLayoutId id="2147485225" r:id="rId31"/>
    <p:sldLayoutId id="2147485226" r:id="rId32"/>
  </p:sldLayoutIdLst>
  <p:transition>
    <p:fade/>
  </p:transition>
  <p:timing>
    <p:tnLst>
      <p:par>
        <p:cTn id="1" dur="indefinite" restart="never" nodeType="tmRoot"/>
      </p:par>
    </p:tnLst>
  </p:timing>
  <p:txStyles>
    <p:titleStyle>
      <a:lvl1pPr algn="l" defTabSz="932372" rtl="0" eaLnBrk="1" latinLnBrk="0" hangingPunct="1">
        <a:lnSpc>
          <a:spcPct val="90000"/>
        </a:lnSpc>
        <a:spcBef>
          <a:spcPct val="0"/>
        </a:spcBef>
        <a:buNone/>
        <a:defRPr lang="en-US" sz="5398" b="0" kern="1200" cap="none" spc="-102" baseline="0" dirty="0" smtClean="0">
          <a:ln w="3175">
            <a:noFill/>
          </a:ln>
          <a:solidFill>
            <a:schemeClr val="bg1"/>
          </a:soli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98" kern="1200" spc="0" baseline="0">
          <a:solidFill>
            <a:schemeClr val="bg1"/>
          </a:soli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84865449"/>
      </p:ext>
    </p:extLst>
  </p:cSld>
  <p:clrMap bg1="dk1" tx1="lt1" bg2="dk2" tx2="lt2" accent1="accent1" accent2="accent2" accent3="accent3" accent4="accent4" accent5="accent5" accent6="accent6" hlink="hlink" folHlink="folHlink"/>
  <p:sldLayoutIdLst>
    <p:sldLayoutId id="2147485242" r:id="rId1"/>
    <p:sldLayoutId id="2147485243" r:id="rId2"/>
    <p:sldLayoutId id="2147485244" r:id="rId3"/>
    <p:sldLayoutId id="2147485245" r:id="rId4"/>
    <p:sldLayoutId id="2147485246" r:id="rId5"/>
    <p:sldLayoutId id="2147485247" r:id="rId6"/>
    <p:sldLayoutId id="2147485248" r:id="rId7"/>
    <p:sldLayoutId id="2147485249" r:id="rId8"/>
    <p:sldLayoutId id="2147485250" r:id="rId9"/>
    <p:sldLayoutId id="2147485251" r:id="rId10"/>
    <p:sldLayoutId id="2147485252" r:id="rId11"/>
    <p:sldLayoutId id="2147485253" r:id="rId12"/>
    <p:sldLayoutId id="2147485254" r:id="rId13"/>
    <p:sldLayoutId id="2147485255" r:id="rId14"/>
    <p:sldLayoutId id="2147485256" r:id="rId15"/>
    <p:sldLayoutId id="2147485257" r:id="rId16"/>
    <p:sldLayoutId id="2147485258" r:id="rId17"/>
    <p:sldLayoutId id="2147485259" r:id="rId18"/>
    <p:sldLayoutId id="2147485260" r:id="rId19"/>
    <p:sldLayoutId id="2147485261" r:id="rId20"/>
    <p:sldLayoutId id="2147485262" r:id="rId21"/>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052" name="Picture 6"/>
          <p:cNvPicPr>
            <a:picLocks noChangeAspect="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12444413" y="0"/>
            <a:ext cx="8937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dk1" tx1="lt1" bg2="dk2" tx2="lt2" accent1="accent1" accent2="accent2" accent3="accent3" accent4="accent4" accent5="accent5" accent6="accent6" hlink="hlink" folHlink="folHlink"/>
  <p:sldLayoutIdLst>
    <p:sldLayoutId id="2147484783" r:id="rId1"/>
    <p:sldLayoutId id="2147484784" r:id="rId2"/>
    <p:sldLayoutId id="2147484762" r:id="rId3"/>
    <p:sldLayoutId id="2147484763" r:id="rId4"/>
    <p:sldLayoutId id="2147484764" r:id="rId5"/>
    <p:sldLayoutId id="2147484765" r:id="rId6"/>
    <p:sldLayoutId id="2147484766" r:id="rId7"/>
    <p:sldLayoutId id="2147485047" r:id="rId8"/>
    <p:sldLayoutId id="2147484785" r:id="rId9"/>
    <p:sldLayoutId id="2147484786" r:id="rId10"/>
    <p:sldLayoutId id="2147484767" r:id="rId11"/>
    <p:sldLayoutId id="2147484787" r:id="rId12"/>
    <p:sldLayoutId id="2147484788" r:id="rId13"/>
    <p:sldLayoutId id="2147484789" r:id="rId14"/>
    <p:sldLayoutId id="2147484768" r:id="rId15"/>
    <p:sldLayoutId id="2147484769" r:id="rId16"/>
    <p:sldLayoutId id="2147484790" r:id="rId17"/>
    <p:sldLayoutId id="2147484791" r:id="rId18"/>
    <p:sldLayoutId id="2147484792" r:id="rId19"/>
    <p:sldLayoutId id="2147484793" r:id="rId20"/>
    <p:sldLayoutId id="2147484794" r:id="rId21"/>
    <p:sldLayoutId id="2147484795" r:id="rId22"/>
  </p:sldLayoutIdLst>
  <p:transition>
    <p:fade/>
  </p:transition>
  <p:timing>
    <p:tnLst>
      <p:par>
        <p:cTn id="1" dur="indefinite" restart="never" nodeType="tmRoot"/>
      </p:par>
    </p:tnLst>
  </p:timing>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53991503"/>
      </p:ext>
    </p:extLst>
  </p:cSld>
  <p:clrMap bg1="dk1" tx1="lt1" bg2="dk2" tx2="lt2" accent1="accent1" accent2="accent2" accent3="accent3" accent4="accent4" accent5="accent5" accent6="accent6" hlink="hlink" folHlink="folHlink"/>
  <p:sldLayoutIdLst>
    <p:sldLayoutId id="2147484824" r:id="rId1"/>
    <p:sldLayoutId id="2147484825" r:id="rId2"/>
    <p:sldLayoutId id="2147484826" r:id="rId3"/>
    <p:sldLayoutId id="2147484827" r:id="rId4"/>
    <p:sldLayoutId id="2147484828" r:id="rId5"/>
    <p:sldLayoutId id="2147484829" r:id="rId6"/>
    <p:sldLayoutId id="2147484830" r:id="rId7"/>
    <p:sldLayoutId id="2147484831" r:id="rId8"/>
    <p:sldLayoutId id="2147484832" r:id="rId9"/>
    <p:sldLayoutId id="2147484833" r:id="rId10"/>
    <p:sldLayoutId id="2147484834" r:id="rId11"/>
    <p:sldLayoutId id="2147484835" r:id="rId12"/>
    <p:sldLayoutId id="2147484836" r:id="rId13"/>
    <p:sldLayoutId id="2147484837" r:id="rId14"/>
    <p:sldLayoutId id="2147484838" r:id="rId15"/>
    <p:sldLayoutId id="2147484839" r:id="rId16"/>
    <p:sldLayoutId id="2147484840" r:id="rId17"/>
    <p:sldLayoutId id="2147484841" r:id="rId18"/>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26"/>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09242782"/>
      </p:ext>
    </p:extLst>
  </p:cSld>
  <p:clrMap bg1="dk1" tx1="lt1" bg2="dk2" tx2="lt2" accent1="accent1" accent2="accent2" accent3="accent3" accent4="accent4" accent5="accent5" accent6="accent6" hlink="hlink" folHlink="folHlink"/>
  <p:sldLayoutIdLst>
    <p:sldLayoutId id="2147484843" r:id="rId1"/>
    <p:sldLayoutId id="2147484844" r:id="rId2"/>
    <p:sldLayoutId id="2147484845" r:id="rId3"/>
    <p:sldLayoutId id="2147484846" r:id="rId4"/>
    <p:sldLayoutId id="2147484847" r:id="rId5"/>
    <p:sldLayoutId id="2147484848" r:id="rId6"/>
    <p:sldLayoutId id="2147484849" r:id="rId7"/>
    <p:sldLayoutId id="2147484850" r:id="rId8"/>
    <p:sldLayoutId id="2147484851" r:id="rId9"/>
    <p:sldLayoutId id="2147484852" r:id="rId10"/>
    <p:sldLayoutId id="2147484853" r:id="rId11"/>
    <p:sldLayoutId id="2147484854" r:id="rId12"/>
    <p:sldLayoutId id="2147484855" r:id="rId13"/>
    <p:sldLayoutId id="2147484856" r:id="rId14"/>
    <p:sldLayoutId id="2147484857" r:id="rId15"/>
    <p:sldLayoutId id="2147484858" r:id="rId16"/>
    <p:sldLayoutId id="2147484896" r:id="rId17"/>
    <p:sldLayoutId id="2147485160" r:id="rId18"/>
    <p:sldLayoutId id="2147485235" r:id="rId19"/>
    <p:sldLayoutId id="2147485236" r:id="rId20"/>
    <p:sldLayoutId id="2147485237" r:id="rId21"/>
    <p:sldLayoutId id="2147485238" r:id="rId22"/>
    <p:sldLayoutId id="2147485239" r:id="rId23"/>
    <p:sldLayoutId id="2147485240" r:id="rId24"/>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121268868"/>
      </p:ext>
    </p:extLst>
  </p:cSld>
  <p:clrMap bg1="dk1" tx1="lt1" bg2="dk2" tx2="lt2" accent1="accent1" accent2="accent2" accent3="accent3" accent4="accent4" accent5="accent5" accent6="accent6" hlink="hlink" folHlink="folHlink"/>
  <p:sldLayoutIdLst>
    <p:sldLayoutId id="2147484860" r:id="rId1"/>
    <p:sldLayoutId id="2147484861" r:id="rId2"/>
    <p:sldLayoutId id="2147484862" r:id="rId3"/>
    <p:sldLayoutId id="2147484863" r:id="rId4"/>
    <p:sldLayoutId id="2147484864" r:id="rId5"/>
    <p:sldLayoutId id="2147484865" r:id="rId6"/>
    <p:sldLayoutId id="2147484866" r:id="rId7"/>
    <p:sldLayoutId id="2147484867" r:id="rId8"/>
    <p:sldLayoutId id="2147484868" r:id="rId9"/>
    <p:sldLayoutId id="2147484869" r:id="rId10"/>
    <p:sldLayoutId id="2147484870" r:id="rId11"/>
    <p:sldLayoutId id="2147484871" r:id="rId12"/>
    <p:sldLayoutId id="2147484872" r:id="rId13"/>
    <p:sldLayoutId id="2147484873" r:id="rId14"/>
    <p:sldLayoutId id="2147484874" r:id="rId15"/>
    <p:sldLayoutId id="2147484875" r:id="rId16"/>
    <p:sldLayoutId id="2147484876" r:id="rId17"/>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74520458"/>
      </p:ext>
    </p:extLst>
  </p:cSld>
  <p:clrMap bg1="lt1" tx1="dk1" bg2="lt2" tx2="dk2" accent1="accent1" accent2="accent2" accent3="accent3" accent4="accent4" accent5="accent5" accent6="accent6" hlink="hlink" folHlink="folHlink"/>
  <p:sldLayoutIdLst>
    <p:sldLayoutId id="2147484879" r:id="rId1"/>
    <p:sldLayoutId id="2147484880" r:id="rId2"/>
    <p:sldLayoutId id="2147484881" r:id="rId3"/>
    <p:sldLayoutId id="2147484882" r:id="rId4"/>
    <p:sldLayoutId id="2147484883" r:id="rId5"/>
    <p:sldLayoutId id="2147484884" r:id="rId6"/>
    <p:sldLayoutId id="2147484885" r:id="rId7"/>
    <p:sldLayoutId id="2147484886" r:id="rId8"/>
    <p:sldLayoutId id="2147484887" r:id="rId9"/>
    <p:sldLayoutId id="2147484888" r:id="rId10"/>
    <p:sldLayoutId id="2147484889" r:id="rId11"/>
    <p:sldLayoutId id="2147484890" r:id="rId12"/>
    <p:sldLayoutId id="2147484891" r:id="rId13"/>
    <p:sldLayoutId id="2147484892" r:id="rId14"/>
    <p:sldLayoutId id="2147484893" r:id="rId15"/>
    <p:sldLayoutId id="2147484894" r:id="rId16"/>
    <p:sldLayoutId id="2147484895" r:id="rId17"/>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102873888"/>
      </p:ext>
    </p:extLst>
  </p:cSld>
  <p:clrMap bg1="lt1" tx1="dk1" bg2="lt2" tx2="dk2" accent1="accent1" accent2="accent2" accent3="accent3" accent4="accent4" accent5="accent5" accent6="accent6" hlink="hlink" folHlink="folHlink"/>
  <p:sldLayoutIdLst>
    <p:sldLayoutId id="2147484900" r:id="rId1"/>
    <p:sldLayoutId id="2147484901" r:id="rId2"/>
    <p:sldLayoutId id="2147484902" r:id="rId3"/>
    <p:sldLayoutId id="2147484903" r:id="rId4"/>
    <p:sldLayoutId id="2147484904" r:id="rId5"/>
    <p:sldLayoutId id="2147484905" r:id="rId6"/>
    <p:sldLayoutId id="2147484906" r:id="rId7"/>
    <p:sldLayoutId id="2147484907" r:id="rId8"/>
    <p:sldLayoutId id="2147484908" r:id="rId9"/>
    <p:sldLayoutId id="2147484909" r:id="rId10"/>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171036030"/>
      </p:ext>
    </p:extLst>
  </p:cSld>
  <p:clrMap bg1="lt1" tx1="dk1" bg2="lt2" tx2="dk2" accent1="accent1" accent2="accent2" accent3="accent3" accent4="accent4" accent5="accent5" accent6="accent6" hlink="hlink" folHlink="folHlink"/>
  <p:sldLayoutIdLst>
    <p:sldLayoutId id="2147484912" r:id="rId1"/>
    <p:sldLayoutId id="2147484913" r:id="rId2"/>
    <p:sldLayoutId id="2147484914" r:id="rId3"/>
    <p:sldLayoutId id="2147484915" r:id="rId4"/>
    <p:sldLayoutId id="2147484916" r:id="rId5"/>
    <p:sldLayoutId id="2147484917" r:id="rId6"/>
    <p:sldLayoutId id="2147484918" r:id="rId7"/>
    <p:sldLayoutId id="2147484919" r:id="rId8"/>
    <p:sldLayoutId id="2147484920" r:id="rId9"/>
    <p:sldLayoutId id="2147484921" r:id="rId10"/>
    <p:sldLayoutId id="2147484922" r:id="rId11"/>
    <p:sldLayoutId id="2147484923" r:id="rId12"/>
    <p:sldLayoutId id="2147484924" r:id="rId13"/>
    <p:sldLayoutId id="2147484925" r:id="rId14"/>
    <p:sldLayoutId id="2147484926" r:id="rId15"/>
    <p:sldLayoutId id="2147484927" r:id="rId16"/>
    <p:sldLayoutId id="2147484928" r:id="rId17"/>
    <p:sldLayoutId id="2147484929" r:id="rId18"/>
    <p:sldLayoutId id="2147484930" r:id="rId19"/>
    <p:sldLayoutId id="2147484931" r:id="rId20"/>
    <p:sldLayoutId id="2147484932" r:id="rId21"/>
    <p:sldLayoutId id="2147484933" r:id="rId22"/>
    <p:sldLayoutId id="2147484934" r:id="rId23"/>
    <p:sldLayoutId id="2147484935" r:id="rId24"/>
    <p:sldLayoutId id="2147484936" r:id="rId25"/>
    <p:sldLayoutId id="2147484937" r:id="rId2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5ACBF0"/>
          </p15:clr>
        </p15:guide>
        <p15:guide id="4" orient="horz" pos="1339">
          <p15:clr>
            <a:srgbClr val="5ACBF0"/>
          </p15:clr>
        </p15:guide>
        <p15:guide id="5" orient="horz" pos="1915">
          <p15:clr>
            <a:srgbClr val="5ACBF0"/>
          </p15:clr>
        </p15:guide>
        <p15:guide id="6" orient="horz" pos="2491">
          <p15:clr>
            <a:srgbClr val="5ACBF0"/>
          </p15:clr>
        </p15:guide>
        <p15:guide id="7" orient="horz" pos="3067">
          <p15:clr>
            <a:srgbClr val="5ACBF0"/>
          </p15:clr>
        </p15:guide>
        <p15:guide id="8" orient="horz" pos="3643">
          <p15:clr>
            <a:srgbClr val="5ACBF0"/>
          </p15:clr>
        </p15:guide>
        <p15:guide id="9" orient="horz" pos="4219">
          <p15:clr>
            <a:srgbClr val="5ACBF0"/>
          </p15:clr>
        </p15:guide>
        <p15:guide id="10" pos="749">
          <p15:clr>
            <a:srgbClr val="5ACBF0"/>
          </p15:clr>
        </p15:guide>
        <p15:guide id="11" pos="1325">
          <p15:clr>
            <a:srgbClr val="5ACBF0"/>
          </p15:clr>
        </p15:guide>
        <p15:guide id="12" pos="1901">
          <p15:clr>
            <a:srgbClr val="5ACBF0"/>
          </p15:clr>
        </p15:guide>
        <p15:guide id="13" pos="2477">
          <p15:clr>
            <a:srgbClr val="5ACBF0"/>
          </p15:clr>
        </p15:guide>
        <p15:guide id="14" pos="3053">
          <p15:clr>
            <a:srgbClr val="5ACBF0"/>
          </p15:clr>
        </p15:guide>
        <p15:guide id="15" pos="3629">
          <p15:clr>
            <a:srgbClr val="5ACBF0"/>
          </p15:clr>
        </p15:guide>
        <p15:guide id="16" pos="4205">
          <p15:clr>
            <a:srgbClr val="5ACBF0"/>
          </p15:clr>
        </p15:guide>
        <p15:guide id="17" pos="4781">
          <p15:clr>
            <a:srgbClr val="5ACBF0"/>
          </p15:clr>
        </p15:guide>
        <p15:guide id="18" pos="5357">
          <p15:clr>
            <a:srgbClr val="5ACBF0"/>
          </p15:clr>
        </p15:guide>
        <p15:guide id="19" pos="5933">
          <p15:clr>
            <a:srgbClr val="5ACBF0"/>
          </p15:clr>
        </p15:guide>
        <p15:guide id="20" pos="6509">
          <p15:clr>
            <a:srgbClr val="5ACBF0"/>
          </p15:clr>
        </p15:guide>
        <p15:guide id="21" pos="7085">
          <p15:clr>
            <a:srgbClr val="5ACBF0"/>
          </p15:clr>
        </p15:guide>
        <p15:guide id="22" pos="7661">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11396663"/>
      </p:ext>
    </p:extLst>
  </p:cSld>
  <p:clrMap bg1="dk1" tx1="lt1" bg2="dk2" tx2="lt2" accent1="accent1" accent2="accent2" accent3="accent3" accent4="accent4" accent5="accent5" accent6="accent6" hlink="hlink" folHlink="folHlink"/>
  <p:sldLayoutIdLst>
    <p:sldLayoutId id="2147484939" r:id="rId1"/>
    <p:sldLayoutId id="2147484940" r:id="rId2"/>
    <p:sldLayoutId id="2147484941" r:id="rId3"/>
    <p:sldLayoutId id="2147484942" r:id="rId4"/>
    <p:sldLayoutId id="2147484943" r:id="rId5"/>
    <p:sldLayoutId id="2147484944" r:id="rId6"/>
    <p:sldLayoutId id="2147484945" r:id="rId7"/>
    <p:sldLayoutId id="2147484946" r:id="rId8"/>
    <p:sldLayoutId id="2147484947" r:id="rId9"/>
    <p:sldLayoutId id="2147484948" r:id="rId10"/>
    <p:sldLayoutId id="2147484949" r:id="rId11"/>
    <p:sldLayoutId id="2147484950" r:id="rId12"/>
    <p:sldLayoutId id="2147484951" r:id="rId13"/>
    <p:sldLayoutId id="2147484952" r:id="rId14"/>
    <p:sldLayoutId id="2147484953" r:id="rId15"/>
    <p:sldLayoutId id="2147484954" r:id="rId16"/>
    <p:sldLayoutId id="2147484955" r:id="rId17"/>
    <p:sldLayoutId id="2147484956" r:id="rId18"/>
    <p:sldLayoutId id="2147484957" r:id="rId19"/>
    <p:sldLayoutId id="2147484958" r:id="rId20"/>
    <p:sldLayoutId id="2147484959" r:id="rId21"/>
    <p:sldLayoutId id="2147484960" r:id="rId22"/>
    <p:sldLayoutId id="2147484961" r:id="rId23"/>
    <p:sldLayoutId id="2147484962" r:id="rId24"/>
    <p:sldLayoutId id="2147484963" r:id="rId25"/>
    <p:sldLayoutId id="2147484964" r:id="rId26"/>
    <p:sldLayoutId id="2147484965" r:id="rId27"/>
    <p:sldLayoutId id="2147484967" r:id="rId28"/>
    <p:sldLayoutId id="2147485232" r:id="rId29"/>
    <p:sldLayoutId id="2147485233" r:id="rId30"/>
    <p:sldLayoutId id="2147485234" r:id="rId31"/>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8.xml"/></Relationships>
</file>

<file path=ppt/slides/_rels/slide10.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5.png"/><Relationship Id="rId18" Type="http://schemas.openxmlformats.org/officeDocument/2006/relationships/image" Target="../media/image140.png"/><Relationship Id="rId26" Type="http://schemas.openxmlformats.org/officeDocument/2006/relationships/image" Target="../media/image148.png"/><Relationship Id="rId3" Type="http://schemas.openxmlformats.org/officeDocument/2006/relationships/image" Target="../media/image123.emf"/><Relationship Id="rId21" Type="http://schemas.openxmlformats.org/officeDocument/2006/relationships/image" Target="../media/image143.png"/><Relationship Id="rId7" Type="http://schemas.openxmlformats.org/officeDocument/2006/relationships/image" Target="../media/image129.png"/><Relationship Id="rId12" Type="http://schemas.openxmlformats.org/officeDocument/2006/relationships/image" Target="../media/image134.png"/><Relationship Id="rId17" Type="http://schemas.openxmlformats.org/officeDocument/2006/relationships/image" Target="../media/image139.png"/><Relationship Id="rId25" Type="http://schemas.openxmlformats.org/officeDocument/2006/relationships/image" Target="../media/image147.png"/><Relationship Id="rId2" Type="http://schemas.openxmlformats.org/officeDocument/2006/relationships/notesSlide" Target="../notesSlides/notesSlide6.xml"/><Relationship Id="rId16" Type="http://schemas.openxmlformats.org/officeDocument/2006/relationships/image" Target="../media/image138.png"/><Relationship Id="rId20" Type="http://schemas.openxmlformats.org/officeDocument/2006/relationships/image" Target="../media/image142.png"/><Relationship Id="rId1" Type="http://schemas.openxmlformats.org/officeDocument/2006/relationships/slideLayout" Target="../slideLayouts/slideLayout76.xml"/><Relationship Id="rId6" Type="http://schemas.openxmlformats.org/officeDocument/2006/relationships/image" Target="../media/image128.png"/><Relationship Id="rId11" Type="http://schemas.openxmlformats.org/officeDocument/2006/relationships/image" Target="../media/image133.png"/><Relationship Id="rId24" Type="http://schemas.openxmlformats.org/officeDocument/2006/relationships/image" Target="../media/image146.jpg"/><Relationship Id="rId5" Type="http://schemas.openxmlformats.org/officeDocument/2006/relationships/image" Target="../media/image127.emf"/><Relationship Id="rId15" Type="http://schemas.openxmlformats.org/officeDocument/2006/relationships/image" Target="../media/image137.jpeg"/><Relationship Id="rId23" Type="http://schemas.openxmlformats.org/officeDocument/2006/relationships/image" Target="../media/image145.png"/><Relationship Id="rId10" Type="http://schemas.openxmlformats.org/officeDocument/2006/relationships/image" Target="../media/image132.png"/><Relationship Id="rId19" Type="http://schemas.openxmlformats.org/officeDocument/2006/relationships/image" Target="../media/image141.png"/><Relationship Id="rId4" Type="http://schemas.openxmlformats.org/officeDocument/2006/relationships/image" Target="../media/image124.emf"/><Relationship Id="rId9" Type="http://schemas.openxmlformats.org/officeDocument/2006/relationships/image" Target="../media/image131.png"/><Relationship Id="rId14" Type="http://schemas.openxmlformats.org/officeDocument/2006/relationships/image" Target="../media/image136.png"/><Relationship Id="rId22" Type="http://schemas.openxmlformats.org/officeDocument/2006/relationships/image" Target="../media/image144.png"/></Relationships>
</file>

<file path=ppt/slides/_rels/slide11.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23.emf"/><Relationship Id="rId7" Type="http://schemas.openxmlformats.org/officeDocument/2006/relationships/image" Target="../media/image150.jpg"/><Relationship Id="rId2" Type="http://schemas.openxmlformats.org/officeDocument/2006/relationships/notesSlide" Target="../notesSlides/notesSlide7.xml"/><Relationship Id="rId1" Type="http://schemas.openxmlformats.org/officeDocument/2006/relationships/slideLayout" Target="../slideLayouts/slideLayout76.xml"/><Relationship Id="rId6" Type="http://schemas.openxmlformats.org/officeDocument/2006/relationships/image" Target="../media/image149.emf"/><Relationship Id="rId11" Type="http://schemas.openxmlformats.org/officeDocument/2006/relationships/image" Target="../media/image154.png"/><Relationship Id="rId5" Type="http://schemas.openxmlformats.org/officeDocument/2006/relationships/image" Target="../media/image127.emf"/><Relationship Id="rId10" Type="http://schemas.openxmlformats.org/officeDocument/2006/relationships/image" Target="../media/image153.png"/><Relationship Id="rId4" Type="http://schemas.openxmlformats.org/officeDocument/2006/relationships/image" Target="../media/image124.emf"/><Relationship Id="rId9" Type="http://schemas.openxmlformats.org/officeDocument/2006/relationships/image" Target="../media/image152.png"/></Relationships>
</file>

<file path=ppt/slides/_rels/slide12.xml.rels><?xml version="1.0" encoding="UTF-8" standalone="yes"?>
<Relationships xmlns="http://schemas.openxmlformats.org/package/2006/relationships"><Relationship Id="rId8" Type="http://schemas.openxmlformats.org/officeDocument/2006/relationships/image" Target="../media/image125.emf"/><Relationship Id="rId3" Type="http://schemas.openxmlformats.org/officeDocument/2006/relationships/image" Target="../media/image123.emf"/><Relationship Id="rId7" Type="http://schemas.openxmlformats.org/officeDocument/2006/relationships/image" Target="../media/image156.emf"/><Relationship Id="rId2" Type="http://schemas.openxmlformats.org/officeDocument/2006/relationships/notesSlide" Target="../notesSlides/notesSlide8.xml"/><Relationship Id="rId1" Type="http://schemas.openxmlformats.org/officeDocument/2006/relationships/slideLayout" Target="../slideLayouts/slideLayout76.xml"/><Relationship Id="rId6" Type="http://schemas.openxmlformats.org/officeDocument/2006/relationships/image" Target="../media/image155.emf"/><Relationship Id="rId5" Type="http://schemas.openxmlformats.org/officeDocument/2006/relationships/image" Target="../media/image127.emf"/><Relationship Id="rId10" Type="http://schemas.openxmlformats.org/officeDocument/2006/relationships/image" Target="../media/image158.png"/><Relationship Id="rId4" Type="http://schemas.openxmlformats.org/officeDocument/2006/relationships/image" Target="../media/image124.emf"/><Relationship Id="rId9" Type="http://schemas.openxmlformats.org/officeDocument/2006/relationships/image" Target="../media/image157.emf"/></Relationships>
</file>

<file path=ppt/slides/_rels/slide13.xml.rels><?xml version="1.0" encoding="UTF-8" standalone="yes"?>
<Relationships xmlns="http://schemas.openxmlformats.org/package/2006/relationships"><Relationship Id="rId13" Type="http://schemas.openxmlformats.org/officeDocument/2006/relationships/image" Target="../media/image166.jpeg"/><Relationship Id="rId18" Type="http://schemas.openxmlformats.org/officeDocument/2006/relationships/image" Target="../media/image171.png"/><Relationship Id="rId26" Type="http://schemas.openxmlformats.org/officeDocument/2006/relationships/image" Target="../media/image179.jpeg"/><Relationship Id="rId3" Type="http://schemas.openxmlformats.org/officeDocument/2006/relationships/image" Target="../media/image123.emf"/><Relationship Id="rId21" Type="http://schemas.openxmlformats.org/officeDocument/2006/relationships/image" Target="../media/image174.png"/><Relationship Id="rId7" Type="http://schemas.openxmlformats.org/officeDocument/2006/relationships/image" Target="../media/image160.png"/><Relationship Id="rId12" Type="http://schemas.openxmlformats.org/officeDocument/2006/relationships/image" Target="../media/image165.png"/><Relationship Id="rId17" Type="http://schemas.openxmlformats.org/officeDocument/2006/relationships/image" Target="../media/image170.jpeg"/><Relationship Id="rId25" Type="http://schemas.openxmlformats.org/officeDocument/2006/relationships/image" Target="../media/image178.png"/><Relationship Id="rId33" Type="http://schemas.openxmlformats.org/officeDocument/2006/relationships/image" Target="../media/image184.png"/><Relationship Id="rId2" Type="http://schemas.openxmlformats.org/officeDocument/2006/relationships/notesSlide" Target="../notesSlides/notesSlide9.xml"/><Relationship Id="rId16" Type="http://schemas.openxmlformats.org/officeDocument/2006/relationships/image" Target="../media/image169.jpeg"/><Relationship Id="rId20" Type="http://schemas.openxmlformats.org/officeDocument/2006/relationships/image" Target="../media/image173.jpeg"/><Relationship Id="rId29" Type="http://schemas.openxmlformats.org/officeDocument/2006/relationships/image" Target="../media/image181.jpeg"/><Relationship Id="rId1" Type="http://schemas.openxmlformats.org/officeDocument/2006/relationships/slideLayout" Target="../slideLayouts/slideLayout76.xml"/><Relationship Id="rId6" Type="http://schemas.openxmlformats.org/officeDocument/2006/relationships/image" Target="../media/image159.png"/><Relationship Id="rId11" Type="http://schemas.openxmlformats.org/officeDocument/2006/relationships/image" Target="../media/image164.png"/><Relationship Id="rId24" Type="http://schemas.openxmlformats.org/officeDocument/2006/relationships/image" Target="../media/image177.png"/><Relationship Id="rId32" Type="http://schemas.openxmlformats.org/officeDocument/2006/relationships/image" Target="../media/image183.jpeg"/><Relationship Id="rId5" Type="http://schemas.openxmlformats.org/officeDocument/2006/relationships/image" Target="../media/image127.emf"/><Relationship Id="rId15" Type="http://schemas.openxmlformats.org/officeDocument/2006/relationships/image" Target="../media/image168.png"/><Relationship Id="rId23" Type="http://schemas.openxmlformats.org/officeDocument/2006/relationships/image" Target="../media/image176.png"/><Relationship Id="rId28" Type="http://schemas.openxmlformats.org/officeDocument/2006/relationships/image" Target="../media/image180.png"/><Relationship Id="rId10" Type="http://schemas.openxmlformats.org/officeDocument/2006/relationships/image" Target="../media/image163.png"/><Relationship Id="rId19" Type="http://schemas.openxmlformats.org/officeDocument/2006/relationships/image" Target="../media/image172.jpeg"/><Relationship Id="rId31" Type="http://schemas.openxmlformats.org/officeDocument/2006/relationships/image" Target="../media/image182.jpeg"/><Relationship Id="rId4" Type="http://schemas.openxmlformats.org/officeDocument/2006/relationships/image" Target="../media/image124.emf"/><Relationship Id="rId9" Type="http://schemas.openxmlformats.org/officeDocument/2006/relationships/image" Target="../media/image162.png"/><Relationship Id="rId14" Type="http://schemas.openxmlformats.org/officeDocument/2006/relationships/image" Target="../media/image167.jpg"/><Relationship Id="rId22" Type="http://schemas.openxmlformats.org/officeDocument/2006/relationships/image" Target="../media/image175.jpeg"/><Relationship Id="rId27" Type="http://schemas.openxmlformats.org/officeDocument/2006/relationships/hyperlink" Target="http://www.asd.gov.au/infosec/irap/index.htm" TargetMode="External"/><Relationship Id="rId30" Type="http://schemas.openxmlformats.org/officeDocument/2006/relationships/hyperlink" Target="https://www.fisc.or.jp/" TargetMode="External"/><Relationship Id="rId8" Type="http://schemas.openxmlformats.org/officeDocument/2006/relationships/image" Target="../media/image16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4.xml"/></Relationships>
</file>

<file path=ppt/slides/_rels/slide15.xml.rels><?xml version="1.0" encoding="UTF-8" standalone="yes"?>
<Relationships xmlns="http://schemas.openxmlformats.org/package/2006/relationships"><Relationship Id="rId8" Type="http://schemas.openxmlformats.org/officeDocument/2006/relationships/image" Target="../media/image190.jpeg"/><Relationship Id="rId13" Type="http://schemas.openxmlformats.org/officeDocument/2006/relationships/image" Target="../media/image195.png"/><Relationship Id="rId18" Type="http://schemas.openxmlformats.org/officeDocument/2006/relationships/image" Target="../media/image200.png"/><Relationship Id="rId26" Type="http://schemas.openxmlformats.org/officeDocument/2006/relationships/image" Target="../media/image208.jpeg"/><Relationship Id="rId3" Type="http://schemas.openxmlformats.org/officeDocument/2006/relationships/image" Target="../media/image185.jpg"/><Relationship Id="rId21" Type="http://schemas.openxmlformats.org/officeDocument/2006/relationships/image" Target="../media/image203.jpeg"/><Relationship Id="rId7" Type="http://schemas.openxmlformats.org/officeDocument/2006/relationships/image" Target="../media/image189.emf"/><Relationship Id="rId12" Type="http://schemas.openxmlformats.org/officeDocument/2006/relationships/image" Target="../media/image194.png"/><Relationship Id="rId17" Type="http://schemas.openxmlformats.org/officeDocument/2006/relationships/image" Target="../media/image199.jpg"/><Relationship Id="rId25" Type="http://schemas.openxmlformats.org/officeDocument/2006/relationships/image" Target="../media/image207.jpeg"/><Relationship Id="rId2" Type="http://schemas.openxmlformats.org/officeDocument/2006/relationships/notesSlide" Target="../notesSlides/notesSlide11.xml"/><Relationship Id="rId16" Type="http://schemas.openxmlformats.org/officeDocument/2006/relationships/image" Target="../media/image198.png"/><Relationship Id="rId20" Type="http://schemas.openxmlformats.org/officeDocument/2006/relationships/image" Target="../media/image202.jpeg"/><Relationship Id="rId29" Type="http://schemas.openxmlformats.org/officeDocument/2006/relationships/image" Target="../media/image211.jpeg"/><Relationship Id="rId1" Type="http://schemas.openxmlformats.org/officeDocument/2006/relationships/slideLayout" Target="../slideLayouts/slideLayout244.xml"/><Relationship Id="rId6" Type="http://schemas.openxmlformats.org/officeDocument/2006/relationships/image" Target="../media/image188.jpg"/><Relationship Id="rId11" Type="http://schemas.openxmlformats.org/officeDocument/2006/relationships/image" Target="../media/image193.png"/><Relationship Id="rId24" Type="http://schemas.openxmlformats.org/officeDocument/2006/relationships/image" Target="../media/image206.png"/><Relationship Id="rId32" Type="http://schemas.openxmlformats.org/officeDocument/2006/relationships/image" Target="../media/image214.jpeg"/><Relationship Id="rId5" Type="http://schemas.openxmlformats.org/officeDocument/2006/relationships/image" Target="../media/image187.jpg"/><Relationship Id="rId15" Type="http://schemas.openxmlformats.org/officeDocument/2006/relationships/image" Target="../media/image197.png"/><Relationship Id="rId23" Type="http://schemas.openxmlformats.org/officeDocument/2006/relationships/image" Target="../media/image205.jpeg"/><Relationship Id="rId28" Type="http://schemas.openxmlformats.org/officeDocument/2006/relationships/image" Target="../media/image210.png"/><Relationship Id="rId10" Type="http://schemas.openxmlformats.org/officeDocument/2006/relationships/image" Target="../media/image192.png"/><Relationship Id="rId19" Type="http://schemas.openxmlformats.org/officeDocument/2006/relationships/image" Target="../media/image201.jpeg"/><Relationship Id="rId31" Type="http://schemas.openxmlformats.org/officeDocument/2006/relationships/image" Target="../media/image213.png"/><Relationship Id="rId4" Type="http://schemas.openxmlformats.org/officeDocument/2006/relationships/image" Target="../media/image186.jpg"/><Relationship Id="rId9" Type="http://schemas.openxmlformats.org/officeDocument/2006/relationships/image" Target="../media/image191.png"/><Relationship Id="rId14" Type="http://schemas.openxmlformats.org/officeDocument/2006/relationships/image" Target="../media/image196.jpeg"/><Relationship Id="rId22" Type="http://schemas.openxmlformats.org/officeDocument/2006/relationships/image" Target="../media/image204.jpeg"/><Relationship Id="rId27" Type="http://schemas.openxmlformats.org/officeDocument/2006/relationships/image" Target="../media/image209.png"/><Relationship Id="rId30" Type="http://schemas.openxmlformats.org/officeDocument/2006/relationships/image" Target="../media/image2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1.xml"/></Relationships>
</file>

<file path=ppt/slides/_rels/slide17.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85.png"/><Relationship Id="rId18" Type="http://schemas.openxmlformats.org/officeDocument/2006/relationships/image" Target="../media/image91.png"/><Relationship Id="rId3" Type="http://schemas.openxmlformats.org/officeDocument/2006/relationships/image" Target="../media/image48.png"/><Relationship Id="rId21" Type="http://schemas.openxmlformats.org/officeDocument/2006/relationships/image" Target="../media/image95.png"/><Relationship Id="rId7" Type="http://schemas.openxmlformats.org/officeDocument/2006/relationships/image" Target="../media/image49.png"/><Relationship Id="rId12" Type="http://schemas.openxmlformats.org/officeDocument/2006/relationships/image" Target="../media/image84.png"/><Relationship Id="rId17" Type="http://schemas.openxmlformats.org/officeDocument/2006/relationships/image" Target="../media/image216.emf"/><Relationship Id="rId2" Type="http://schemas.openxmlformats.org/officeDocument/2006/relationships/notesSlide" Target="../notesSlides/notesSlide13.xml"/><Relationship Id="rId16" Type="http://schemas.openxmlformats.org/officeDocument/2006/relationships/image" Target="../media/image47.png"/><Relationship Id="rId20" Type="http://schemas.openxmlformats.org/officeDocument/2006/relationships/image" Target="../media/image93.png"/><Relationship Id="rId1" Type="http://schemas.openxmlformats.org/officeDocument/2006/relationships/slideLayout" Target="../slideLayouts/slideLayout231.xml"/><Relationship Id="rId6" Type="http://schemas.openxmlformats.org/officeDocument/2006/relationships/image" Target="../media/image53.png"/><Relationship Id="rId11" Type="http://schemas.openxmlformats.org/officeDocument/2006/relationships/image" Target="../media/image215.emf"/><Relationship Id="rId24" Type="http://schemas.openxmlformats.org/officeDocument/2006/relationships/image" Target="../media/image92.png"/><Relationship Id="rId5" Type="http://schemas.openxmlformats.org/officeDocument/2006/relationships/image" Target="../media/image51.png"/><Relationship Id="rId15" Type="http://schemas.openxmlformats.org/officeDocument/2006/relationships/image" Target="../media/image88.png"/><Relationship Id="rId23" Type="http://schemas.openxmlformats.org/officeDocument/2006/relationships/image" Target="../media/image80.png"/><Relationship Id="rId10" Type="http://schemas.openxmlformats.org/officeDocument/2006/relationships/image" Target="../media/image52.png"/><Relationship Id="rId19" Type="http://schemas.openxmlformats.org/officeDocument/2006/relationships/image" Target="../media/image96.png"/><Relationship Id="rId4" Type="http://schemas.openxmlformats.org/officeDocument/2006/relationships/image" Target="../media/image46.png"/><Relationship Id="rId9" Type="http://schemas.openxmlformats.org/officeDocument/2006/relationships/image" Target="../media/image50.png"/><Relationship Id="rId14" Type="http://schemas.openxmlformats.org/officeDocument/2006/relationships/image" Target="../media/image86.png"/><Relationship Id="rId22" Type="http://schemas.openxmlformats.org/officeDocument/2006/relationships/image" Target="../media/image79.png"/></Relationships>
</file>

<file path=ppt/slides/_rels/slide18.xml.rels><?xml version="1.0" encoding="UTF-8" standalone="yes"?>
<Relationships xmlns="http://schemas.openxmlformats.org/package/2006/relationships"><Relationship Id="rId3" Type="http://schemas.openxmlformats.org/officeDocument/2006/relationships/image" Target="../media/image217.emf"/><Relationship Id="rId2" Type="http://schemas.openxmlformats.org/officeDocument/2006/relationships/notesSlide" Target="../notesSlides/notesSlide14.xml"/><Relationship Id="rId1" Type="http://schemas.openxmlformats.org/officeDocument/2006/relationships/slideLayout" Target="../slideLayouts/slideLayout240.xml"/></Relationships>
</file>

<file path=ppt/slides/_rels/slide19.xml.rels><?xml version="1.0" encoding="UTF-8" standalone="yes"?>
<Relationships xmlns="http://schemas.openxmlformats.org/package/2006/relationships"><Relationship Id="rId8" Type="http://schemas.openxmlformats.org/officeDocument/2006/relationships/image" Target="../media/image223.png"/><Relationship Id="rId3" Type="http://schemas.openxmlformats.org/officeDocument/2006/relationships/image" Target="../media/image218.png"/><Relationship Id="rId7" Type="http://schemas.openxmlformats.org/officeDocument/2006/relationships/image" Target="../media/image222.png"/><Relationship Id="rId2" Type="http://schemas.openxmlformats.org/officeDocument/2006/relationships/notesSlide" Target="../notesSlides/notesSlide15.xml"/><Relationship Id="rId1" Type="http://schemas.openxmlformats.org/officeDocument/2006/relationships/slideLayout" Target="../slideLayouts/slideLayout241.xml"/><Relationship Id="rId6" Type="http://schemas.openxmlformats.org/officeDocument/2006/relationships/image" Target="../media/image221.png"/><Relationship Id="rId5" Type="http://schemas.openxmlformats.org/officeDocument/2006/relationships/image" Target="../media/image220.png"/><Relationship Id="rId4" Type="http://schemas.openxmlformats.org/officeDocument/2006/relationships/image" Target="../media/image219.png"/><Relationship Id="rId9" Type="http://schemas.openxmlformats.org/officeDocument/2006/relationships/image" Target="../media/image2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9.xml"/></Relationships>
</file>

<file path=ppt/slides/_rels/slide21.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225.emf"/><Relationship Id="rId7" Type="http://schemas.openxmlformats.org/officeDocument/2006/relationships/image" Target="../media/image229.emf"/><Relationship Id="rId2" Type="http://schemas.openxmlformats.org/officeDocument/2006/relationships/notesSlide" Target="../notesSlides/notesSlide17.xml"/><Relationship Id="rId1" Type="http://schemas.openxmlformats.org/officeDocument/2006/relationships/slideLayout" Target="../slideLayouts/slideLayout227.xml"/><Relationship Id="rId6" Type="http://schemas.openxmlformats.org/officeDocument/2006/relationships/image" Target="../media/image228.emf"/><Relationship Id="rId5" Type="http://schemas.openxmlformats.org/officeDocument/2006/relationships/image" Target="../media/image227.emf"/><Relationship Id="rId4" Type="http://schemas.openxmlformats.org/officeDocument/2006/relationships/image" Target="../media/image226.png"/></Relationships>
</file>

<file path=ppt/slides/_rels/slide22.xml.rels><?xml version="1.0" encoding="UTF-8" standalone="yes"?>
<Relationships xmlns="http://schemas.openxmlformats.org/package/2006/relationships"><Relationship Id="rId3" Type="http://schemas.openxmlformats.org/officeDocument/2006/relationships/image" Target="../media/image231.jpg"/><Relationship Id="rId2" Type="http://schemas.openxmlformats.org/officeDocument/2006/relationships/notesSlide" Target="../notesSlides/notesSlide18.xml"/><Relationship Id="rId1" Type="http://schemas.openxmlformats.org/officeDocument/2006/relationships/slideLayout" Target="../slideLayouts/slideLayout242.xml"/></Relationships>
</file>

<file path=ppt/slides/_rels/slide23.xml.rels><?xml version="1.0" encoding="UTF-8" standalone="yes"?>
<Relationships xmlns="http://schemas.openxmlformats.org/package/2006/relationships"><Relationship Id="rId3" Type="http://schemas.openxmlformats.org/officeDocument/2006/relationships/image" Target="../media/image227.emf"/><Relationship Id="rId2" Type="http://schemas.openxmlformats.org/officeDocument/2006/relationships/image" Target="../media/image225.emf"/><Relationship Id="rId1" Type="http://schemas.openxmlformats.org/officeDocument/2006/relationships/slideLayout" Target="../slideLayouts/slideLayout227.xml"/></Relationships>
</file>

<file path=ppt/slides/_rels/slide24.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19.xml"/><Relationship Id="rId1" Type="http://schemas.openxmlformats.org/officeDocument/2006/relationships/slideLayout" Target="../slideLayouts/slideLayout243.xml"/></Relationships>
</file>

<file path=ppt/slides/_rels/slide25.xml.rels><?xml version="1.0" encoding="UTF-8" standalone="yes"?>
<Relationships xmlns="http://schemas.openxmlformats.org/package/2006/relationships"><Relationship Id="rId8" Type="http://schemas.openxmlformats.org/officeDocument/2006/relationships/image" Target="../media/image233.emf"/><Relationship Id="rId13" Type="http://schemas.openxmlformats.org/officeDocument/2006/relationships/image" Target="../media/image83.png"/><Relationship Id="rId3" Type="http://schemas.openxmlformats.org/officeDocument/2006/relationships/image" Target="../media/image121.emf"/><Relationship Id="rId7" Type="http://schemas.openxmlformats.org/officeDocument/2006/relationships/image" Target="../media/image78.png"/><Relationship Id="rId12" Type="http://schemas.openxmlformats.org/officeDocument/2006/relationships/image" Target="../media/image70.png"/><Relationship Id="rId17" Type="http://schemas.openxmlformats.org/officeDocument/2006/relationships/image" Target="../media/image61.png"/><Relationship Id="rId2" Type="http://schemas.openxmlformats.org/officeDocument/2006/relationships/notesSlide" Target="../notesSlides/notesSlide20.xml"/><Relationship Id="rId16" Type="http://schemas.openxmlformats.org/officeDocument/2006/relationships/image" Target="../media/image60.png"/><Relationship Id="rId1" Type="http://schemas.openxmlformats.org/officeDocument/2006/relationships/slideLayout" Target="../slideLayouts/slideLayout231.xml"/><Relationship Id="rId6" Type="http://schemas.openxmlformats.org/officeDocument/2006/relationships/image" Target="../media/image56.png"/><Relationship Id="rId11" Type="http://schemas.openxmlformats.org/officeDocument/2006/relationships/image" Target="../media/image69.png"/><Relationship Id="rId5" Type="http://schemas.openxmlformats.org/officeDocument/2006/relationships/image" Target="../media/image59.png"/><Relationship Id="rId15" Type="http://schemas.openxmlformats.org/officeDocument/2006/relationships/image" Target="../media/image81.png"/><Relationship Id="rId10" Type="http://schemas.openxmlformats.org/officeDocument/2006/relationships/image" Target="../media/image71.png"/><Relationship Id="rId4" Type="http://schemas.openxmlformats.org/officeDocument/2006/relationships/image" Target="../media/image120.png"/><Relationship Id="rId9" Type="http://schemas.openxmlformats.org/officeDocument/2006/relationships/image" Target="../media/image68.png"/><Relationship Id="rId14" Type="http://schemas.openxmlformats.org/officeDocument/2006/relationships/image" Target="../media/image8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12" Type="http://schemas.openxmlformats.org/officeDocument/2006/relationships/image" Target="../media/image236.png"/><Relationship Id="rId2" Type="http://schemas.openxmlformats.org/officeDocument/2006/relationships/image" Target="../media/image14.emf"/><Relationship Id="rId1" Type="http://schemas.openxmlformats.org/officeDocument/2006/relationships/slideLayout" Target="../slideLayouts/slideLayout30.xml"/><Relationship Id="rId6" Type="http://schemas.openxmlformats.org/officeDocument/2006/relationships/image" Target="../media/image10.emf"/><Relationship Id="rId11" Type="http://schemas.openxmlformats.org/officeDocument/2006/relationships/image" Target="../media/image235.png"/><Relationship Id="rId5" Type="http://schemas.openxmlformats.org/officeDocument/2006/relationships/image" Target="../media/image9.emf"/><Relationship Id="rId10" Type="http://schemas.openxmlformats.org/officeDocument/2006/relationships/image" Target="../media/image13.emf"/><Relationship Id="rId4" Type="http://schemas.openxmlformats.org/officeDocument/2006/relationships/image" Target="../media/image8.emf"/><Relationship Id="rId9" Type="http://schemas.openxmlformats.org/officeDocument/2006/relationships/image" Target="../media/image234.emf"/></Relationships>
</file>

<file path=ppt/slides/_rels/slide28.xml.rels><?xml version="1.0" encoding="UTF-8" standalone="yes"?>
<Relationships xmlns="http://schemas.openxmlformats.org/package/2006/relationships"><Relationship Id="rId8" Type="http://schemas.openxmlformats.org/officeDocument/2006/relationships/image" Target="../media/image12.emf"/><Relationship Id="rId13" Type="http://schemas.openxmlformats.org/officeDocument/2006/relationships/image" Target="../media/image239.png"/><Relationship Id="rId3" Type="http://schemas.openxmlformats.org/officeDocument/2006/relationships/image" Target="../media/image7.emf"/><Relationship Id="rId7" Type="http://schemas.openxmlformats.org/officeDocument/2006/relationships/image" Target="../media/image11.emf"/><Relationship Id="rId12" Type="http://schemas.openxmlformats.org/officeDocument/2006/relationships/image" Target="../media/image238.png"/><Relationship Id="rId2" Type="http://schemas.openxmlformats.org/officeDocument/2006/relationships/image" Target="../media/image14.emf"/><Relationship Id="rId1" Type="http://schemas.openxmlformats.org/officeDocument/2006/relationships/slideLayout" Target="../slideLayouts/slideLayout30.xml"/><Relationship Id="rId6" Type="http://schemas.openxmlformats.org/officeDocument/2006/relationships/image" Target="../media/image10.emf"/><Relationship Id="rId11" Type="http://schemas.openxmlformats.org/officeDocument/2006/relationships/image" Target="../media/image237.png"/><Relationship Id="rId5" Type="http://schemas.openxmlformats.org/officeDocument/2006/relationships/image" Target="../media/image9.emf"/><Relationship Id="rId10" Type="http://schemas.openxmlformats.org/officeDocument/2006/relationships/image" Target="../media/image234.emf"/><Relationship Id="rId4" Type="http://schemas.openxmlformats.org/officeDocument/2006/relationships/image" Target="../media/image8.emf"/><Relationship Id="rId9" Type="http://schemas.openxmlformats.org/officeDocument/2006/relationships/image" Target="../media/image13.emf"/><Relationship Id="rId14" Type="http://schemas.openxmlformats.org/officeDocument/2006/relationships/image" Target="../media/image240.png"/></Relationships>
</file>

<file path=ppt/slides/_rels/slide29.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image" Target="../media/image14.emf"/><Relationship Id="rId1" Type="http://schemas.openxmlformats.org/officeDocument/2006/relationships/slideLayout" Target="../slideLayouts/slideLayout30.xml"/><Relationship Id="rId6" Type="http://schemas.openxmlformats.org/officeDocument/2006/relationships/image" Target="../media/image10.emf"/><Relationship Id="rId11" Type="http://schemas.openxmlformats.org/officeDocument/2006/relationships/image" Target="../media/image241.png"/><Relationship Id="rId5" Type="http://schemas.openxmlformats.org/officeDocument/2006/relationships/image" Target="../media/image9.emf"/><Relationship Id="rId10" Type="http://schemas.openxmlformats.org/officeDocument/2006/relationships/image" Target="../media/image234.emf"/><Relationship Id="rId4" Type="http://schemas.openxmlformats.org/officeDocument/2006/relationships/image" Target="../media/image8.emf"/><Relationship Id="rId9" Type="http://schemas.openxmlformats.org/officeDocument/2006/relationships/image" Target="../media/image13.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63.xml"/></Relationships>
</file>

<file path=ppt/slides/_rels/slide30.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image" Target="../media/image14.emf"/><Relationship Id="rId1" Type="http://schemas.openxmlformats.org/officeDocument/2006/relationships/slideLayout" Target="../slideLayouts/slideLayout30.xml"/><Relationship Id="rId6" Type="http://schemas.openxmlformats.org/officeDocument/2006/relationships/image" Target="../media/image10.emf"/><Relationship Id="rId11" Type="http://schemas.openxmlformats.org/officeDocument/2006/relationships/image" Target="../media/image242.png"/><Relationship Id="rId5" Type="http://schemas.openxmlformats.org/officeDocument/2006/relationships/image" Target="../media/image9.emf"/><Relationship Id="rId10" Type="http://schemas.openxmlformats.org/officeDocument/2006/relationships/image" Target="../media/image234.emf"/><Relationship Id="rId4" Type="http://schemas.openxmlformats.org/officeDocument/2006/relationships/image" Target="../media/image8.emf"/><Relationship Id="rId9" Type="http://schemas.openxmlformats.org/officeDocument/2006/relationships/image" Target="../media/image13.emf"/></Relationships>
</file>

<file path=ppt/slides/_rels/slide31.xml.rels><?xml version="1.0" encoding="UTF-8" standalone="yes"?>
<Relationships xmlns="http://schemas.openxmlformats.org/package/2006/relationships"><Relationship Id="rId8" Type="http://schemas.openxmlformats.org/officeDocument/2006/relationships/image" Target="../media/image12.emf"/><Relationship Id="rId13" Type="http://schemas.openxmlformats.org/officeDocument/2006/relationships/image" Target="../media/image245.png"/><Relationship Id="rId3" Type="http://schemas.openxmlformats.org/officeDocument/2006/relationships/image" Target="../media/image7.emf"/><Relationship Id="rId7" Type="http://schemas.openxmlformats.org/officeDocument/2006/relationships/image" Target="../media/image11.emf"/><Relationship Id="rId12" Type="http://schemas.openxmlformats.org/officeDocument/2006/relationships/image" Target="../media/image244.png"/><Relationship Id="rId2" Type="http://schemas.openxmlformats.org/officeDocument/2006/relationships/image" Target="../media/image14.emf"/><Relationship Id="rId1" Type="http://schemas.openxmlformats.org/officeDocument/2006/relationships/slideLayout" Target="../slideLayouts/slideLayout30.xml"/><Relationship Id="rId6" Type="http://schemas.openxmlformats.org/officeDocument/2006/relationships/image" Target="../media/image10.emf"/><Relationship Id="rId11" Type="http://schemas.openxmlformats.org/officeDocument/2006/relationships/image" Target="../media/image243.png"/><Relationship Id="rId5" Type="http://schemas.openxmlformats.org/officeDocument/2006/relationships/image" Target="../media/image9.emf"/><Relationship Id="rId10" Type="http://schemas.openxmlformats.org/officeDocument/2006/relationships/image" Target="../media/image13.emf"/><Relationship Id="rId4" Type="http://schemas.openxmlformats.org/officeDocument/2006/relationships/image" Target="../media/image8.emf"/><Relationship Id="rId9" Type="http://schemas.openxmlformats.org/officeDocument/2006/relationships/image" Target="../media/image234.emf"/></Relationships>
</file>

<file path=ppt/slides/_rels/slide32.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image" Target="../media/image14.emf"/><Relationship Id="rId1" Type="http://schemas.openxmlformats.org/officeDocument/2006/relationships/slideLayout" Target="../slideLayouts/slideLayout30.xml"/><Relationship Id="rId6" Type="http://schemas.openxmlformats.org/officeDocument/2006/relationships/image" Target="../media/image10.emf"/><Relationship Id="rId5" Type="http://schemas.openxmlformats.org/officeDocument/2006/relationships/image" Target="../media/image9.emf"/><Relationship Id="rId10" Type="http://schemas.openxmlformats.org/officeDocument/2006/relationships/image" Target="../media/image13.emf"/><Relationship Id="rId4" Type="http://schemas.openxmlformats.org/officeDocument/2006/relationships/image" Target="../media/image8.emf"/><Relationship Id="rId9" Type="http://schemas.openxmlformats.org/officeDocument/2006/relationships/image" Target="../media/image234.emf"/></Relationships>
</file>

<file path=ppt/slides/_rels/slide33.xml.rels><?xml version="1.0" encoding="UTF-8" standalone="yes"?>
<Relationships xmlns="http://schemas.openxmlformats.org/package/2006/relationships"><Relationship Id="rId8" Type="http://schemas.openxmlformats.org/officeDocument/2006/relationships/image" Target="../media/image251.emf"/><Relationship Id="rId3" Type="http://schemas.openxmlformats.org/officeDocument/2006/relationships/image" Target="../media/image246.png"/><Relationship Id="rId7" Type="http://schemas.openxmlformats.org/officeDocument/2006/relationships/image" Target="../media/image250.emf"/><Relationship Id="rId2" Type="http://schemas.openxmlformats.org/officeDocument/2006/relationships/notesSlide" Target="../notesSlides/notesSlide21.xml"/><Relationship Id="rId1" Type="http://schemas.openxmlformats.org/officeDocument/2006/relationships/slideLayout" Target="../slideLayouts/slideLayout164.xml"/><Relationship Id="rId6" Type="http://schemas.openxmlformats.org/officeDocument/2006/relationships/image" Target="../media/image249.emf"/><Relationship Id="rId5" Type="http://schemas.openxmlformats.org/officeDocument/2006/relationships/image" Target="../media/image248.emf"/><Relationship Id="rId4" Type="http://schemas.openxmlformats.org/officeDocument/2006/relationships/image" Target="../media/image247.png"/></Relationships>
</file>

<file path=ppt/slides/_rels/slide34.xml.rels><?xml version="1.0" encoding="UTF-8" standalone="yes"?>
<Relationships xmlns="http://schemas.openxmlformats.org/package/2006/relationships"><Relationship Id="rId2" Type="http://schemas.openxmlformats.org/officeDocument/2006/relationships/image" Target="../media/image252.tmp"/><Relationship Id="rId1" Type="http://schemas.openxmlformats.org/officeDocument/2006/relationships/slideLayout" Target="../slideLayouts/slideLayout186.xml"/></Relationships>
</file>

<file path=ppt/slides/_rels/slide35.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53.png"/><Relationship Id="rId7" Type="http://schemas.openxmlformats.org/officeDocument/2006/relationships/image" Target="../media/image255.png"/><Relationship Id="rId2" Type="http://schemas.openxmlformats.org/officeDocument/2006/relationships/notesSlide" Target="../notesSlides/notesSlide22.xml"/><Relationship Id="rId1" Type="http://schemas.openxmlformats.org/officeDocument/2006/relationships/slideLayout" Target="../slideLayouts/slideLayout187.xml"/><Relationship Id="rId6" Type="http://schemas.microsoft.com/office/2007/relationships/hdphoto" Target="../media/hdphoto3.wdp"/><Relationship Id="rId5" Type="http://schemas.openxmlformats.org/officeDocument/2006/relationships/image" Target="../media/image254.png"/><Relationship Id="rId4" Type="http://schemas.microsoft.com/office/2007/relationships/hdphoto" Target="../media/hdphoto2.wdp"/></Relationships>
</file>

<file path=ppt/slides/_rels/slide36.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256.png"/><Relationship Id="rId7" Type="http://schemas.openxmlformats.org/officeDocument/2006/relationships/image" Target="../media/image260.png"/><Relationship Id="rId2" Type="http://schemas.openxmlformats.org/officeDocument/2006/relationships/notesSlide" Target="../notesSlides/notesSlide23.xml"/><Relationship Id="rId1" Type="http://schemas.openxmlformats.org/officeDocument/2006/relationships/slideLayout" Target="../slideLayouts/slideLayout188.xml"/><Relationship Id="rId6" Type="http://schemas.openxmlformats.org/officeDocument/2006/relationships/image" Target="../media/image259.png"/><Relationship Id="rId5" Type="http://schemas.openxmlformats.org/officeDocument/2006/relationships/image" Target="../media/image258.png"/><Relationship Id="rId10" Type="http://schemas.microsoft.com/office/2007/relationships/hdphoto" Target="../media/hdphoto5.wdp"/><Relationship Id="rId4" Type="http://schemas.openxmlformats.org/officeDocument/2006/relationships/image" Target="../media/image257.png"/><Relationship Id="rId9" Type="http://schemas.openxmlformats.org/officeDocument/2006/relationships/image" Target="../media/image262.png"/></Relationships>
</file>

<file path=ppt/slides/_rels/slide37.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263.emf"/><Relationship Id="rId3" Type="http://schemas.openxmlformats.org/officeDocument/2006/relationships/image" Target="../media/image121.emf"/><Relationship Id="rId7" Type="http://schemas.openxmlformats.org/officeDocument/2006/relationships/image" Target="../media/image75.png"/><Relationship Id="rId12" Type="http://schemas.openxmlformats.org/officeDocument/2006/relationships/image" Target="../media/image76.png"/><Relationship Id="rId2" Type="http://schemas.openxmlformats.org/officeDocument/2006/relationships/notesSlide" Target="../notesSlides/notesSlide24.xml"/><Relationship Id="rId1" Type="http://schemas.openxmlformats.org/officeDocument/2006/relationships/slideLayout" Target="../slideLayouts/slideLayout231.xml"/><Relationship Id="rId6" Type="http://schemas.openxmlformats.org/officeDocument/2006/relationships/image" Target="../media/image63.png"/><Relationship Id="rId11" Type="http://schemas.openxmlformats.org/officeDocument/2006/relationships/image" Target="../media/image77.png"/><Relationship Id="rId5" Type="http://schemas.openxmlformats.org/officeDocument/2006/relationships/image" Target="../media/image62.png"/><Relationship Id="rId15" Type="http://schemas.openxmlformats.org/officeDocument/2006/relationships/image" Target="../media/image67.png"/><Relationship Id="rId10" Type="http://schemas.openxmlformats.org/officeDocument/2006/relationships/image" Target="../media/image74.png"/><Relationship Id="rId4" Type="http://schemas.openxmlformats.org/officeDocument/2006/relationships/image" Target="../media/image120.png"/><Relationship Id="rId9" Type="http://schemas.openxmlformats.org/officeDocument/2006/relationships/image" Target="../media/image72.png"/><Relationship Id="rId14" Type="http://schemas.openxmlformats.org/officeDocument/2006/relationships/image" Target="../media/image65.png"/></Relationships>
</file>

<file path=ppt/slides/_rels/slide38.xml.rels><?xml version="1.0" encoding="UTF-8" standalone="yes"?>
<Relationships xmlns="http://schemas.openxmlformats.org/package/2006/relationships"><Relationship Id="rId8" Type="http://schemas.openxmlformats.org/officeDocument/2006/relationships/image" Target="../media/image270.emf"/><Relationship Id="rId3" Type="http://schemas.openxmlformats.org/officeDocument/2006/relationships/image" Target="../media/image265.emf"/><Relationship Id="rId7" Type="http://schemas.openxmlformats.org/officeDocument/2006/relationships/image" Target="../media/image269.emf"/><Relationship Id="rId2" Type="http://schemas.openxmlformats.org/officeDocument/2006/relationships/image" Target="../media/image264.emf"/><Relationship Id="rId1" Type="http://schemas.openxmlformats.org/officeDocument/2006/relationships/slideLayout" Target="../slideLayouts/slideLayout235.xml"/><Relationship Id="rId6" Type="http://schemas.openxmlformats.org/officeDocument/2006/relationships/image" Target="../media/image268.emf"/><Relationship Id="rId5" Type="http://schemas.openxmlformats.org/officeDocument/2006/relationships/image" Target="../media/image267.emf"/><Relationship Id="rId10" Type="http://schemas.openxmlformats.org/officeDocument/2006/relationships/image" Target="../media/image272.emf"/><Relationship Id="rId4" Type="http://schemas.openxmlformats.org/officeDocument/2006/relationships/image" Target="../media/image266.emf"/><Relationship Id="rId9" Type="http://schemas.openxmlformats.org/officeDocument/2006/relationships/image" Target="../media/image271.emf"/></Relationships>
</file>

<file path=ppt/slides/_rels/slide39.xml.rels><?xml version="1.0" encoding="UTF-8" standalone="yes"?>
<Relationships xmlns="http://schemas.openxmlformats.org/package/2006/relationships"><Relationship Id="rId3" Type="http://schemas.openxmlformats.org/officeDocument/2006/relationships/image" Target="../media/image266.emf"/><Relationship Id="rId2" Type="http://schemas.openxmlformats.org/officeDocument/2006/relationships/image" Target="../media/image265.emf"/><Relationship Id="rId1" Type="http://schemas.openxmlformats.org/officeDocument/2006/relationships/slideLayout" Target="../slideLayouts/slideLayout235.xml"/><Relationship Id="rId6" Type="http://schemas.openxmlformats.org/officeDocument/2006/relationships/image" Target="../media/image264.emf"/><Relationship Id="rId5" Type="http://schemas.openxmlformats.org/officeDocument/2006/relationships/image" Target="../media/image268.emf"/><Relationship Id="rId4" Type="http://schemas.openxmlformats.org/officeDocument/2006/relationships/image" Target="../media/image267.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1.xml"/></Relationships>
</file>

<file path=ppt/slides/_rels/slide40.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emf"/><Relationship Id="rId1" Type="http://schemas.openxmlformats.org/officeDocument/2006/relationships/slideLayout" Target="../slideLayouts/slideLayout215.xml"/></Relationships>
</file>

<file path=ppt/slides/_rels/slide41.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275.png"/><Relationship Id="rId7" Type="http://schemas.openxmlformats.org/officeDocument/2006/relationships/image" Target="../media/image279.emf"/><Relationship Id="rId2" Type="http://schemas.openxmlformats.org/officeDocument/2006/relationships/notesSlide" Target="../notesSlides/notesSlide25.xml"/><Relationship Id="rId1" Type="http://schemas.openxmlformats.org/officeDocument/2006/relationships/slideLayout" Target="../slideLayouts/slideLayout384.xml"/><Relationship Id="rId6" Type="http://schemas.openxmlformats.org/officeDocument/2006/relationships/image" Target="../media/image278.png"/><Relationship Id="rId5" Type="http://schemas.openxmlformats.org/officeDocument/2006/relationships/image" Target="../media/image277.png"/><Relationship Id="rId4" Type="http://schemas.openxmlformats.org/officeDocument/2006/relationships/image" Target="../media/image276.png"/><Relationship Id="rId9" Type="http://schemas.openxmlformats.org/officeDocument/2006/relationships/image" Target="../media/image281.png"/></Relationships>
</file>

<file path=ppt/slides/_rels/slide42.xml.rels><?xml version="1.0" encoding="UTF-8" standalone="yes"?>
<Relationships xmlns="http://schemas.openxmlformats.org/package/2006/relationships"><Relationship Id="rId3" Type="http://schemas.openxmlformats.org/officeDocument/2006/relationships/image" Target="../media/image282.emf"/><Relationship Id="rId2" Type="http://schemas.openxmlformats.org/officeDocument/2006/relationships/notesSlide" Target="../notesSlides/notesSlide26.xml"/><Relationship Id="rId1" Type="http://schemas.openxmlformats.org/officeDocument/2006/relationships/slideLayout" Target="../slideLayouts/slideLayout224.xml"/></Relationships>
</file>

<file path=ppt/slides/_rels/slide43.xml.rels><?xml version="1.0" encoding="UTF-8" standalone="yes"?>
<Relationships xmlns="http://schemas.openxmlformats.org/package/2006/relationships"><Relationship Id="rId3" Type="http://schemas.openxmlformats.org/officeDocument/2006/relationships/image" Target="../media/image121.emf"/><Relationship Id="rId7" Type="http://schemas.openxmlformats.org/officeDocument/2006/relationships/image" Target="../media/image283.emf"/><Relationship Id="rId2" Type="http://schemas.openxmlformats.org/officeDocument/2006/relationships/notesSlide" Target="../notesSlides/notesSlide27.xml"/><Relationship Id="rId1" Type="http://schemas.openxmlformats.org/officeDocument/2006/relationships/slideLayout" Target="../slideLayouts/slideLayout231.xml"/><Relationship Id="rId6" Type="http://schemas.openxmlformats.org/officeDocument/2006/relationships/image" Target="../media/image249.emf"/><Relationship Id="rId5" Type="http://schemas.openxmlformats.org/officeDocument/2006/relationships/image" Target="../media/image64.png"/><Relationship Id="rId4" Type="http://schemas.openxmlformats.org/officeDocument/2006/relationships/image" Target="../media/image120.png"/></Relationships>
</file>

<file path=ppt/slides/_rels/slide44.xml.rels><?xml version="1.0" encoding="UTF-8" standalone="yes"?>
<Relationships xmlns="http://schemas.openxmlformats.org/package/2006/relationships"><Relationship Id="rId8" Type="http://schemas.openxmlformats.org/officeDocument/2006/relationships/image" Target="../media/image288.emf"/><Relationship Id="rId3" Type="http://schemas.openxmlformats.org/officeDocument/2006/relationships/image" Target="../media/image273.emf"/><Relationship Id="rId7" Type="http://schemas.openxmlformats.org/officeDocument/2006/relationships/image" Target="../media/image287.emf"/><Relationship Id="rId2" Type="http://schemas.openxmlformats.org/officeDocument/2006/relationships/notesSlide" Target="../notesSlides/notesSlide28.xml"/><Relationship Id="rId1" Type="http://schemas.openxmlformats.org/officeDocument/2006/relationships/slideLayout" Target="../slideLayouts/slideLayout215.xml"/><Relationship Id="rId6" Type="http://schemas.openxmlformats.org/officeDocument/2006/relationships/image" Target="../media/image286.emf"/><Relationship Id="rId5" Type="http://schemas.openxmlformats.org/officeDocument/2006/relationships/image" Target="../media/image285.emf"/><Relationship Id="rId4" Type="http://schemas.openxmlformats.org/officeDocument/2006/relationships/image" Target="../media/image284.emf"/></Relationships>
</file>

<file path=ppt/slides/_rels/slide45.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29.xml"/><Relationship Id="rId1" Type="http://schemas.openxmlformats.org/officeDocument/2006/relationships/slideLayout" Target="../slideLayouts/slideLayout42.xml"/></Relationships>
</file>

<file path=ppt/slides/_rels/slide46.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30.xml"/><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8" Type="http://schemas.openxmlformats.org/officeDocument/2006/relationships/image" Target="../media/image296.jpg"/><Relationship Id="rId13" Type="http://schemas.openxmlformats.org/officeDocument/2006/relationships/image" Target="../media/image301.png"/><Relationship Id="rId18" Type="http://schemas.openxmlformats.org/officeDocument/2006/relationships/image" Target="../media/image306.jpg"/><Relationship Id="rId26" Type="http://schemas.openxmlformats.org/officeDocument/2006/relationships/image" Target="../media/image314.png"/><Relationship Id="rId3" Type="http://schemas.openxmlformats.org/officeDocument/2006/relationships/image" Target="../media/image291.jpg"/><Relationship Id="rId21" Type="http://schemas.openxmlformats.org/officeDocument/2006/relationships/image" Target="../media/image309.jpg"/><Relationship Id="rId7" Type="http://schemas.openxmlformats.org/officeDocument/2006/relationships/image" Target="../media/image295.png"/><Relationship Id="rId12" Type="http://schemas.openxmlformats.org/officeDocument/2006/relationships/image" Target="../media/image300.png"/><Relationship Id="rId17" Type="http://schemas.openxmlformats.org/officeDocument/2006/relationships/image" Target="../media/image305.png"/><Relationship Id="rId25" Type="http://schemas.openxmlformats.org/officeDocument/2006/relationships/image" Target="../media/image313.png"/><Relationship Id="rId2" Type="http://schemas.openxmlformats.org/officeDocument/2006/relationships/notesSlide" Target="../notesSlides/notesSlide31.xml"/><Relationship Id="rId16" Type="http://schemas.openxmlformats.org/officeDocument/2006/relationships/image" Target="../media/image304.png"/><Relationship Id="rId20" Type="http://schemas.openxmlformats.org/officeDocument/2006/relationships/image" Target="../media/image308.png"/><Relationship Id="rId29" Type="http://schemas.openxmlformats.org/officeDocument/2006/relationships/image" Target="../media/image317.jpeg"/><Relationship Id="rId1" Type="http://schemas.openxmlformats.org/officeDocument/2006/relationships/slideLayout" Target="../slideLayouts/slideLayout204.xml"/><Relationship Id="rId6" Type="http://schemas.openxmlformats.org/officeDocument/2006/relationships/image" Target="../media/image294.jpg"/><Relationship Id="rId11" Type="http://schemas.openxmlformats.org/officeDocument/2006/relationships/image" Target="../media/image299.jpg"/><Relationship Id="rId24" Type="http://schemas.openxmlformats.org/officeDocument/2006/relationships/image" Target="../media/image312.png"/><Relationship Id="rId5" Type="http://schemas.openxmlformats.org/officeDocument/2006/relationships/image" Target="../media/image293.png"/><Relationship Id="rId15" Type="http://schemas.openxmlformats.org/officeDocument/2006/relationships/image" Target="../media/image303.png"/><Relationship Id="rId23" Type="http://schemas.openxmlformats.org/officeDocument/2006/relationships/image" Target="../media/image311.png"/><Relationship Id="rId28" Type="http://schemas.openxmlformats.org/officeDocument/2006/relationships/image" Target="../media/image316.jpeg"/><Relationship Id="rId10" Type="http://schemas.openxmlformats.org/officeDocument/2006/relationships/image" Target="../media/image298.jpg"/><Relationship Id="rId19" Type="http://schemas.openxmlformats.org/officeDocument/2006/relationships/image" Target="../media/image307.png"/><Relationship Id="rId4" Type="http://schemas.openxmlformats.org/officeDocument/2006/relationships/image" Target="../media/image292.jpg"/><Relationship Id="rId9" Type="http://schemas.openxmlformats.org/officeDocument/2006/relationships/image" Target="../media/image297.png"/><Relationship Id="rId14" Type="http://schemas.openxmlformats.org/officeDocument/2006/relationships/image" Target="../media/image302.jpg"/><Relationship Id="rId22" Type="http://schemas.openxmlformats.org/officeDocument/2006/relationships/image" Target="../media/image310.png"/><Relationship Id="rId27" Type="http://schemas.openxmlformats.org/officeDocument/2006/relationships/image" Target="../media/image315.png"/><Relationship Id="rId30" Type="http://schemas.openxmlformats.org/officeDocument/2006/relationships/image" Target="../media/image213.png"/></Relationships>
</file>

<file path=ppt/slides/_rels/slide48.xml.rels><?xml version="1.0" encoding="UTF-8" standalone="yes"?>
<Relationships xmlns="http://schemas.openxmlformats.org/package/2006/relationships"><Relationship Id="rId2" Type="http://schemas.openxmlformats.org/officeDocument/2006/relationships/hyperlink" Target="file:///\\localhost\%3ciframe%20src=%22https\::channel9.msdn.com:Blogs:Windows-Azure:Azure-Premium-Storage-5-Minute-Overview:player%22%20width=%22960%22%20height=%22540%22%20allowFullScreen%20frameBorder=%220%22%3e%3c:iframe%3e" TargetMode="External"/><Relationship Id="rId1" Type="http://schemas.openxmlformats.org/officeDocument/2006/relationships/slideLayout" Target="../slideLayouts/slideLayout4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31.xml"/></Relationships>
</file>

<file path=ppt/slides/_rels/slide50.xml.rels><?xml version="1.0" encoding="UTF-8" standalone="yes"?>
<Relationships xmlns="http://schemas.openxmlformats.org/package/2006/relationships"><Relationship Id="rId8" Type="http://schemas.openxmlformats.org/officeDocument/2006/relationships/image" Target="../media/image322.png"/><Relationship Id="rId13" Type="http://schemas.openxmlformats.org/officeDocument/2006/relationships/image" Target="../media/image327.png"/><Relationship Id="rId3" Type="http://schemas.openxmlformats.org/officeDocument/2006/relationships/image" Target="../media/image273.emf"/><Relationship Id="rId7" Type="http://schemas.openxmlformats.org/officeDocument/2006/relationships/image" Target="../media/image321.png"/><Relationship Id="rId12" Type="http://schemas.openxmlformats.org/officeDocument/2006/relationships/image" Target="../media/image326.emf"/><Relationship Id="rId2" Type="http://schemas.openxmlformats.org/officeDocument/2006/relationships/notesSlide" Target="../notesSlides/notesSlide32.xml"/><Relationship Id="rId1" Type="http://schemas.openxmlformats.org/officeDocument/2006/relationships/slideLayout" Target="../slideLayouts/slideLayout308.xml"/><Relationship Id="rId6" Type="http://schemas.openxmlformats.org/officeDocument/2006/relationships/image" Target="../media/image320.png"/><Relationship Id="rId11" Type="http://schemas.openxmlformats.org/officeDocument/2006/relationships/image" Target="../media/image325.emf"/><Relationship Id="rId5" Type="http://schemas.openxmlformats.org/officeDocument/2006/relationships/image" Target="../media/image319.emf"/><Relationship Id="rId15" Type="http://schemas.openxmlformats.org/officeDocument/2006/relationships/image" Target="../media/image329.png"/><Relationship Id="rId10" Type="http://schemas.openxmlformats.org/officeDocument/2006/relationships/image" Target="../media/image324.emf"/><Relationship Id="rId4" Type="http://schemas.openxmlformats.org/officeDocument/2006/relationships/image" Target="../media/image318.png"/><Relationship Id="rId9" Type="http://schemas.openxmlformats.org/officeDocument/2006/relationships/image" Target="../media/image323.png"/><Relationship Id="rId14" Type="http://schemas.openxmlformats.org/officeDocument/2006/relationships/image" Target="../media/image328.png"/></Relationships>
</file>

<file path=ppt/slides/_rels/slide51.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3.xml"/><Relationship Id="rId1" Type="http://schemas.openxmlformats.org/officeDocument/2006/relationships/slideLayout" Target="../slideLayouts/slideLayout323.xml"/><Relationship Id="rId6" Type="http://schemas.openxmlformats.org/officeDocument/2006/relationships/image" Target="../media/image333.png"/><Relationship Id="rId5" Type="http://schemas.openxmlformats.org/officeDocument/2006/relationships/image" Target="../media/image332.png"/><Relationship Id="rId4" Type="http://schemas.openxmlformats.org/officeDocument/2006/relationships/image" Target="../media/image331.png"/></Relationships>
</file>

<file path=ppt/slides/_rels/slide52.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notesSlide" Target="../notesSlides/notesSlide34.xml"/><Relationship Id="rId1" Type="http://schemas.openxmlformats.org/officeDocument/2006/relationships/slideLayout" Target="../slideLayouts/slideLayout323.xml"/><Relationship Id="rId6" Type="http://schemas.openxmlformats.org/officeDocument/2006/relationships/image" Target="../media/image333.png"/><Relationship Id="rId5" Type="http://schemas.openxmlformats.org/officeDocument/2006/relationships/image" Target="../media/image332.png"/><Relationship Id="rId4" Type="http://schemas.openxmlformats.org/officeDocument/2006/relationships/image" Target="../media/image331.png"/></Relationships>
</file>

<file path=ppt/slides/_rels/slide53.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notesSlide" Target="../notesSlides/notesSlide35.xml"/><Relationship Id="rId1" Type="http://schemas.openxmlformats.org/officeDocument/2006/relationships/slideLayout" Target="../slideLayouts/slideLayout323.xml"/><Relationship Id="rId6" Type="http://schemas.openxmlformats.org/officeDocument/2006/relationships/image" Target="../media/image333.png"/><Relationship Id="rId5" Type="http://schemas.openxmlformats.org/officeDocument/2006/relationships/image" Target="../media/image332.png"/><Relationship Id="rId4" Type="http://schemas.openxmlformats.org/officeDocument/2006/relationships/image" Target="../media/image331.png"/></Relationships>
</file>

<file path=ppt/slides/_rels/slide54.xml.rels><?xml version="1.0" encoding="UTF-8" standalone="yes"?>
<Relationships xmlns="http://schemas.openxmlformats.org/package/2006/relationships"><Relationship Id="rId8" Type="http://schemas.openxmlformats.org/officeDocument/2006/relationships/image" Target="../media/image342.jpg"/><Relationship Id="rId13" Type="http://schemas.openxmlformats.org/officeDocument/2006/relationships/image" Target="../media/image347.jpg"/><Relationship Id="rId18" Type="http://schemas.openxmlformats.org/officeDocument/2006/relationships/image" Target="../media/image352.png"/><Relationship Id="rId26" Type="http://schemas.openxmlformats.org/officeDocument/2006/relationships/image" Target="../media/image359.jpeg"/><Relationship Id="rId3" Type="http://schemas.openxmlformats.org/officeDocument/2006/relationships/image" Target="../media/image337.gif"/><Relationship Id="rId21" Type="http://schemas.openxmlformats.org/officeDocument/2006/relationships/image" Target="../media/image354.png"/><Relationship Id="rId7" Type="http://schemas.openxmlformats.org/officeDocument/2006/relationships/image" Target="../media/image341.png"/><Relationship Id="rId12" Type="http://schemas.openxmlformats.org/officeDocument/2006/relationships/image" Target="../media/image346.png"/><Relationship Id="rId17" Type="http://schemas.openxmlformats.org/officeDocument/2006/relationships/image" Target="../media/image351.jpg"/><Relationship Id="rId25" Type="http://schemas.openxmlformats.org/officeDocument/2006/relationships/image" Target="../media/image358.png"/><Relationship Id="rId2" Type="http://schemas.openxmlformats.org/officeDocument/2006/relationships/image" Target="../media/image336.png"/><Relationship Id="rId16" Type="http://schemas.openxmlformats.org/officeDocument/2006/relationships/image" Target="../media/image350.png"/><Relationship Id="rId20" Type="http://schemas.openxmlformats.org/officeDocument/2006/relationships/image" Target="../media/image186.jpg"/><Relationship Id="rId29" Type="http://schemas.openxmlformats.org/officeDocument/2006/relationships/image" Target="../media/image361.jpeg"/><Relationship Id="rId1" Type="http://schemas.openxmlformats.org/officeDocument/2006/relationships/slideLayout" Target="../slideLayouts/slideLayout204.xml"/><Relationship Id="rId6" Type="http://schemas.openxmlformats.org/officeDocument/2006/relationships/image" Target="../media/image340.png"/><Relationship Id="rId11" Type="http://schemas.openxmlformats.org/officeDocument/2006/relationships/image" Target="../media/image345.png"/><Relationship Id="rId24" Type="http://schemas.openxmlformats.org/officeDocument/2006/relationships/image" Target="../media/image357.png"/><Relationship Id="rId5" Type="http://schemas.openxmlformats.org/officeDocument/2006/relationships/image" Target="../media/image339.png"/><Relationship Id="rId15" Type="http://schemas.openxmlformats.org/officeDocument/2006/relationships/image" Target="../media/image349.png"/><Relationship Id="rId23" Type="http://schemas.openxmlformats.org/officeDocument/2006/relationships/image" Target="../media/image356.png"/><Relationship Id="rId28" Type="http://schemas.openxmlformats.org/officeDocument/2006/relationships/image" Target="../media/image360.jpg"/><Relationship Id="rId10" Type="http://schemas.openxmlformats.org/officeDocument/2006/relationships/image" Target="../media/image344.jpg"/><Relationship Id="rId19" Type="http://schemas.openxmlformats.org/officeDocument/2006/relationships/image" Target="../media/image353.jpeg"/><Relationship Id="rId4" Type="http://schemas.openxmlformats.org/officeDocument/2006/relationships/image" Target="../media/image338.png"/><Relationship Id="rId9" Type="http://schemas.openxmlformats.org/officeDocument/2006/relationships/image" Target="../media/image343.png"/><Relationship Id="rId14" Type="http://schemas.openxmlformats.org/officeDocument/2006/relationships/image" Target="../media/image348.jpg"/><Relationship Id="rId22" Type="http://schemas.openxmlformats.org/officeDocument/2006/relationships/image" Target="../media/image355.png"/><Relationship Id="rId27" Type="http://schemas.openxmlformats.org/officeDocument/2006/relationships/image" Target="../media/image212.png"/></Relationships>
</file>

<file path=ppt/slides/_rels/slide55.xml.rels><?xml version="1.0" encoding="UTF-8" standalone="yes"?>
<Relationships xmlns="http://schemas.openxmlformats.org/package/2006/relationships"><Relationship Id="rId2" Type="http://schemas.openxmlformats.org/officeDocument/2006/relationships/hyperlink" Target="file:///\\localhost\%3ciframe%20src=%22https\::channel9.msdn.com:Blogs:Windows-Azure:Azure-Premium-Storage-5-Minute-Overview:player%22%20width=%22960%22%20height=%22540%22%20allowFullScreen%20frameBorder=%220%22%3e%3c:iframe%3e" TargetMode="External"/><Relationship Id="rId1" Type="http://schemas.openxmlformats.org/officeDocument/2006/relationships/slideLayout" Target="../slideLayouts/slideLayout8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5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customXml" Target="../../customXml/item4.xml"/><Relationship Id="rId7" Type="http://schemas.openxmlformats.org/officeDocument/2006/relationships/image" Target="../media/image363.emf"/><Relationship Id="rId12" Type="http://schemas.openxmlformats.org/officeDocument/2006/relationships/image" Target="../media/image365.png"/><Relationship Id="rId2" Type="http://schemas.openxmlformats.org/officeDocument/2006/relationships/customXml" Target="../../customXml/item3.xml"/><Relationship Id="rId1" Type="http://schemas.openxmlformats.org/officeDocument/2006/relationships/customXml" Target="../../customXml/item2.xml"/><Relationship Id="rId6" Type="http://schemas.openxmlformats.org/officeDocument/2006/relationships/image" Target="../media/image362.emf"/><Relationship Id="rId11" Type="http://schemas.openxmlformats.org/officeDocument/2006/relationships/image" Target="../media/image364.emf"/><Relationship Id="rId5" Type="http://schemas.openxmlformats.org/officeDocument/2006/relationships/notesSlide" Target="../notesSlides/notesSlide36.xml"/><Relationship Id="rId10" Type="http://schemas.openxmlformats.org/officeDocument/2006/relationships/image" Target="../media/image8.emf"/><Relationship Id="rId4" Type="http://schemas.openxmlformats.org/officeDocument/2006/relationships/slideLayout" Target="../slideLayouts/slideLayout83.xml"/><Relationship Id="rId9" Type="http://schemas.openxmlformats.org/officeDocument/2006/relationships/image" Target="../media/image81.png"/></Relationships>
</file>

<file path=ppt/slides/_rels/slide58.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notesSlide" Target="../notesSlides/notesSlide37.xml"/><Relationship Id="rId7" Type="http://schemas.openxmlformats.org/officeDocument/2006/relationships/image" Target="../media/image367.emf"/><Relationship Id="rId2" Type="http://schemas.openxmlformats.org/officeDocument/2006/relationships/slideLayout" Target="../slideLayouts/slideLayout235.xml"/><Relationship Id="rId1" Type="http://schemas.openxmlformats.org/officeDocument/2006/relationships/customXml" Target="../../customXml/item5.xml"/><Relationship Id="rId6" Type="http://schemas.openxmlformats.org/officeDocument/2006/relationships/image" Target="../media/image47.png"/><Relationship Id="rId5" Type="http://schemas.openxmlformats.org/officeDocument/2006/relationships/image" Target="../media/image366.emf"/><Relationship Id="rId10" Type="http://schemas.openxmlformats.org/officeDocument/2006/relationships/image" Target="../media/image369.png"/><Relationship Id="rId4" Type="http://schemas.openxmlformats.org/officeDocument/2006/relationships/image" Target="../media/image25.png"/><Relationship Id="rId9" Type="http://schemas.openxmlformats.org/officeDocument/2006/relationships/image" Target="../media/image368.png"/></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83.xml"/><Relationship Id="rId5" Type="http://schemas.openxmlformats.org/officeDocument/2006/relationships/image" Target="../media/image46.png"/><Relationship Id="rId4" Type="http://schemas.openxmlformats.org/officeDocument/2006/relationships/image" Target="../media/image370.png"/></Relationships>
</file>

<file path=ppt/slides/_rels/slide6.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notesSlide" Target="../notesSlides/notesSlide2.xml"/><Relationship Id="rId1" Type="http://schemas.openxmlformats.org/officeDocument/2006/relationships/slideLayout" Target="../slideLayouts/slideLayout231.xml"/><Relationship Id="rId4" Type="http://schemas.openxmlformats.org/officeDocument/2006/relationships/image" Target="../media/image120.png"/></Relationships>
</file>

<file path=ppt/slides/_rels/slide60.xml.rels><?xml version="1.0" encoding="UTF-8" standalone="yes"?>
<Relationships xmlns="http://schemas.openxmlformats.org/package/2006/relationships"><Relationship Id="rId8" Type="http://schemas.openxmlformats.org/officeDocument/2006/relationships/image" Target="../media/image376.png"/><Relationship Id="rId13" Type="http://schemas.openxmlformats.org/officeDocument/2006/relationships/image" Target="../media/image381.png"/><Relationship Id="rId3" Type="http://schemas.openxmlformats.org/officeDocument/2006/relationships/image" Target="../media/image371.png"/><Relationship Id="rId7" Type="http://schemas.openxmlformats.org/officeDocument/2006/relationships/image" Target="../media/image375.png"/><Relationship Id="rId12" Type="http://schemas.openxmlformats.org/officeDocument/2006/relationships/image" Target="../media/image380.png"/><Relationship Id="rId2" Type="http://schemas.openxmlformats.org/officeDocument/2006/relationships/notesSlide" Target="../notesSlides/notesSlide39.xml"/><Relationship Id="rId16" Type="http://schemas.openxmlformats.org/officeDocument/2006/relationships/image" Target="../media/image384.png"/><Relationship Id="rId1" Type="http://schemas.openxmlformats.org/officeDocument/2006/relationships/slideLayout" Target="../slideLayouts/slideLayout83.xml"/><Relationship Id="rId6" Type="http://schemas.openxmlformats.org/officeDocument/2006/relationships/image" Target="../media/image374.png"/><Relationship Id="rId11" Type="http://schemas.openxmlformats.org/officeDocument/2006/relationships/image" Target="../media/image379.png"/><Relationship Id="rId5" Type="http://schemas.openxmlformats.org/officeDocument/2006/relationships/image" Target="../media/image373.png"/><Relationship Id="rId15" Type="http://schemas.openxmlformats.org/officeDocument/2006/relationships/image" Target="../media/image383.png"/><Relationship Id="rId10" Type="http://schemas.openxmlformats.org/officeDocument/2006/relationships/image" Target="../media/image378.png"/><Relationship Id="rId4" Type="http://schemas.openxmlformats.org/officeDocument/2006/relationships/image" Target="../media/image372.png"/><Relationship Id="rId9" Type="http://schemas.openxmlformats.org/officeDocument/2006/relationships/image" Target="../media/image377.png"/><Relationship Id="rId14" Type="http://schemas.openxmlformats.org/officeDocument/2006/relationships/image" Target="../media/image382.png"/></Relationships>
</file>

<file path=ppt/slides/_rels/slide6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385.png"/><Relationship Id="rId7" Type="http://schemas.openxmlformats.org/officeDocument/2006/relationships/image" Target="../media/image388.png"/><Relationship Id="rId12" Type="http://schemas.openxmlformats.org/officeDocument/2006/relationships/image" Target="../media/image391.png"/><Relationship Id="rId2" Type="http://schemas.openxmlformats.org/officeDocument/2006/relationships/notesSlide" Target="../notesSlides/notesSlide40.xml"/><Relationship Id="rId1" Type="http://schemas.openxmlformats.org/officeDocument/2006/relationships/slideLayout" Target="../slideLayouts/slideLayout83.xml"/><Relationship Id="rId6" Type="http://schemas.openxmlformats.org/officeDocument/2006/relationships/image" Target="../media/image387.png"/><Relationship Id="rId11" Type="http://schemas.openxmlformats.org/officeDocument/2006/relationships/image" Target="../media/image390.png"/><Relationship Id="rId5" Type="http://schemas.openxmlformats.org/officeDocument/2006/relationships/image" Target="../media/image367.emf"/><Relationship Id="rId10" Type="http://schemas.openxmlformats.org/officeDocument/2006/relationships/image" Target="../media/image389.png"/><Relationship Id="rId4" Type="http://schemas.openxmlformats.org/officeDocument/2006/relationships/image" Target="../media/image386.png"/><Relationship Id="rId9" Type="http://schemas.openxmlformats.org/officeDocument/2006/relationships/image" Target="../media/image72.png"/></Relationships>
</file>

<file path=ppt/slides/_rels/slide62.xml.rels><?xml version="1.0" encoding="UTF-8" standalone="yes"?>
<Relationships xmlns="http://schemas.openxmlformats.org/package/2006/relationships"><Relationship Id="rId3" Type="http://schemas.openxmlformats.org/officeDocument/2006/relationships/image" Target="../media/image392.emf"/><Relationship Id="rId2" Type="http://schemas.openxmlformats.org/officeDocument/2006/relationships/notesSlide" Target="../notesSlides/notesSlide41.xml"/><Relationship Id="rId1" Type="http://schemas.openxmlformats.org/officeDocument/2006/relationships/slideLayout" Target="../slideLayouts/slideLayout112.xml"/><Relationship Id="rId6" Type="http://schemas.openxmlformats.org/officeDocument/2006/relationships/image" Target="../media/image25.png"/><Relationship Id="rId5" Type="http://schemas.openxmlformats.org/officeDocument/2006/relationships/image" Target="../media/image394.emf"/><Relationship Id="rId4" Type="http://schemas.openxmlformats.org/officeDocument/2006/relationships/image" Target="../media/image393.emf"/></Relationships>
</file>

<file path=ppt/slides/_rels/slide63.xml.rels><?xml version="1.0" encoding="UTF-8" standalone="yes"?>
<Relationships xmlns="http://schemas.openxmlformats.org/package/2006/relationships"><Relationship Id="rId8" Type="http://schemas.openxmlformats.org/officeDocument/2006/relationships/image" Target="../media/image396.png"/><Relationship Id="rId3" Type="http://schemas.openxmlformats.org/officeDocument/2006/relationships/image" Target="../media/image392.emf"/><Relationship Id="rId7" Type="http://schemas.openxmlformats.org/officeDocument/2006/relationships/image" Target="../media/image395.emf"/><Relationship Id="rId12" Type="http://schemas.openxmlformats.org/officeDocument/2006/relationships/image" Target="../media/image399.png"/><Relationship Id="rId2" Type="http://schemas.openxmlformats.org/officeDocument/2006/relationships/notesSlide" Target="../notesSlides/notesSlide42.xml"/><Relationship Id="rId1" Type="http://schemas.openxmlformats.org/officeDocument/2006/relationships/slideLayout" Target="../slideLayouts/slideLayout112.xml"/><Relationship Id="rId6" Type="http://schemas.openxmlformats.org/officeDocument/2006/relationships/image" Target="../media/image282.emf"/><Relationship Id="rId11" Type="http://schemas.openxmlformats.org/officeDocument/2006/relationships/image" Target="../media/image398.png"/><Relationship Id="rId5" Type="http://schemas.openxmlformats.org/officeDocument/2006/relationships/image" Target="../media/image394.emf"/><Relationship Id="rId10" Type="http://schemas.openxmlformats.org/officeDocument/2006/relationships/image" Target="../media/image397.emf"/><Relationship Id="rId4" Type="http://schemas.openxmlformats.org/officeDocument/2006/relationships/image" Target="../media/image393.emf"/><Relationship Id="rId9" Type="http://schemas.microsoft.com/office/2007/relationships/hdphoto" Target="../media/hdphoto6.wdp"/></Relationships>
</file>

<file path=ppt/slides/_rels/slide64.xml.rels><?xml version="1.0" encoding="UTF-8" standalone="yes"?>
<Relationships xmlns="http://schemas.openxmlformats.org/package/2006/relationships"><Relationship Id="rId8" Type="http://schemas.openxmlformats.org/officeDocument/2006/relationships/image" Target="../media/image397.emf"/><Relationship Id="rId3" Type="http://schemas.openxmlformats.org/officeDocument/2006/relationships/image" Target="../media/image282.emf"/><Relationship Id="rId7" Type="http://schemas.openxmlformats.org/officeDocument/2006/relationships/image" Target="../media/image400.emf"/><Relationship Id="rId2" Type="http://schemas.openxmlformats.org/officeDocument/2006/relationships/notesSlide" Target="../notesSlides/notesSlide43.xml"/><Relationship Id="rId1" Type="http://schemas.openxmlformats.org/officeDocument/2006/relationships/slideLayout" Target="../slideLayouts/slideLayout117.xml"/><Relationship Id="rId6" Type="http://schemas.openxmlformats.org/officeDocument/2006/relationships/image" Target="../media/image394.emf"/><Relationship Id="rId5" Type="http://schemas.openxmlformats.org/officeDocument/2006/relationships/image" Target="../media/image393.emf"/><Relationship Id="rId4" Type="http://schemas.openxmlformats.org/officeDocument/2006/relationships/image" Target="../media/image392.emf"/></Relationships>
</file>

<file path=ppt/slides/_rels/slide65.xml.rels><?xml version="1.0" encoding="UTF-8" standalone="yes"?>
<Relationships xmlns="http://schemas.openxmlformats.org/package/2006/relationships"><Relationship Id="rId3" Type="http://schemas.openxmlformats.org/officeDocument/2006/relationships/image" Target="../media/image402.emf"/><Relationship Id="rId2" Type="http://schemas.openxmlformats.org/officeDocument/2006/relationships/image" Target="../media/image401.emf"/><Relationship Id="rId1" Type="http://schemas.openxmlformats.org/officeDocument/2006/relationships/slideLayout" Target="../slideLayouts/slideLayout76.xml"/><Relationship Id="rId4" Type="http://schemas.openxmlformats.org/officeDocument/2006/relationships/image" Target="../media/image403.emf"/></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xml"/><Relationship Id="rId1" Type="http://schemas.openxmlformats.org/officeDocument/2006/relationships/slideLayout" Target="../slideLayouts/slideLayout214.xml"/></Relationships>
</file>

<file path=ppt/slides/_rels/slide8.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4.xml"/><Relationship Id="rId1" Type="http://schemas.openxmlformats.org/officeDocument/2006/relationships/slideLayout" Target="../slideLayouts/slideLayout76.xml"/><Relationship Id="rId4" Type="http://schemas.openxmlformats.org/officeDocument/2006/relationships/image" Target="../media/image124.emf"/></Relationships>
</file>

<file path=ppt/slides/_rels/slide9.xml.rels><?xml version="1.0" encoding="UTF-8" standalone="yes"?>
<Relationships xmlns="http://schemas.openxmlformats.org/package/2006/relationships"><Relationship Id="rId3" Type="http://schemas.openxmlformats.org/officeDocument/2006/relationships/image" Target="../media/image123.emf"/><Relationship Id="rId7" Type="http://schemas.openxmlformats.org/officeDocument/2006/relationships/image" Target="../media/image127.emf"/><Relationship Id="rId2" Type="http://schemas.openxmlformats.org/officeDocument/2006/relationships/notesSlide" Target="../notesSlides/notesSlide5.xml"/><Relationship Id="rId1" Type="http://schemas.openxmlformats.org/officeDocument/2006/relationships/slideLayout" Target="../slideLayouts/slideLayout76.xml"/><Relationship Id="rId6" Type="http://schemas.openxmlformats.org/officeDocument/2006/relationships/image" Target="../media/image126.emf"/><Relationship Id="rId5" Type="http://schemas.openxmlformats.org/officeDocument/2006/relationships/image" Target="../media/image125.emf"/><Relationship Id="rId4" Type="http://schemas.openxmlformats.org/officeDocument/2006/relationships/image" Target="../media/image12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769" y="1976352"/>
            <a:ext cx="8548864" cy="1862986"/>
          </a:xfrm>
        </p:spPr>
        <p:txBody>
          <a:bodyPr>
            <a:noAutofit/>
          </a:bodyPr>
          <a:lstStyle/>
          <a:p>
            <a:pPr algn="l"/>
            <a:r>
              <a:rPr lang="en-US" sz="7343" dirty="0"/>
              <a:t>The Cloud for Modern Business</a:t>
            </a:r>
          </a:p>
        </p:txBody>
      </p:sp>
      <p:sp>
        <p:nvSpPr>
          <p:cNvPr id="3" name="Text Placeholder 2"/>
          <p:cNvSpPr>
            <a:spLocks noGrp="1"/>
          </p:cNvSpPr>
          <p:nvPr>
            <p:ph type="body" sz="quarter" idx="10"/>
          </p:nvPr>
        </p:nvSpPr>
        <p:spPr>
          <a:xfrm>
            <a:off x="855769" y="4137740"/>
            <a:ext cx="9248316" cy="1010320"/>
          </a:xfrm>
        </p:spPr>
        <p:txBody>
          <a:bodyPr/>
          <a:lstStyle/>
          <a:p>
            <a:pPr algn="l"/>
            <a:r>
              <a:rPr lang="en-US" sz="2800" b="1" dirty="0" err="1" smtClean="0"/>
              <a:t>Hardik</a:t>
            </a:r>
            <a:r>
              <a:rPr lang="en-US" sz="2800" b="1" dirty="0" smtClean="0"/>
              <a:t> </a:t>
            </a:r>
            <a:r>
              <a:rPr lang="en-US" sz="2800" dirty="0" smtClean="0"/>
              <a:t>Mistry</a:t>
            </a:r>
          </a:p>
          <a:p>
            <a:pPr algn="l"/>
            <a:r>
              <a:rPr lang="en-US" sz="2400" dirty="0" smtClean="0"/>
              <a:t>Technology Consultant, Mobility &amp; Cloud</a:t>
            </a:r>
          </a:p>
          <a:p>
            <a:pPr algn="l"/>
            <a:endParaRPr lang="en-US" sz="2400" dirty="0"/>
          </a:p>
          <a:p>
            <a:pPr algn="l"/>
            <a:r>
              <a:rPr lang="en-US" sz="2400" dirty="0" smtClean="0"/>
              <a:t>@mistryhardik05</a:t>
            </a:r>
            <a:endParaRPr lang="en-US" sz="2400" dirty="0"/>
          </a:p>
        </p:txBody>
      </p:sp>
    </p:spTree>
    <p:extLst>
      <p:ext uri="{BB962C8B-B14F-4D97-AF65-F5344CB8AC3E}">
        <p14:creationId xmlns:p14="http://schemas.microsoft.com/office/powerpoint/2010/main" val="363297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903192" y="2850972"/>
            <a:ext cx="1162975" cy="1162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43737" y="0"/>
            <a:ext cx="53927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1" name="Picture 90"/>
          <p:cNvPicPr>
            <a:picLocks noChangeAspect="1"/>
          </p:cNvPicPr>
          <p:nvPr/>
        </p:nvPicPr>
        <p:blipFill>
          <a:blip r:embed="rId3"/>
          <a:stretch>
            <a:fillRect/>
          </a:stretch>
        </p:blipFill>
        <p:spPr>
          <a:xfrm>
            <a:off x="4047585" y="3393876"/>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6583907"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47221"/>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sp>
        <p:nvSpPr>
          <p:cNvPr id="40" name="TextBox 39"/>
          <p:cNvSpPr txBox="1"/>
          <p:nvPr/>
        </p:nvSpPr>
        <p:spPr>
          <a:xfrm>
            <a:off x="7285037" y="510294"/>
            <a:ext cx="4896580" cy="849463"/>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4000" b="0" i="0" u="none" strike="noStrike" kern="1200" cap="none" spc="0" normalizeH="0" baseline="0" noProof="0" dirty="0" smtClean="0">
                <a:ln>
                  <a:noFill/>
                </a:ln>
                <a:solidFill>
                  <a:schemeClr val="bg2"/>
                </a:solidFill>
                <a:effectLst/>
                <a:uLnTx/>
                <a:uFillTx/>
                <a:latin typeface="Segoe UI Light"/>
                <a:ea typeface="MS PGothic" panose="020B0600070205080204" pitchFamily="34" charset="-128"/>
                <a:cs typeface="+mn-cs"/>
              </a:rPr>
              <a:t>Open + Flexible</a:t>
            </a:r>
            <a:endParaRPr kumimoji="0" lang="en-US" sz="4000" b="0" i="0" u="none" strike="noStrike" kern="1200" cap="none" spc="0" normalizeH="0" baseline="0" noProof="0" dirty="0">
              <a:ln>
                <a:noFill/>
              </a:ln>
              <a:solidFill>
                <a:schemeClr val="bg2"/>
              </a:solidFill>
              <a:effectLst/>
              <a:uLnTx/>
              <a:uFillTx/>
              <a:latin typeface="Segoe UI Light"/>
              <a:ea typeface="MS PGothic" panose="020B0600070205080204" pitchFamily="34" charset="-128"/>
              <a:cs typeface="+mn-cs"/>
            </a:endParaRPr>
          </a:p>
        </p:txBody>
      </p:sp>
      <p:pic>
        <p:nvPicPr>
          <p:cNvPr id="60" name="Picture 59"/>
          <p:cNvPicPr>
            <a:picLocks noChangeAspect="1"/>
          </p:cNvPicPr>
          <p:nvPr/>
        </p:nvPicPr>
        <p:blipFill>
          <a:blip r:embed="rId5"/>
          <a:stretch>
            <a:fillRect/>
          </a:stretch>
        </p:blipFill>
        <p:spPr>
          <a:xfrm>
            <a:off x="4057863" y="1531762"/>
            <a:ext cx="2153345" cy="1862114"/>
          </a:xfrm>
          <a:prstGeom prst="rect">
            <a:avLst/>
          </a:prstGeom>
        </p:spPr>
      </p:pic>
      <p:sp>
        <p:nvSpPr>
          <p:cNvPr id="61" name="Rectangle 60"/>
          <p:cNvSpPr/>
          <p:nvPr/>
        </p:nvSpPr>
        <p:spPr>
          <a:xfrm>
            <a:off x="4583269" y="2182223"/>
            <a:ext cx="1050288" cy="590931"/>
          </a:xfrm>
          <a:prstGeom prst="rect">
            <a:avLst/>
          </a:prstGeom>
        </p:spPr>
        <p:txBody>
          <a:bodyPr wrap="none">
            <a:spAutoFit/>
          </a:bodyPr>
          <a:lstStyle/>
          <a:p>
            <a:pPr lvl="0" algn="ctr" defTabSz="932103">
              <a:lnSpc>
                <a:spcPct val="90000"/>
              </a:lnSpc>
              <a:defRPr/>
            </a:pPr>
            <a:r>
              <a:rPr lang="en-US" dirty="0">
                <a:latin typeface="Segoe UI Semibold" panose="020B0702040204020203" pitchFamily="34" charset="0"/>
                <a:cs typeface="Segoe UI Semibold" panose="020B0702040204020203" pitchFamily="34" charset="0"/>
              </a:rPr>
              <a:t>Open &amp; </a:t>
            </a:r>
            <a:r>
              <a:rPr lang="en-US" dirty="0" smtClean="0">
                <a:latin typeface="Segoe UI Semibold" panose="020B0702040204020203" pitchFamily="34" charset="0"/>
                <a:cs typeface="Segoe UI Semibold" panose="020B0702040204020203" pitchFamily="34" charset="0"/>
              </a:rPr>
              <a:t/>
            </a:r>
            <a:br>
              <a:rPr lang="en-US" dirty="0" smtClean="0">
                <a:latin typeface="Segoe UI Semibold" panose="020B0702040204020203" pitchFamily="34" charset="0"/>
                <a:cs typeface="Segoe UI Semibold" panose="020B0702040204020203" pitchFamily="34" charset="0"/>
              </a:rPr>
            </a:br>
            <a:r>
              <a:rPr lang="en-US" dirty="0" smtClean="0">
                <a:latin typeface="Segoe UI Semibold" panose="020B0702040204020203" pitchFamily="34" charset="0"/>
                <a:cs typeface="Segoe UI Semibold" panose="020B0702040204020203" pitchFamily="34" charset="0"/>
              </a:rPr>
              <a:t>flexible</a:t>
            </a:r>
            <a:endParaRPr lang="en-US" dirty="0">
              <a:latin typeface="Segoe UI Semibold" panose="020B0702040204020203" pitchFamily="34" charset="0"/>
              <a:cs typeface="Segoe UI Semibold" panose="020B0702040204020203" pitchFamily="34" charset="0"/>
            </a:endParaRPr>
          </a:p>
        </p:txBody>
      </p:sp>
      <p:grpSp>
        <p:nvGrpSpPr>
          <p:cNvPr id="10" name="Group 9"/>
          <p:cNvGrpSpPr/>
          <p:nvPr/>
        </p:nvGrpSpPr>
        <p:grpSpPr>
          <a:xfrm>
            <a:off x="7606541" y="4524718"/>
            <a:ext cx="4442220" cy="555775"/>
            <a:chOff x="7606541" y="4806303"/>
            <a:chExt cx="4442220" cy="555775"/>
          </a:xfrm>
        </p:grpSpPr>
        <p:pic>
          <p:nvPicPr>
            <p:cNvPr id="36" name="Picture 35"/>
            <p:cNvPicPr>
              <a:picLocks noChangeAspect="1"/>
            </p:cNvPicPr>
            <p:nvPr/>
          </p:nvPicPr>
          <p:blipFill>
            <a:blip r:embed="rId6">
              <a:clrChange>
                <a:clrFrom>
                  <a:srgbClr val="F9F9F9"/>
                </a:clrFrom>
                <a:clrTo>
                  <a:srgbClr val="F9F9F9">
                    <a:alpha val="0"/>
                  </a:srgbClr>
                </a:clrTo>
              </a:clrChange>
            </a:blip>
            <a:stretch>
              <a:fillRect/>
            </a:stretch>
          </p:blipFill>
          <p:spPr>
            <a:xfrm>
              <a:off x="10982541" y="4806303"/>
              <a:ext cx="1066220" cy="520993"/>
            </a:xfrm>
            <a:prstGeom prst="rect">
              <a:avLst/>
            </a:prstGeom>
          </p:spPr>
        </p:pic>
        <p:pic>
          <p:nvPicPr>
            <p:cNvPr id="37" name="Picture 36"/>
            <p:cNvPicPr>
              <a:picLocks noChangeAspect="1"/>
            </p:cNvPicPr>
            <p:nvPr/>
          </p:nvPicPr>
          <p:blipFill>
            <a:blip r:embed="rId7">
              <a:clrChange>
                <a:clrFrom>
                  <a:srgbClr val="F9F9F9"/>
                </a:clrFrom>
                <a:clrTo>
                  <a:srgbClr val="F9F9F9">
                    <a:alpha val="0"/>
                  </a:srgbClr>
                </a:clrTo>
              </a:clrChange>
            </a:blip>
            <a:stretch>
              <a:fillRect/>
            </a:stretch>
          </p:blipFill>
          <p:spPr>
            <a:xfrm>
              <a:off x="8519928" y="4995788"/>
              <a:ext cx="1042561" cy="320241"/>
            </a:xfrm>
            <a:prstGeom prst="rect">
              <a:avLst/>
            </a:prstGeom>
          </p:spPr>
        </p:pic>
        <p:pic>
          <p:nvPicPr>
            <p:cNvPr id="38" name="Picture 2" descr="https://encrypted-tbn1.gstatic.com/images?q=tbn:ANd9GcSU4_TkMLpE3Fd8IzUzpdhHuyuUHMZj1NQSvjo-kBjZLpJnpc_Ux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713713" y="5066799"/>
              <a:ext cx="1155115" cy="265884"/>
            </a:xfrm>
            <a:prstGeom prst="rect">
              <a:avLst/>
            </a:prstGeom>
            <a:extLst>
              <a:ext uri="{909E8E84-426E-40DD-AFC4-6F175D3DCCD1}">
                <a14:hiddenFill xmlns:a14="http://schemas.microsoft.com/office/drawing/2010/main">
                  <a:solidFill>
                    <a:srgbClr val="FFFFFF"/>
                  </a:solidFill>
                </a14:hiddenFill>
              </a:ext>
            </a:extLst>
          </p:spPr>
        </p:pic>
        <p:pic>
          <p:nvPicPr>
            <p:cNvPr id="47" name="Picture 46"/>
            <p:cNvPicPr>
              <a:picLocks noChangeAspect="1"/>
            </p:cNvPicPr>
            <p:nvPr/>
          </p:nvPicPr>
          <p:blipFill>
            <a:blip r:embed="rId9"/>
            <a:stretch>
              <a:fillRect/>
            </a:stretch>
          </p:blipFill>
          <p:spPr>
            <a:xfrm>
              <a:off x="7606541" y="5001182"/>
              <a:ext cx="789080" cy="360896"/>
            </a:xfrm>
            <a:prstGeom prst="rect">
              <a:avLst/>
            </a:prstGeom>
          </p:spPr>
        </p:pic>
      </p:grpSp>
      <p:grpSp>
        <p:nvGrpSpPr>
          <p:cNvPr id="8" name="Group 7"/>
          <p:cNvGrpSpPr/>
          <p:nvPr/>
        </p:nvGrpSpPr>
        <p:grpSpPr>
          <a:xfrm>
            <a:off x="7564871" y="2583036"/>
            <a:ext cx="4400717" cy="702462"/>
            <a:chOff x="7564871" y="2864621"/>
            <a:chExt cx="4400717" cy="702462"/>
          </a:xfrm>
        </p:grpSpPr>
        <p:pic>
          <p:nvPicPr>
            <p:cNvPr id="28" name="Picture 10" descr="https://encrypted-tbn3.gstatic.com/images?q=tbn:ANd9GcQgAB8I4GUYPGAuHqEufTpFML_JWZior9mwUJP3P5Tro4I_bcL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988980" y="2940755"/>
              <a:ext cx="545414" cy="524379"/>
            </a:xfrm>
            <a:prstGeom prst="rect">
              <a:avLst/>
            </a:prstGeom>
            <a:extLst>
              <a:ext uri="{909E8E84-426E-40DD-AFC4-6F175D3DCCD1}">
                <a14:hiddenFill xmlns:a14="http://schemas.microsoft.com/office/drawing/2010/main">
                  <a:solidFill>
                    <a:srgbClr val="FFFFFF"/>
                  </a:solidFill>
                </a14:hiddenFill>
              </a:ext>
            </a:extLst>
          </p:spPr>
        </p:pic>
        <p:pic>
          <p:nvPicPr>
            <p:cNvPr id="29" name="Picture 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649755" y="2936117"/>
              <a:ext cx="748307" cy="533655"/>
            </a:xfrm>
            <a:prstGeom prst="rect">
              <a:avLst/>
            </a:prstGeom>
          </p:spPr>
        </p:pic>
        <p:grpSp>
          <p:nvGrpSpPr>
            <p:cNvPr id="30" name="Group 29"/>
            <p:cNvGrpSpPr/>
            <p:nvPr/>
          </p:nvGrpSpPr>
          <p:grpSpPr>
            <a:xfrm>
              <a:off x="10621438" y="2918449"/>
              <a:ext cx="497036" cy="568990"/>
              <a:chOff x="11227523" y="2315027"/>
              <a:chExt cx="565700" cy="647594"/>
            </a:xfrm>
          </p:grpSpPr>
          <p:pic>
            <p:nvPicPr>
              <p:cNvPr id="31" name="Picture 30"/>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32" name="Picture 31"/>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pic>
          <p:nvPicPr>
            <p:cNvPr id="48" name="Picture 4" descr="https://tool.microsoftsca.com/Content/assets/clients/928527.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564871" y="2886149"/>
              <a:ext cx="1267182" cy="633591"/>
            </a:xfrm>
            <a:prstGeom prst="rect">
              <a:avLst/>
            </a:prstGeom>
            <a:extLst>
              <a:ext uri="{909E8E84-426E-40DD-AFC4-6F175D3DCCD1}">
                <a14:hiddenFill xmlns:a14="http://schemas.microsoft.com/office/drawing/2010/main">
                  <a:solidFill>
                    <a:srgbClr val="FFFFFF"/>
                  </a:solidFill>
                </a14:hiddenFill>
              </a:ext>
            </a:extLst>
          </p:spPr>
        </p:pic>
        <p:pic>
          <p:nvPicPr>
            <p:cNvPr id="49" name="Picture 2" descr="http://blog.cloudfoundry.com/wp-content/static/cfcom/assets/images/logocf300square.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263126" y="2864621"/>
              <a:ext cx="702462" cy="702462"/>
            </a:xfrm>
            <a:prstGeom prst="rect">
              <a:avLst/>
            </a:prstGeom>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7586351" y="1555349"/>
            <a:ext cx="4212180" cy="633863"/>
            <a:chOff x="7586351" y="1836934"/>
            <a:chExt cx="4212180" cy="633863"/>
          </a:xfrm>
        </p:grpSpPr>
        <p:pic>
          <p:nvPicPr>
            <p:cNvPr id="33" name="Picture 32"/>
            <p:cNvPicPr>
              <a:picLocks noChangeAspect="1"/>
            </p:cNvPicPr>
            <p:nvPr/>
          </p:nvPicPr>
          <p:blipFill>
            <a:blip r:embed="rId16"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7586351" y="1897746"/>
              <a:ext cx="1134759" cy="529887"/>
            </a:xfrm>
            <a:prstGeom prst="rect">
              <a:avLst/>
            </a:prstGeom>
          </p:spPr>
        </p:pic>
        <p:pic>
          <p:nvPicPr>
            <p:cNvPr id="34" name="Picture 3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100216" y="1894207"/>
              <a:ext cx="543368" cy="533946"/>
            </a:xfrm>
            <a:prstGeom prst="rect">
              <a:avLst/>
            </a:prstGeom>
          </p:spPr>
        </p:pic>
        <p:pic>
          <p:nvPicPr>
            <p:cNvPr id="35" name="Picture 34"/>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012212" y="1836934"/>
              <a:ext cx="794816" cy="628397"/>
            </a:xfrm>
            <a:prstGeom prst="rect">
              <a:avLst/>
            </a:prstGeom>
          </p:spPr>
        </p:pic>
        <p:pic>
          <p:nvPicPr>
            <p:cNvPr id="50" name="Picture 49"/>
            <p:cNvPicPr>
              <a:picLocks noChangeAspect="1"/>
            </p:cNvPicPr>
            <p:nvPr/>
          </p:nvPicPr>
          <p:blipFill>
            <a:blip r:embed="rId19"/>
            <a:stretch>
              <a:fillRect/>
            </a:stretch>
          </p:blipFill>
          <p:spPr>
            <a:xfrm>
              <a:off x="11175677" y="1839638"/>
              <a:ext cx="622854" cy="631159"/>
            </a:xfrm>
            <a:prstGeom prst="rect">
              <a:avLst/>
            </a:prstGeom>
            <a:solidFill>
              <a:schemeClr val="tx1">
                <a:lumMod val="75000"/>
              </a:schemeClr>
            </a:solidFill>
          </p:spPr>
        </p:pic>
      </p:grpSp>
      <p:grpSp>
        <p:nvGrpSpPr>
          <p:cNvPr id="9" name="Group 8"/>
          <p:cNvGrpSpPr/>
          <p:nvPr/>
        </p:nvGrpSpPr>
        <p:grpSpPr>
          <a:xfrm>
            <a:off x="7604627" y="3511525"/>
            <a:ext cx="4088197" cy="599719"/>
            <a:chOff x="7604627" y="3793110"/>
            <a:chExt cx="4088197" cy="599719"/>
          </a:xfrm>
        </p:grpSpPr>
        <p:pic>
          <p:nvPicPr>
            <p:cNvPr id="42" name="Picture 4" descr="http://www.jbase.com/new/products/images/java.png"/>
            <p:cNvPicPr>
              <a:picLocks noChangeAspect="1" noChangeArrowheads="1"/>
            </p:cNvPicPr>
            <p:nvPr/>
          </p:nvPicPr>
          <p:blipFill>
            <a:blip r:embed="rId20" cstate="print">
              <a:extLst/>
            </a:blip>
            <a:srcRect/>
            <a:stretch>
              <a:fillRect/>
            </a:stretch>
          </p:blipFill>
          <p:spPr bwMode="auto">
            <a:xfrm>
              <a:off x="9849053" y="3793110"/>
              <a:ext cx="286463" cy="564261"/>
            </a:xfrm>
            <a:prstGeom prst="rect">
              <a:avLst/>
            </a:prstGeom>
          </p:spPr>
        </p:pic>
        <p:pic>
          <p:nvPicPr>
            <p:cNvPr id="43" name="Picture 42" descr="PHP.png"/>
            <p:cNvPicPr>
              <a:picLocks noChangeAspect="1"/>
            </p:cNvPicPr>
            <p:nvPr/>
          </p:nvPicPr>
          <p:blipFill>
            <a:blip r:embed="rId21" cstate="print">
              <a:extLst/>
            </a:blip>
            <a:stretch>
              <a:fillRect/>
            </a:stretch>
          </p:blipFill>
          <p:spPr>
            <a:xfrm>
              <a:off x="10398062" y="3994512"/>
              <a:ext cx="651233" cy="361584"/>
            </a:xfrm>
            <a:prstGeom prst="rect">
              <a:avLst/>
            </a:prstGeom>
          </p:spPr>
        </p:pic>
        <p:pic>
          <p:nvPicPr>
            <p:cNvPr id="44" name="Picture 43"/>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604627" y="4065745"/>
              <a:ext cx="785147" cy="219118"/>
            </a:xfrm>
            <a:prstGeom prst="rect">
              <a:avLst/>
            </a:prstGeom>
          </p:spPr>
        </p:pic>
        <p:pic>
          <p:nvPicPr>
            <p:cNvPr id="46" name="Picture 4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1263126" y="3876343"/>
              <a:ext cx="429698" cy="493243"/>
            </a:xfrm>
            <a:prstGeom prst="rect">
              <a:avLst/>
            </a:prstGeom>
          </p:spPr>
        </p:pic>
        <p:pic>
          <p:nvPicPr>
            <p:cNvPr id="54" name="Picture 5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538732" y="4017631"/>
              <a:ext cx="1111023" cy="375198"/>
            </a:xfrm>
            <a:prstGeom prst="rect">
              <a:avLst/>
            </a:prstGeom>
          </p:spPr>
        </p:pic>
      </p:grpSp>
      <p:grpSp>
        <p:nvGrpSpPr>
          <p:cNvPr id="3" name="Group 2"/>
          <p:cNvGrpSpPr/>
          <p:nvPr/>
        </p:nvGrpSpPr>
        <p:grpSpPr>
          <a:xfrm>
            <a:off x="7544249" y="1392809"/>
            <a:ext cx="4462222" cy="3926567"/>
            <a:chOff x="7544249" y="1674394"/>
            <a:chExt cx="4462222" cy="3926567"/>
          </a:xfrm>
        </p:grpSpPr>
        <p:cxnSp>
          <p:nvCxnSpPr>
            <p:cNvPr id="56" name="Straight Connector 55"/>
            <p:cNvCxnSpPr/>
            <p:nvPr/>
          </p:nvCxnSpPr>
          <p:spPr>
            <a:xfrm>
              <a:off x="7544249" y="1674394"/>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544249" y="2656036"/>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544249" y="3637678"/>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544249" y="5600961"/>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544249" y="4619320"/>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7454796" y="1401018"/>
            <a:ext cx="2924850" cy="4202840"/>
            <a:chOff x="7454796" y="1682603"/>
            <a:chExt cx="2924850" cy="4202840"/>
          </a:xfrm>
        </p:grpSpPr>
        <p:sp>
          <p:nvSpPr>
            <p:cNvPr id="64" name="TextBox 63"/>
            <p:cNvSpPr txBox="1"/>
            <p:nvPr/>
          </p:nvSpPr>
          <p:spPr>
            <a:xfrm>
              <a:off x="7454796" y="2662482"/>
              <a:ext cx="1599116" cy="261610"/>
            </a:xfrm>
            <a:prstGeom prst="rect">
              <a:avLst/>
            </a:prstGeom>
            <a:noFill/>
          </p:spPr>
          <p:txBody>
            <a:bodyPr wrap="square" rtlCol="0">
              <a:spAutoFit/>
            </a:bodyPr>
            <a:lstStyle/>
            <a:p>
              <a:pPr defTabSz="931961">
                <a:defRPr/>
              </a:pPr>
              <a:r>
                <a:rPr lang="en-US" sz="1100" dirty="0" smtClean="0">
                  <a:solidFill>
                    <a:srgbClr val="505050"/>
                  </a:solidFill>
                  <a:latin typeface="Segoe UI Semibold" panose="020B0702040204020203" pitchFamily="34" charset="0"/>
                  <a:cs typeface="Segoe UI Semibold" panose="020B0702040204020203" pitchFamily="34" charset="0"/>
                </a:rPr>
                <a:t>Applications</a:t>
              </a:r>
              <a:endParaRPr lang="en-US" sz="1100" dirty="0">
                <a:solidFill>
                  <a:srgbClr val="505050"/>
                </a:solidFill>
                <a:latin typeface="Segoe UI Semibold" panose="020B0702040204020203" pitchFamily="34" charset="0"/>
                <a:cs typeface="Segoe UI Semibold" panose="020B0702040204020203" pitchFamily="34" charset="0"/>
              </a:endParaRPr>
            </a:p>
          </p:txBody>
        </p:sp>
        <p:sp>
          <p:nvSpPr>
            <p:cNvPr id="65" name="TextBox 64"/>
            <p:cNvSpPr txBox="1"/>
            <p:nvPr/>
          </p:nvSpPr>
          <p:spPr>
            <a:xfrm>
              <a:off x="7454796" y="5623833"/>
              <a:ext cx="1282827" cy="261610"/>
            </a:xfrm>
            <a:prstGeom prst="rect">
              <a:avLst/>
            </a:prstGeom>
            <a:noFill/>
          </p:spPr>
          <p:txBody>
            <a:bodyPr wrap="square" rtlCol="0">
              <a:spAutoFit/>
            </a:bodyPr>
            <a:lstStyle/>
            <a:p>
              <a:pPr defTabSz="931961">
                <a:defRPr/>
              </a:pPr>
              <a:r>
                <a:rPr lang="en-US" sz="1100" dirty="0" smtClean="0">
                  <a:solidFill>
                    <a:srgbClr val="505050"/>
                  </a:solidFill>
                  <a:latin typeface="Segoe UI Semibold" panose="020B0702040204020203" pitchFamily="34" charset="0"/>
                  <a:cs typeface="Segoe UI Semibold" panose="020B0702040204020203" pitchFamily="34" charset="0"/>
                </a:rPr>
                <a:t>Infrastructure</a:t>
              </a:r>
              <a:endParaRPr lang="en-US" sz="1100" dirty="0">
                <a:solidFill>
                  <a:srgbClr val="505050"/>
                </a:solidFill>
                <a:latin typeface="Segoe UI Semibold" panose="020B0702040204020203" pitchFamily="34" charset="0"/>
                <a:cs typeface="Segoe UI Semibold" panose="020B0702040204020203" pitchFamily="34" charset="0"/>
              </a:endParaRPr>
            </a:p>
          </p:txBody>
        </p:sp>
        <p:sp>
          <p:nvSpPr>
            <p:cNvPr id="66" name="TextBox 65"/>
            <p:cNvSpPr txBox="1"/>
            <p:nvPr/>
          </p:nvSpPr>
          <p:spPr>
            <a:xfrm>
              <a:off x="7454796" y="1682603"/>
              <a:ext cx="1330570" cy="261610"/>
            </a:xfrm>
            <a:prstGeom prst="rect">
              <a:avLst/>
            </a:prstGeom>
            <a:noFill/>
          </p:spPr>
          <p:txBody>
            <a:bodyPr wrap="square" rtlCol="0">
              <a:spAutoFit/>
            </a:bodyPr>
            <a:lstStyle/>
            <a:p>
              <a:pPr defTabSz="931961">
                <a:defRPr/>
              </a:pPr>
              <a:r>
                <a:rPr lang="en-US" sz="1100" dirty="0">
                  <a:solidFill>
                    <a:srgbClr val="505050"/>
                  </a:solidFill>
                  <a:latin typeface="Segoe UI Semibold" panose="020B0702040204020203" pitchFamily="34" charset="0"/>
                  <a:cs typeface="Segoe UI Semibold" panose="020B0702040204020203" pitchFamily="34" charset="0"/>
                </a:rPr>
                <a:t>Management</a:t>
              </a:r>
            </a:p>
          </p:txBody>
        </p:sp>
        <p:sp>
          <p:nvSpPr>
            <p:cNvPr id="67" name="TextBox 66"/>
            <p:cNvSpPr txBox="1"/>
            <p:nvPr/>
          </p:nvSpPr>
          <p:spPr>
            <a:xfrm>
              <a:off x="7454796" y="4646098"/>
              <a:ext cx="2924850" cy="261610"/>
            </a:xfrm>
            <a:prstGeom prst="rect">
              <a:avLst/>
            </a:prstGeom>
            <a:noFill/>
          </p:spPr>
          <p:txBody>
            <a:bodyPr wrap="square" rtlCol="0">
              <a:spAutoFit/>
            </a:bodyPr>
            <a:lstStyle/>
            <a:p>
              <a:pPr defTabSz="931961">
                <a:defRPr/>
              </a:pPr>
              <a:r>
                <a:rPr lang="en-US" sz="1100" dirty="0" smtClean="0">
                  <a:solidFill>
                    <a:srgbClr val="505050"/>
                  </a:solidFill>
                  <a:latin typeface="Segoe UI Semibold" panose="020B0702040204020203" pitchFamily="34" charset="0"/>
                  <a:cs typeface="Segoe UI Semibold" panose="020B0702040204020203" pitchFamily="34" charset="0"/>
                </a:rPr>
                <a:t>Databases &amp; Middleware</a:t>
              </a:r>
              <a:endParaRPr lang="en-US" sz="1100" dirty="0">
                <a:solidFill>
                  <a:srgbClr val="505050"/>
                </a:solidFill>
                <a:latin typeface="Segoe UI Semibold" panose="020B0702040204020203" pitchFamily="34" charset="0"/>
                <a:cs typeface="Segoe UI Semibold" panose="020B0702040204020203" pitchFamily="34" charset="0"/>
              </a:endParaRPr>
            </a:p>
          </p:txBody>
        </p:sp>
        <p:sp>
          <p:nvSpPr>
            <p:cNvPr id="68" name="TextBox 67"/>
            <p:cNvSpPr txBox="1"/>
            <p:nvPr/>
          </p:nvSpPr>
          <p:spPr>
            <a:xfrm>
              <a:off x="7454796" y="3648040"/>
              <a:ext cx="1599116" cy="261610"/>
            </a:xfrm>
            <a:prstGeom prst="rect">
              <a:avLst/>
            </a:prstGeom>
            <a:noFill/>
          </p:spPr>
          <p:txBody>
            <a:bodyPr wrap="square" rtlCol="0">
              <a:spAutoFit/>
            </a:bodyPr>
            <a:lstStyle/>
            <a:p>
              <a:pPr defTabSz="931961">
                <a:defRPr/>
              </a:pPr>
              <a:r>
                <a:rPr lang="en-US" sz="1100" dirty="0" smtClean="0">
                  <a:solidFill>
                    <a:srgbClr val="505050"/>
                  </a:solidFill>
                  <a:latin typeface="Segoe UI Semibold" panose="020B0702040204020203" pitchFamily="34" charset="0"/>
                  <a:cs typeface="Segoe UI Semibold" panose="020B0702040204020203" pitchFamily="34" charset="0"/>
                </a:rPr>
                <a:t>App Frameworks</a:t>
              </a:r>
              <a:endParaRPr lang="en-US" sz="1100" dirty="0">
                <a:solidFill>
                  <a:srgbClr val="505050"/>
                </a:solidFill>
                <a:latin typeface="Segoe UI Semibold" panose="020B0702040204020203" pitchFamily="34" charset="0"/>
                <a:cs typeface="Segoe UI Semibold" panose="020B0702040204020203" pitchFamily="34" charset="0"/>
              </a:endParaRPr>
            </a:p>
          </p:txBody>
        </p:sp>
      </p:grpSp>
      <p:grpSp>
        <p:nvGrpSpPr>
          <p:cNvPr id="5" name="Group 4"/>
          <p:cNvGrpSpPr/>
          <p:nvPr/>
        </p:nvGrpSpPr>
        <p:grpSpPr>
          <a:xfrm>
            <a:off x="7634144" y="5535535"/>
            <a:ext cx="4446978" cy="933549"/>
            <a:chOff x="7634144" y="5817120"/>
            <a:chExt cx="4446978" cy="933549"/>
          </a:xfrm>
        </p:grpSpPr>
        <p:pic>
          <p:nvPicPr>
            <p:cNvPr id="52" name="Picture 5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121622" y="5817120"/>
              <a:ext cx="1959500" cy="665537"/>
            </a:xfrm>
            <a:prstGeom prst="rect">
              <a:avLst/>
            </a:prstGeom>
          </p:spPr>
        </p:pic>
        <p:grpSp>
          <p:nvGrpSpPr>
            <p:cNvPr id="2" name="Group 1"/>
            <p:cNvGrpSpPr/>
            <p:nvPr/>
          </p:nvGrpSpPr>
          <p:grpSpPr>
            <a:xfrm>
              <a:off x="9143365" y="5868346"/>
              <a:ext cx="1035987" cy="882323"/>
              <a:chOff x="8932263" y="5481436"/>
              <a:chExt cx="1035987" cy="882323"/>
            </a:xfrm>
          </p:grpSpPr>
          <p:sp>
            <p:nvSpPr>
              <p:cNvPr id="51" name="Freeform 6"/>
              <p:cNvSpPr>
                <a:spLocks noEditPoints="1"/>
              </p:cNvSpPr>
              <p:nvPr/>
            </p:nvSpPr>
            <p:spPr bwMode="auto">
              <a:xfrm>
                <a:off x="9127727" y="5481436"/>
                <a:ext cx="463384" cy="48897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54" tIns="146203" rIns="182754" bIns="146203" numCol="1" spcCol="0" rtlCol="0" fromWordArt="0" anchor="t" anchorCtr="0" forceAA="0" compatLnSpc="1">
                <a:prstTxWarp prst="textNoShape">
                  <a:avLst/>
                </a:prstTxWarp>
                <a:noAutofit/>
              </a:bodyPr>
              <a:lstStyle/>
              <a:p>
                <a:pPr algn="ctr" defTabSz="913386" fontAlgn="base">
                  <a:lnSpc>
                    <a:spcPct val="90000"/>
                  </a:lnSpc>
                  <a:spcBef>
                    <a:spcPct val="0"/>
                  </a:spcBef>
                  <a:spcAft>
                    <a:spcPct val="0"/>
                  </a:spcAft>
                  <a:defRPr/>
                </a:pPr>
                <a:endParaRPr lang="en-US" sz="1999" spc="-50" dirty="0">
                  <a:gradFill>
                    <a:gsLst>
                      <a:gs pos="1250">
                        <a:srgbClr val="EFEFEF"/>
                      </a:gs>
                      <a:gs pos="10417">
                        <a:srgbClr val="EFEFEF"/>
                      </a:gs>
                    </a:gsLst>
                    <a:lin ang="5400000" scaled="0"/>
                  </a:gradFill>
                  <a:latin typeface="Segoe UI Light"/>
                </a:endParaRPr>
              </a:p>
            </p:txBody>
          </p:sp>
          <p:sp>
            <p:nvSpPr>
              <p:cNvPr id="53" name="TextBox 52"/>
              <p:cNvSpPr txBox="1"/>
              <p:nvPr/>
            </p:nvSpPr>
            <p:spPr>
              <a:xfrm>
                <a:off x="8932263" y="5846694"/>
                <a:ext cx="1035987"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smtClean="0">
                    <a:solidFill>
                      <a:schemeClr val="bg1">
                        <a:lumMod val="50000"/>
                      </a:schemeClr>
                    </a:solidFill>
                  </a:rPr>
                  <a:t>Linux</a:t>
                </a:r>
              </a:p>
            </p:txBody>
          </p:sp>
        </p:grpSp>
        <p:pic>
          <p:nvPicPr>
            <p:cNvPr id="4" name="Picture 3"/>
            <p:cNvPicPr>
              <a:picLocks noChangeAspect="1"/>
            </p:cNvPicPr>
            <p:nvPr/>
          </p:nvPicPr>
          <p:blipFill>
            <a:blip r:embed="rId26">
              <a:clrChange>
                <a:clrFrom>
                  <a:srgbClr val="FFFFFF"/>
                </a:clrFrom>
                <a:clrTo>
                  <a:srgbClr val="FFFFFF">
                    <a:alpha val="0"/>
                  </a:srgbClr>
                </a:clrTo>
              </a:clrChange>
            </a:blip>
            <a:stretch>
              <a:fillRect/>
            </a:stretch>
          </p:blipFill>
          <p:spPr>
            <a:xfrm>
              <a:off x="7634144" y="5938494"/>
              <a:ext cx="1236431" cy="469159"/>
            </a:xfrm>
            <a:prstGeom prst="rect">
              <a:avLst/>
            </a:prstGeom>
          </p:spPr>
        </p:pic>
      </p:grpSp>
    </p:spTree>
    <p:extLst>
      <p:ext uri="{BB962C8B-B14F-4D97-AF65-F5344CB8AC3E}">
        <p14:creationId xmlns:p14="http://schemas.microsoft.com/office/powerpoint/2010/main" val="2892316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250"/>
                                        <p:tgtEl>
                                          <p:spTgt spid="61"/>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fade">
                                      <p:cBhvr>
                                        <p:cTn id="11" dur="250"/>
                                        <p:tgtEl>
                                          <p:spTgt spid="40"/>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50"/>
                                        <p:tgtEl>
                                          <p:spTgt spid="7"/>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50"/>
                                        <p:tgtEl>
                                          <p:spTgt spid="9"/>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250"/>
                                        <p:tgtEl>
                                          <p:spTgt spid="10"/>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61"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903192" y="2850972"/>
            <a:ext cx="1162975" cy="1162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43737" y="0"/>
            <a:ext cx="53927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pic>
        <p:nvPicPr>
          <p:cNvPr id="91" name="Picture 90"/>
          <p:cNvPicPr>
            <a:picLocks noChangeAspect="1"/>
          </p:cNvPicPr>
          <p:nvPr/>
        </p:nvPicPr>
        <p:blipFill>
          <a:blip r:embed="rId3"/>
          <a:stretch>
            <a:fillRect/>
          </a:stretch>
        </p:blipFill>
        <p:spPr>
          <a:xfrm>
            <a:off x="4047585" y="3393876"/>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6583907"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47221"/>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pic>
        <p:nvPicPr>
          <p:cNvPr id="66" name="Picture 65"/>
          <p:cNvPicPr>
            <a:picLocks noChangeAspect="1"/>
          </p:cNvPicPr>
          <p:nvPr/>
        </p:nvPicPr>
        <p:blipFill>
          <a:blip r:embed="rId4"/>
          <a:stretch>
            <a:fillRect/>
          </a:stretch>
        </p:blipFill>
        <p:spPr>
          <a:xfrm>
            <a:off x="4057863" y="1531179"/>
            <a:ext cx="2157064" cy="1865330"/>
          </a:xfrm>
          <a:prstGeom prst="rect">
            <a:avLst/>
          </a:prstGeom>
        </p:spPr>
      </p:pic>
      <p:sp>
        <p:nvSpPr>
          <p:cNvPr id="61" name="Rectangle 60"/>
          <p:cNvSpPr/>
          <p:nvPr/>
        </p:nvSpPr>
        <p:spPr>
          <a:xfrm>
            <a:off x="4583269" y="2182223"/>
            <a:ext cx="1050288" cy="590931"/>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Open &amp; </a:t>
            </a:r>
            <a:r>
              <a:rPr lang="en-US" dirty="0" smtClean="0">
                <a:solidFill>
                  <a:srgbClr val="002050"/>
                </a:solidFill>
                <a:latin typeface="Segoe UI Semibold" panose="020B0702040204020203" pitchFamily="34" charset="0"/>
                <a:cs typeface="Segoe UI Semibold" panose="020B0702040204020203" pitchFamily="34" charset="0"/>
              </a:rPr>
              <a:t/>
            </a:r>
            <a:br>
              <a:rPr lang="en-US" dirty="0" smtClean="0">
                <a:solidFill>
                  <a:srgbClr val="002050"/>
                </a:solidFill>
                <a:latin typeface="Segoe UI Semibold" panose="020B0702040204020203" pitchFamily="34" charset="0"/>
                <a:cs typeface="Segoe UI Semibold" panose="020B0702040204020203" pitchFamily="34" charset="0"/>
              </a:rPr>
            </a:br>
            <a:r>
              <a:rPr lang="en-US" dirty="0" smtClean="0">
                <a:solidFill>
                  <a:srgbClr val="002050"/>
                </a:solidFill>
                <a:latin typeface="Segoe UI Semibold" panose="020B0702040204020203" pitchFamily="34" charset="0"/>
                <a:cs typeface="Segoe UI Semibold" panose="020B0702040204020203" pitchFamily="34" charset="0"/>
              </a:rPr>
              <a:t>flexible</a:t>
            </a:r>
            <a:endParaRPr lang="en-US" dirty="0">
              <a:solidFill>
                <a:srgbClr val="002050"/>
              </a:solidFill>
              <a:latin typeface="Segoe UI Semibold" panose="020B0702040204020203" pitchFamily="34" charset="0"/>
              <a:cs typeface="Segoe UI Semibold" panose="020B0702040204020203" pitchFamily="34" charset="0"/>
            </a:endParaRPr>
          </a:p>
        </p:txBody>
      </p:sp>
      <p:sp>
        <p:nvSpPr>
          <p:cNvPr id="68" name="TextBox 67"/>
          <p:cNvSpPr txBox="1"/>
          <p:nvPr/>
        </p:nvSpPr>
        <p:spPr>
          <a:xfrm>
            <a:off x="7703952" y="791879"/>
            <a:ext cx="4428678" cy="794064"/>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0" normalizeH="0" baseline="0" noProof="0" dirty="0" smtClean="0">
                <a:ln>
                  <a:noFill/>
                </a:ln>
                <a:solidFill>
                  <a:schemeClr val="bg2"/>
                </a:solidFill>
                <a:effectLst/>
                <a:uLnTx/>
                <a:uFillTx/>
                <a:latin typeface="Segoe UI Light"/>
                <a:ea typeface="MS PGothic" panose="020B0600070205080204" pitchFamily="34" charset="-128"/>
                <a:cs typeface="+mn-cs"/>
              </a:rPr>
              <a:t>Dev + IT productivity</a:t>
            </a:r>
            <a:endParaRPr kumimoji="0" lang="en-US" sz="3600" b="0" i="0" u="none" strike="noStrike" kern="1200" cap="none" spc="0" normalizeH="0" baseline="0" noProof="0" dirty="0">
              <a:ln>
                <a:noFill/>
              </a:ln>
              <a:solidFill>
                <a:schemeClr val="bg2"/>
              </a:solidFill>
              <a:effectLst/>
              <a:uLnTx/>
              <a:uFillTx/>
              <a:latin typeface="Segoe UI Light"/>
              <a:ea typeface="MS PGothic" panose="020B0600070205080204" pitchFamily="34" charset="-128"/>
              <a:cs typeface="+mn-cs"/>
            </a:endParaRPr>
          </a:p>
        </p:txBody>
      </p:sp>
      <p:pic>
        <p:nvPicPr>
          <p:cNvPr id="34" name="Picture 33"/>
          <p:cNvPicPr>
            <a:picLocks noChangeAspect="1"/>
          </p:cNvPicPr>
          <p:nvPr/>
        </p:nvPicPr>
        <p:blipFill>
          <a:blip r:embed="rId5"/>
          <a:stretch>
            <a:fillRect/>
          </a:stretch>
        </p:blipFill>
        <p:spPr>
          <a:xfrm>
            <a:off x="2454618" y="608977"/>
            <a:ext cx="2153345" cy="1862114"/>
          </a:xfrm>
          <a:prstGeom prst="rect">
            <a:avLst/>
          </a:prstGeom>
        </p:spPr>
      </p:pic>
      <p:sp>
        <p:nvSpPr>
          <p:cNvPr id="35" name="Rectangle 34"/>
          <p:cNvSpPr/>
          <p:nvPr/>
        </p:nvSpPr>
        <p:spPr>
          <a:xfrm>
            <a:off x="2470790" y="1278213"/>
            <a:ext cx="2098958" cy="535531"/>
          </a:xfrm>
          <a:prstGeom prst="rect">
            <a:avLst/>
          </a:prstGeom>
        </p:spPr>
        <p:txBody>
          <a:bodyPr wrap="square">
            <a:spAutoFit/>
          </a:bodyPr>
          <a:lstStyle/>
          <a:p>
            <a:pPr lvl="0" algn="ctr" defTabSz="932103">
              <a:lnSpc>
                <a:spcPct val="90000"/>
              </a:lnSpc>
              <a:defRPr/>
            </a:pPr>
            <a:r>
              <a:rPr lang="en-US" sz="1600" dirty="0">
                <a:latin typeface="Segoe UI Semibold" panose="020B0702040204020203" pitchFamily="34" charset="0"/>
                <a:cs typeface="Segoe UI Semibold" panose="020B0702040204020203" pitchFamily="34" charset="0"/>
              </a:rPr>
              <a:t>Developer &amp; IT productivity </a:t>
            </a:r>
          </a:p>
        </p:txBody>
      </p:sp>
      <p:pic>
        <p:nvPicPr>
          <p:cNvPr id="52" name="Picture 51"/>
          <p:cNvPicPr>
            <a:picLocks noChangeAspect="1"/>
          </p:cNvPicPr>
          <p:nvPr/>
        </p:nvPicPr>
        <p:blipFill>
          <a:blip r:embed="rId6"/>
          <a:stretch>
            <a:fillRect/>
          </a:stretch>
        </p:blipFill>
        <p:spPr>
          <a:xfrm>
            <a:off x="7752939" y="4379569"/>
            <a:ext cx="4168985" cy="2689383"/>
          </a:xfrm>
          <a:prstGeom prst="rect">
            <a:avLst/>
          </a:prstGeom>
        </p:spPr>
      </p:pic>
      <p:grpSp>
        <p:nvGrpSpPr>
          <p:cNvPr id="8" name="Group 7"/>
          <p:cNvGrpSpPr/>
          <p:nvPr/>
        </p:nvGrpSpPr>
        <p:grpSpPr>
          <a:xfrm>
            <a:off x="7926390" y="1672554"/>
            <a:ext cx="2633321" cy="2573012"/>
            <a:chOff x="7926390" y="1672554"/>
            <a:chExt cx="2633321" cy="2573012"/>
          </a:xfrm>
        </p:grpSpPr>
        <p:grpSp>
          <p:nvGrpSpPr>
            <p:cNvPr id="2" name="Group 1"/>
            <p:cNvGrpSpPr/>
            <p:nvPr/>
          </p:nvGrpSpPr>
          <p:grpSpPr>
            <a:xfrm>
              <a:off x="7926391" y="1672554"/>
              <a:ext cx="2633320" cy="2573012"/>
              <a:chOff x="7926391" y="1672554"/>
              <a:chExt cx="2633320" cy="2573012"/>
            </a:xfrm>
          </p:grpSpPr>
          <p:sp>
            <p:nvSpPr>
              <p:cNvPr id="3" name="TextBox 2"/>
              <p:cNvSpPr txBox="1"/>
              <p:nvPr/>
            </p:nvSpPr>
            <p:spPr>
              <a:xfrm>
                <a:off x="8213876" y="1672554"/>
                <a:ext cx="2345835" cy="2573012"/>
              </a:xfrm>
              <a:prstGeom prst="rect">
                <a:avLst/>
              </a:prstGeom>
              <a:noFill/>
            </p:spPr>
            <p:txBody>
              <a:bodyPr wrap="none" lIns="182880" tIns="146304" rIns="182880" bIns="146304" rtlCol="0">
                <a:spAutoFit/>
              </a:bodyPr>
              <a:lstStyle/>
              <a:p>
                <a:pPr>
                  <a:lnSpc>
                    <a:spcPct val="90000"/>
                  </a:lnSpc>
                  <a:spcAft>
                    <a:spcPts val="1200"/>
                  </a:spcAft>
                </a:pPr>
                <a:r>
                  <a:rPr lang="en-US" sz="2400" dirty="0" smtClean="0">
                    <a:solidFill>
                      <a:schemeClr val="bg1"/>
                    </a:solidFill>
                  </a:rPr>
                  <a:t>Visual Studio</a:t>
                </a:r>
              </a:p>
              <a:p>
                <a:pPr>
                  <a:lnSpc>
                    <a:spcPct val="90000"/>
                  </a:lnSpc>
                  <a:spcAft>
                    <a:spcPts val="1200"/>
                  </a:spcAft>
                </a:pPr>
                <a:r>
                  <a:rPr lang="en-US" sz="2400" dirty="0" smtClean="0">
                    <a:solidFill>
                      <a:schemeClr val="bg1"/>
                    </a:solidFill>
                  </a:rPr>
                  <a:t>GitHub</a:t>
                </a:r>
              </a:p>
              <a:p>
                <a:pPr>
                  <a:lnSpc>
                    <a:spcPct val="90000"/>
                  </a:lnSpc>
                  <a:spcAft>
                    <a:spcPts val="1200"/>
                  </a:spcAft>
                </a:pPr>
                <a:r>
                  <a:rPr lang="en-US" sz="2400" dirty="0" smtClean="0">
                    <a:solidFill>
                      <a:schemeClr val="bg1"/>
                    </a:solidFill>
                  </a:rPr>
                  <a:t>Eclipse</a:t>
                </a:r>
              </a:p>
              <a:p>
                <a:pPr>
                  <a:lnSpc>
                    <a:spcPct val="90000"/>
                  </a:lnSpc>
                  <a:spcAft>
                    <a:spcPts val="1200"/>
                  </a:spcAft>
                </a:pPr>
                <a:r>
                  <a:rPr lang="en-US" sz="2400" dirty="0" smtClean="0">
                    <a:solidFill>
                      <a:schemeClr val="bg1"/>
                    </a:solidFill>
                  </a:rPr>
                  <a:t>Chef + Puppet</a:t>
                </a:r>
              </a:p>
              <a:p>
                <a:pPr>
                  <a:lnSpc>
                    <a:spcPct val="90000"/>
                  </a:lnSpc>
                  <a:spcAft>
                    <a:spcPts val="1200"/>
                  </a:spcAft>
                </a:pPr>
                <a:r>
                  <a:rPr lang="en-US" sz="2400" dirty="0" err="1" smtClean="0">
                    <a:solidFill>
                      <a:schemeClr val="bg1"/>
                    </a:solidFill>
                  </a:rPr>
                  <a:t>Powershell</a:t>
                </a:r>
                <a:endParaRPr lang="en-US" sz="2400" dirty="0" smtClean="0">
                  <a:solidFill>
                    <a:schemeClr val="bg1"/>
                  </a:solidFill>
                </a:endParaRPr>
              </a:p>
            </p:txBody>
          </p:sp>
          <p:pic>
            <p:nvPicPr>
              <p:cNvPr id="7" name="Picture 6"/>
              <p:cNvPicPr>
                <a:picLocks noChangeAspect="1"/>
              </p:cNvPicPr>
              <p:nvPr/>
            </p:nvPicPr>
            <p:blipFill rotWithShape="1">
              <a:blip r:embed="rId7">
                <a:extLst>
                  <a:ext uri="{28A0092B-C50C-407E-A947-70E740481C1C}">
                    <a14:useLocalDpi xmlns:a14="http://schemas.microsoft.com/office/drawing/2010/main" val="0"/>
                  </a:ext>
                </a:extLst>
              </a:blip>
              <a:srcRect l="24527" t="29875" r="25250"/>
              <a:stretch/>
            </p:blipFill>
            <p:spPr>
              <a:xfrm>
                <a:off x="7927223" y="2312552"/>
                <a:ext cx="328952" cy="306209"/>
              </a:xfrm>
              <a:prstGeom prst="rect">
                <a:avLst/>
              </a:prstGeom>
            </p:spPr>
          </p:pic>
          <p:grpSp>
            <p:nvGrpSpPr>
              <p:cNvPr id="11" name="Group 10"/>
              <p:cNvGrpSpPr/>
              <p:nvPr/>
            </p:nvGrpSpPr>
            <p:grpSpPr>
              <a:xfrm>
                <a:off x="7926391" y="1813744"/>
                <a:ext cx="329610" cy="335918"/>
                <a:chOff x="7926391" y="1813744"/>
                <a:chExt cx="329610" cy="335918"/>
              </a:xfrm>
            </p:grpSpPr>
            <p:sp>
              <p:nvSpPr>
                <p:cNvPr id="5" name="Rectangle 4"/>
                <p:cNvSpPr/>
                <p:nvPr/>
              </p:nvSpPr>
              <p:spPr bwMode="auto">
                <a:xfrm>
                  <a:off x="7926391" y="1813744"/>
                  <a:ext cx="329610" cy="329610"/>
                </a:xfrm>
                <a:prstGeom prst="rect">
                  <a:avLst/>
                </a:prstGeom>
                <a:solidFill>
                  <a:srgbClr val="682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37448" y="1842166"/>
                  <a:ext cx="307496" cy="307496"/>
                </a:xfrm>
                <a:prstGeom prst="rect">
                  <a:avLst/>
                </a:prstGeom>
              </p:spPr>
            </p:pic>
          </p:grpSp>
          <p:grpSp>
            <p:nvGrpSpPr>
              <p:cNvPr id="57" name="Group 56"/>
              <p:cNvGrpSpPr/>
              <p:nvPr/>
            </p:nvGrpSpPr>
            <p:grpSpPr>
              <a:xfrm>
                <a:off x="7926391" y="2770674"/>
                <a:ext cx="329610" cy="329610"/>
                <a:chOff x="7926391" y="2770674"/>
                <a:chExt cx="329610" cy="329610"/>
              </a:xfrm>
            </p:grpSpPr>
            <p:sp>
              <p:nvSpPr>
                <p:cNvPr id="58" name="Rectangle 57"/>
                <p:cNvSpPr/>
                <p:nvPr/>
              </p:nvSpPr>
              <p:spPr bwMode="auto">
                <a:xfrm>
                  <a:off x="7926391" y="2770674"/>
                  <a:ext cx="329610" cy="32961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59" name="Picture 58"/>
                <p:cNvPicPr>
                  <a:picLocks noChangeAspect="1"/>
                </p:cNvPicPr>
                <p:nvPr/>
              </p:nvPicPr>
              <p:blipFill rotWithShape="1">
                <a:blip r:embed="rId9">
                  <a:extLst>
                    <a:ext uri="{28A0092B-C50C-407E-A947-70E740481C1C}">
                      <a14:useLocalDpi xmlns:a14="http://schemas.microsoft.com/office/drawing/2010/main" val="0"/>
                    </a:ext>
                  </a:extLst>
                </a:blip>
                <a:srcRect r="75619"/>
                <a:stretch/>
              </p:blipFill>
              <p:spPr>
                <a:xfrm>
                  <a:off x="7956969" y="2793388"/>
                  <a:ext cx="281901" cy="270997"/>
                </a:xfrm>
                <a:prstGeom prst="rect">
                  <a:avLst/>
                </a:prstGeom>
              </p:spPr>
            </p:pic>
          </p:grpSp>
          <p:grpSp>
            <p:nvGrpSpPr>
              <p:cNvPr id="12" name="Group 11"/>
              <p:cNvGrpSpPr/>
              <p:nvPr/>
            </p:nvGrpSpPr>
            <p:grpSpPr>
              <a:xfrm>
                <a:off x="7927223" y="3241420"/>
                <a:ext cx="329610" cy="329610"/>
                <a:chOff x="7927223" y="3241420"/>
                <a:chExt cx="329610" cy="329610"/>
              </a:xfrm>
            </p:grpSpPr>
            <p:sp>
              <p:nvSpPr>
                <p:cNvPr id="64" name="Rectangle 63"/>
                <p:cNvSpPr/>
                <p:nvPr/>
              </p:nvSpPr>
              <p:spPr bwMode="auto">
                <a:xfrm>
                  <a:off x="7927223" y="3241420"/>
                  <a:ext cx="329610" cy="329610"/>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65" name="Picture 64"/>
                <p:cNvPicPr>
                  <a:picLocks noChangeAspect="1"/>
                </p:cNvPicPr>
                <p:nvPr/>
              </p:nvPicPr>
              <p:blipFill rotWithShape="1">
                <a:blip r:embed="rId10">
                  <a:extLst>
                    <a:ext uri="{28A0092B-C50C-407E-A947-70E740481C1C}">
                      <a14:useLocalDpi xmlns:a14="http://schemas.microsoft.com/office/drawing/2010/main" val="0"/>
                    </a:ext>
                  </a:extLst>
                </a:blip>
                <a:srcRect l="28565" r="24589" b="45711"/>
                <a:stretch/>
              </p:blipFill>
              <p:spPr>
                <a:xfrm>
                  <a:off x="7934427" y="3263827"/>
                  <a:ext cx="311465" cy="284795"/>
                </a:xfrm>
                <a:prstGeom prst="rect">
                  <a:avLst/>
                </a:prstGeom>
              </p:spPr>
            </p:pic>
          </p:grpSp>
        </p:grpSp>
        <p:pic>
          <p:nvPicPr>
            <p:cNvPr id="48" name="Picture 47"/>
            <p:cNvPicPr>
              <a:picLocks noChangeAspect="1"/>
            </p:cNvPicPr>
            <p:nvPr/>
          </p:nvPicPr>
          <p:blipFill>
            <a:blip r:embed="rId11"/>
            <a:stretch>
              <a:fillRect/>
            </a:stretch>
          </p:blipFill>
          <p:spPr>
            <a:xfrm>
              <a:off x="7926390" y="3724748"/>
              <a:ext cx="333697" cy="332901"/>
            </a:xfrm>
            <a:prstGeom prst="rect">
              <a:avLst/>
            </a:prstGeom>
          </p:spPr>
        </p:pic>
      </p:grpSp>
    </p:spTree>
    <p:extLst>
      <p:ext uri="{BB962C8B-B14F-4D97-AF65-F5344CB8AC3E}">
        <p14:creationId xmlns:p14="http://schemas.microsoft.com/office/powerpoint/2010/main" val="185169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500"/>
                                        <p:tgtEl>
                                          <p:spTgt spid="68"/>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par>
                                <p:cTn id="15" presetID="10"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35"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903192" y="2850972"/>
            <a:ext cx="1162975" cy="1162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43737" y="0"/>
            <a:ext cx="53927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6583907"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39787"/>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pic>
        <p:nvPicPr>
          <p:cNvPr id="66" name="Picture 65"/>
          <p:cNvPicPr>
            <a:picLocks noChangeAspect="1"/>
          </p:cNvPicPr>
          <p:nvPr/>
        </p:nvPicPr>
        <p:blipFill>
          <a:blip r:embed="rId4"/>
          <a:stretch>
            <a:fillRect/>
          </a:stretch>
        </p:blipFill>
        <p:spPr>
          <a:xfrm>
            <a:off x="4057863" y="1531179"/>
            <a:ext cx="2157064" cy="1865330"/>
          </a:xfrm>
          <a:prstGeom prst="rect">
            <a:avLst/>
          </a:prstGeom>
        </p:spPr>
      </p:pic>
      <p:sp>
        <p:nvSpPr>
          <p:cNvPr id="61" name="Rectangle 60"/>
          <p:cNvSpPr/>
          <p:nvPr/>
        </p:nvSpPr>
        <p:spPr>
          <a:xfrm>
            <a:off x="4583269" y="2182223"/>
            <a:ext cx="1050288" cy="590931"/>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Open &amp; </a:t>
            </a:r>
            <a:r>
              <a:rPr lang="en-US" dirty="0" smtClean="0">
                <a:solidFill>
                  <a:srgbClr val="002050"/>
                </a:solidFill>
                <a:latin typeface="Segoe UI Semibold" panose="020B0702040204020203" pitchFamily="34" charset="0"/>
                <a:cs typeface="Segoe UI Semibold" panose="020B0702040204020203" pitchFamily="34" charset="0"/>
              </a:rPr>
              <a:t/>
            </a:r>
            <a:br>
              <a:rPr lang="en-US" dirty="0" smtClean="0">
                <a:solidFill>
                  <a:srgbClr val="002050"/>
                </a:solidFill>
                <a:latin typeface="Segoe UI Semibold" panose="020B0702040204020203" pitchFamily="34" charset="0"/>
                <a:cs typeface="Segoe UI Semibold" panose="020B0702040204020203" pitchFamily="34" charset="0"/>
              </a:rPr>
            </a:br>
            <a:r>
              <a:rPr lang="en-US" dirty="0" smtClean="0">
                <a:solidFill>
                  <a:srgbClr val="002050"/>
                </a:solidFill>
                <a:latin typeface="Segoe UI Semibold" panose="020B0702040204020203" pitchFamily="34" charset="0"/>
                <a:cs typeface="Segoe UI Semibold" panose="020B0702040204020203" pitchFamily="34" charset="0"/>
              </a:rPr>
              <a:t>flexible</a:t>
            </a:r>
            <a:endParaRPr lang="en-US" dirty="0">
              <a:solidFill>
                <a:srgbClr val="002050"/>
              </a:solidFill>
              <a:latin typeface="Segoe UI Semibold" panose="020B0702040204020203" pitchFamily="34" charset="0"/>
              <a:cs typeface="Segoe UI Semibold" panose="020B0702040204020203" pitchFamily="34" charset="0"/>
            </a:endParaRPr>
          </a:p>
        </p:txBody>
      </p:sp>
      <p:pic>
        <p:nvPicPr>
          <p:cNvPr id="102" name="Picture 101"/>
          <p:cNvPicPr>
            <a:picLocks noChangeAspect="1"/>
          </p:cNvPicPr>
          <p:nvPr/>
        </p:nvPicPr>
        <p:blipFill>
          <a:blip r:embed="rId5"/>
          <a:stretch>
            <a:fillRect/>
          </a:stretch>
        </p:blipFill>
        <p:spPr>
          <a:xfrm>
            <a:off x="2454618" y="4311375"/>
            <a:ext cx="2153345" cy="1862114"/>
          </a:xfrm>
          <a:prstGeom prst="rect">
            <a:avLst/>
          </a:prstGeom>
        </p:spPr>
      </p:pic>
      <p:sp>
        <p:nvSpPr>
          <p:cNvPr id="48" name="Rectangle 47"/>
          <p:cNvSpPr/>
          <p:nvPr/>
        </p:nvSpPr>
        <p:spPr>
          <a:xfrm>
            <a:off x="2470790" y="4983939"/>
            <a:ext cx="2098958" cy="535531"/>
          </a:xfrm>
          <a:prstGeom prst="rect">
            <a:avLst/>
          </a:prstGeom>
        </p:spPr>
        <p:txBody>
          <a:bodyPr wrap="square">
            <a:spAutoFit/>
          </a:bodyPr>
          <a:lstStyle/>
          <a:p>
            <a:pPr lvl="0" algn="ctr" defTabSz="932103">
              <a:lnSpc>
                <a:spcPct val="90000"/>
              </a:lnSpc>
              <a:defRPr/>
            </a:pPr>
            <a:r>
              <a:rPr lang="en-US" sz="1600" dirty="0">
                <a:latin typeface="Segoe UI Semibold" panose="020B0702040204020203" pitchFamily="34" charset="0"/>
                <a:cs typeface="Segoe UI Semibold" panose="020B0702040204020203" pitchFamily="34" charset="0"/>
              </a:rPr>
              <a:t>Platform for SaaS extensibility</a:t>
            </a:r>
          </a:p>
        </p:txBody>
      </p:sp>
      <p:sp>
        <p:nvSpPr>
          <p:cNvPr id="68" name="TextBox 67"/>
          <p:cNvSpPr txBox="1"/>
          <p:nvPr/>
        </p:nvSpPr>
        <p:spPr>
          <a:xfrm>
            <a:off x="7285037" y="791879"/>
            <a:ext cx="4896580" cy="849463"/>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4000" b="0" i="0" u="none" strike="noStrike" kern="1200" cap="none" spc="0" normalizeH="0" baseline="0" noProof="0" dirty="0" smtClean="0">
                <a:ln>
                  <a:noFill/>
                </a:ln>
                <a:solidFill>
                  <a:schemeClr val="bg2"/>
                </a:solidFill>
                <a:effectLst/>
                <a:uLnTx/>
                <a:uFillTx/>
                <a:latin typeface="Segoe UI Light"/>
                <a:ea typeface="MS PGothic" panose="020B0600070205080204" pitchFamily="34" charset="-128"/>
                <a:cs typeface="+mn-cs"/>
              </a:rPr>
              <a:t>SaaS extensibility</a:t>
            </a:r>
            <a:endParaRPr kumimoji="0" lang="en-US" sz="4000" b="0" i="0" u="none" strike="noStrike" kern="1200" cap="none" spc="0" normalizeH="0" baseline="0" noProof="0" dirty="0">
              <a:ln>
                <a:noFill/>
              </a:ln>
              <a:solidFill>
                <a:schemeClr val="bg2"/>
              </a:solidFill>
              <a:effectLst/>
              <a:uLnTx/>
              <a:uFillTx/>
              <a:latin typeface="Segoe UI Light"/>
              <a:ea typeface="MS PGothic" panose="020B0600070205080204" pitchFamily="34" charset="-128"/>
              <a:cs typeface="+mn-cs"/>
            </a:endParaRPr>
          </a:p>
        </p:txBody>
      </p:sp>
      <p:sp>
        <p:nvSpPr>
          <p:cNvPr id="10" name="Rectangle 9"/>
          <p:cNvSpPr/>
          <p:nvPr/>
        </p:nvSpPr>
        <p:spPr bwMode="auto">
          <a:xfrm>
            <a:off x="9236765" y="2182223"/>
            <a:ext cx="967409" cy="967409"/>
          </a:xfrm>
          <a:prstGeom prst="rect">
            <a:avLst/>
          </a:prstGeom>
          <a:solidFill>
            <a:schemeClr val="accent1">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p:cNvSpPr/>
          <p:nvPr/>
        </p:nvSpPr>
        <p:spPr bwMode="auto">
          <a:xfrm>
            <a:off x="10774017" y="2455881"/>
            <a:ext cx="415455" cy="415455"/>
          </a:xfrm>
          <a:prstGeom prst="rect">
            <a:avLst/>
          </a:prstGeom>
          <a:solidFill>
            <a:srgbClr val="00B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9051061" y="1899983"/>
            <a:ext cx="477079" cy="477079"/>
          </a:xfrm>
          <a:prstGeom prst="rect">
            <a:avLst/>
          </a:prstGeom>
          <a:solidFill>
            <a:schemeClr val="accent2">
              <a:lumMod val="75000"/>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11317356" y="2977353"/>
            <a:ext cx="477079" cy="477079"/>
          </a:xfrm>
          <a:prstGeom prst="rect">
            <a:avLst/>
          </a:prstGeom>
          <a:solidFill>
            <a:schemeClr val="accent1">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9992138" y="1700507"/>
            <a:ext cx="415455" cy="415455"/>
          </a:xfrm>
          <a:prstGeom prst="rect">
            <a:avLst/>
          </a:prstGeom>
          <a:solidFill>
            <a:srgbClr val="00206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p:cNvSpPr/>
          <p:nvPr/>
        </p:nvSpPr>
        <p:spPr bwMode="auto">
          <a:xfrm>
            <a:off x="11078817" y="2301636"/>
            <a:ext cx="304657" cy="304657"/>
          </a:xfrm>
          <a:prstGeom prst="rect">
            <a:avLst/>
          </a:prstGeom>
          <a:solidFill>
            <a:schemeClr val="bg2">
              <a:lumMod val="40000"/>
              <a:lumOff val="60000"/>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p:cNvGrpSpPr/>
          <p:nvPr/>
        </p:nvGrpSpPr>
        <p:grpSpPr>
          <a:xfrm>
            <a:off x="7547083" y="1943204"/>
            <a:ext cx="4101578" cy="4550977"/>
            <a:chOff x="7547083" y="1943204"/>
            <a:chExt cx="4101578" cy="4550977"/>
          </a:xfrm>
        </p:grpSpPr>
        <p:grpSp>
          <p:nvGrpSpPr>
            <p:cNvPr id="11" name="Group 10"/>
            <p:cNvGrpSpPr/>
            <p:nvPr/>
          </p:nvGrpSpPr>
          <p:grpSpPr>
            <a:xfrm>
              <a:off x="7547083" y="1943204"/>
              <a:ext cx="4101578" cy="4550977"/>
              <a:chOff x="7547083" y="1943204"/>
              <a:chExt cx="4101578" cy="4550977"/>
            </a:xfrm>
          </p:grpSpPr>
          <p:cxnSp>
            <p:nvCxnSpPr>
              <p:cNvPr id="7" name="Straight Connector 6"/>
              <p:cNvCxnSpPr/>
              <p:nvPr/>
            </p:nvCxnSpPr>
            <p:spPr>
              <a:xfrm>
                <a:off x="8267272" y="3215892"/>
                <a:ext cx="0" cy="2385938"/>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9406960" y="4215052"/>
                <a:ext cx="0" cy="1264662"/>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6"/>
              <a:stretch>
                <a:fillRect/>
              </a:stretch>
            </p:blipFill>
            <p:spPr>
              <a:xfrm>
                <a:off x="7547083" y="1943204"/>
                <a:ext cx="1383012" cy="1380290"/>
              </a:xfrm>
              <a:prstGeom prst="rect">
                <a:avLst/>
              </a:prstGeom>
            </p:spPr>
          </p:pic>
          <p:pic>
            <p:nvPicPr>
              <p:cNvPr id="3" name="Picture 2"/>
              <p:cNvPicPr>
                <a:picLocks noChangeAspect="1"/>
              </p:cNvPicPr>
              <p:nvPr/>
            </p:nvPicPr>
            <p:blipFill>
              <a:blip r:embed="rId7"/>
              <a:stretch>
                <a:fillRect/>
              </a:stretch>
            </p:blipFill>
            <p:spPr>
              <a:xfrm>
                <a:off x="8764557" y="3048979"/>
                <a:ext cx="1280375" cy="1277855"/>
              </a:xfrm>
              <a:prstGeom prst="rect">
                <a:avLst/>
              </a:prstGeom>
            </p:spPr>
          </p:pic>
          <p:cxnSp>
            <p:nvCxnSpPr>
              <p:cNvPr id="42" name="Straight Connector 41"/>
              <p:cNvCxnSpPr/>
              <p:nvPr/>
            </p:nvCxnSpPr>
            <p:spPr>
              <a:xfrm>
                <a:off x="10347863" y="3173288"/>
                <a:ext cx="0" cy="2385938"/>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11196004" y="3963261"/>
                <a:ext cx="0" cy="1638569"/>
              </a:xfrm>
              <a:prstGeom prst="line">
                <a:avLst/>
              </a:prstGeom>
              <a:ln w="28575">
                <a:solidFill>
                  <a:schemeClr val="bg1">
                    <a:lumMod val="40000"/>
                    <a:lumOff val="60000"/>
                  </a:schemeClr>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8"/>
              <a:stretch>
                <a:fillRect/>
              </a:stretch>
            </p:blipFill>
            <p:spPr>
              <a:xfrm>
                <a:off x="8125528" y="4545496"/>
                <a:ext cx="3428456" cy="1948685"/>
              </a:xfrm>
              <a:prstGeom prst="rect">
                <a:avLst/>
              </a:prstGeom>
            </p:spPr>
          </p:pic>
          <p:pic>
            <p:nvPicPr>
              <p:cNvPr id="55" name="Picture 54"/>
              <p:cNvPicPr>
                <a:picLocks noChangeAspect="1"/>
              </p:cNvPicPr>
              <p:nvPr/>
            </p:nvPicPr>
            <p:blipFill>
              <a:blip r:embed="rId9"/>
              <a:stretch>
                <a:fillRect/>
              </a:stretch>
            </p:blipFill>
            <p:spPr>
              <a:xfrm>
                <a:off x="10732350" y="3133532"/>
                <a:ext cx="916311" cy="914508"/>
              </a:xfrm>
              <a:prstGeom prst="rect">
                <a:avLst/>
              </a:prstGeom>
            </p:spPr>
          </p:pic>
        </p:grpSp>
        <p:grpSp>
          <p:nvGrpSpPr>
            <p:cNvPr id="13" name="Group 12"/>
            <p:cNvGrpSpPr/>
            <p:nvPr/>
          </p:nvGrpSpPr>
          <p:grpSpPr>
            <a:xfrm>
              <a:off x="9731141" y="2040556"/>
              <a:ext cx="1282938" cy="1282938"/>
              <a:chOff x="9731141" y="2040556"/>
              <a:chExt cx="1282938" cy="1282938"/>
            </a:xfrm>
          </p:grpSpPr>
          <p:sp>
            <p:nvSpPr>
              <p:cNvPr id="58" name="Rectangle 57"/>
              <p:cNvSpPr/>
              <p:nvPr/>
            </p:nvSpPr>
            <p:spPr bwMode="auto">
              <a:xfrm>
                <a:off x="9731141" y="2040556"/>
                <a:ext cx="1282938" cy="1282938"/>
              </a:xfrm>
              <a:prstGeom prst="rect">
                <a:avLst/>
              </a:prstGeom>
              <a:solidFill>
                <a:srgbClr val="009C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59" name="Picture 58"/>
              <p:cNvPicPr>
                <a:picLocks noChangeAspect="1"/>
              </p:cNvPicPr>
              <p:nvPr/>
            </p:nvPicPr>
            <p:blipFill rotWithShape="1">
              <a:blip r:embed="rId10">
                <a:extLst>
                  <a:ext uri="{28A0092B-C50C-407E-A947-70E740481C1C}">
                    <a14:useLocalDpi xmlns:a14="http://schemas.microsoft.com/office/drawing/2010/main" val="0"/>
                  </a:ext>
                </a:extLst>
              </a:blip>
              <a:srcRect l="12506" t="31737" r="10694" b="38887"/>
              <a:stretch/>
            </p:blipFill>
            <p:spPr>
              <a:xfrm>
                <a:off x="9753045" y="2520354"/>
                <a:ext cx="1228699" cy="323342"/>
              </a:xfrm>
              <a:prstGeom prst="rect">
                <a:avLst/>
              </a:prstGeom>
            </p:spPr>
          </p:pic>
        </p:grpSp>
      </p:grpSp>
      <p:grpSp>
        <p:nvGrpSpPr>
          <p:cNvPr id="56" name="Group 55"/>
          <p:cNvGrpSpPr/>
          <p:nvPr/>
        </p:nvGrpSpPr>
        <p:grpSpPr>
          <a:xfrm>
            <a:off x="2450604" y="611828"/>
            <a:ext cx="2157064" cy="1865330"/>
            <a:chOff x="4043295" y="3385445"/>
            <a:chExt cx="2157064" cy="1865330"/>
          </a:xfrm>
        </p:grpSpPr>
        <p:pic>
          <p:nvPicPr>
            <p:cNvPr id="57" name="Picture 56"/>
            <p:cNvPicPr>
              <a:picLocks noChangeAspect="1"/>
            </p:cNvPicPr>
            <p:nvPr/>
          </p:nvPicPr>
          <p:blipFill>
            <a:blip r:embed="rId4"/>
            <a:stretch>
              <a:fillRect/>
            </a:stretch>
          </p:blipFill>
          <p:spPr>
            <a:xfrm>
              <a:off x="4043295" y="3385445"/>
              <a:ext cx="2157064" cy="1865330"/>
            </a:xfrm>
            <a:prstGeom prst="rect">
              <a:avLst/>
            </a:prstGeom>
          </p:spPr>
        </p:pic>
        <p:sp>
          <p:nvSpPr>
            <p:cNvPr id="60" name="Rectangle 59"/>
            <p:cNvSpPr/>
            <p:nvPr/>
          </p:nvSpPr>
          <p:spPr>
            <a:xfrm>
              <a:off x="4177354" y="4059703"/>
              <a:ext cx="1895873" cy="535531"/>
            </a:xfrm>
            <a:prstGeom prst="rect">
              <a:avLst/>
            </a:prstGeom>
          </p:spPr>
          <p:txBody>
            <a:bodyPr wrap="square">
              <a:spAutoFit/>
            </a:bodyPr>
            <a:lstStyle/>
            <a:p>
              <a:pPr algn="ctr" defTabSz="932103">
                <a:lnSpc>
                  <a:spcPct val="90000"/>
                </a:lnSpc>
                <a:defRPr/>
              </a:pPr>
              <a:r>
                <a:rPr lang="en-US" sz="1600" dirty="0">
                  <a:solidFill>
                    <a:srgbClr val="002050"/>
                  </a:solidFill>
                  <a:latin typeface="Segoe UI Semibold" panose="020B0702040204020203" pitchFamily="34" charset="0"/>
                  <a:cs typeface="Segoe UI Semibold" panose="020B0702040204020203" pitchFamily="34" charset="0"/>
                </a:rPr>
                <a:t>Developer &amp; IT productivity </a:t>
              </a:r>
            </a:p>
          </p:txBody>
        </p:sp>
      </p:grpSp>
    </p:spTree>
    <p:extLst>
      <p:ext uri="{BB962C8B-B14F-4D97-AF65-F5344CB8AC3E}">
        <p14:creationId xmlns:p14="http://schemas.microsoft.com/office/powerpoint/2010/main" val="3750085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500"/>
                                        <p:tgtEl>
                                          <p:spTgt spid="6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250"/>
                                        <p:tgtEl>
                                          <p:spTgt spid="10"/>
                                        </p:tgtEl>
                                      </p:cBhvr>
                                    </p:animEffect>
                                  </p:childTnLst>
                                </p:cTn>
                              </p:par>
                            </p:childTnLst>
                          </p:cTn>
                        </p:par>
                        <p:par>
                          <p:cTn id="20" fill="hold">
                            <p:stCondLst>
                              <p:cond delay="1750"/>
                            </p:stCondLst>
                            <p:childTnLst>
                              <p:par>
                                <p:cTn id="21" presetID="10" presetClass="entr" presetSubtype="0" fill="hold" grpId="0" nodeType="after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250"/>
                                        <p:tgtEl>
                                          <p:spTgt spid="44"/>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50"/>
                                        <p:tgtEl>
                                          <p:spTgt spid="50"/>
                                        </p:tgtEl>
                                      </p:cBhvr>
                                    </p:animEffect>
                                  </p:childTnLst>
                                </p:cTn>
                              </p:par>
                            </p:childTnLst>
                          </p:cTn>
                        </p:par>
                        <p:par>
                          <p:cTn id="28" fill="hold">
                            <p:stCondLst>
                              <p:cond delay="2250"/>
                            </p:stCondLst>
                            <p:childTnLst>
                              <p:par>
                                <p:cTn id="29" presetID="10" presetClass="entr" presetSubtype="0" fill="hold" grpId="0"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250"/>
                                        <p:tgtEl>
                                          <p:spTgt spid="51"/>
                                        </p:tgtEl>
                                      </p:cBhvr>
                                    </p:animEffect>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250"/>
                                        <p:tgtEl>
                                          <p:spTgt spid="52"/>
                                        </p:tgtEl>
                                      </p:cBhvr>
                                    </p:animEffect>
                                  </p:childTnLst>
                                </p:cTn>
                              </p:par>
                            </p:childTnLst>
                          </p:cTn>
                        </p:par>
                        <p:par>
                          <p:cTn id="36" fill="hold">
                            <p:stCondLst>
                              <p:cond delay="2750"/>
                            </p:stCondLst>
                            <p:childTnLst>
                              <p:par>
                                <p:cTn id="37" presetID="10" presetClass="entr" presetSubtype="0" fill="hold" grpId="0" nodeType="after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25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68" grpId="0"/>
      <p:bldP spid="10" grpId="0" animBg="1"/>
      <p:bldP spid="44" grpId="0" animBg="1"/>
      <p:bldP spid="50" grpId="0" animBg="1"/>
      <p:bldP spid="51" grpId="0" animBg="1"/>
      <p:bldP spid="52" grpId="0" animBg="1"/>
      <p:bldP spid="5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903192" y="2850972"/>
            <a:ext cx="1162975" cy="1162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43737" y="0"/>
            <a:ext cx="53927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6583907"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39787"/>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pic>
        <p:nvPicPr>
          <p:cNvPr id="66" name="Picture 65"/>
          <p:cNvPicPr>
            <a:picLocks noChangeAspect="1"/>
          </p:cNvPicPr>
          <p:nvPr/>
        </p:nvPicPr>
        <p:blipFill>
          <a:blip r:embed="rId4"/>
          <a:stretch>
            <a:fillRect/>
          </a:stretch>
        </p:blipFill>
        <p:spPr>
          <a:xfrm>
            <a:off x="4057863" y="1531179"/>
            <a:ext cx="2157064" cy="1865330"/>
          </a:xfrm>
          <a:prstGeom prst="rect">
            <a:avLst/>
          </a:prstGeom>
        </p:spPr>
      </p:pic>
      <p:sp>
        <p:nvSpPr>
          <p:cNvPr id="61" name="Rectangle 60"/>
          <p:cNvSpPr/>
          <p:nvPr/>
        </p:nvSpPr>
        <p:spPr>
          <a:xfrm>
            <a:off x="4583269" y="2182223"/>
            <a:ext cx="1050288" cy="590931"/>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Open &amp; </a:t>
            </a:r>
            <a:r>
              <a:rPr lang="en-US" dirty="0" smtClean="0">
                <a:solidFill>
                  <a:srgbClr val="002050"/>
                </a:solidFill>
                <a:latin typeface="Segoe UI Semibold" panose="020B0702040204020203" pitchFamily="34" charset="0"/>
                <a:cs typeface="Segoe UI Semibold" panose="020B0702040204020203" pitchFamily="34" charset="0"/>
              </a:rPr>
              <a:t/>
            </a:r>
            <a:br>
              <a:rPr lang="en-US" dirty="0" smtClean="0">
                <a:solidFill>
                  <a:srgbClr val="002050"/>
                </a:solidFill>
                <a:latin typeface="Segoe UI Semibold" panose="020B0702040204020203" pitchFamily="34" charset="0"/>
                <a:cs typeface="Segoe UI Semibold" panose="020B0702040204020203" pitchFamily="34" charset="0"/>
              </a:rPr>
            </a:br>
            <a:r>
              <a:rPr lang="en-US" dirty="0" smtClean="0">
                <a:solidFill>
                  <a:srgbClr val="002050"/>
                </a:solidFill>
                <a:latin typeface="Segoe UI Semibold" panose="020B0702040204020203" pitchFamily="34" charset="0"/>
                <a:cs typeface="Segoe UI Semibold" panose="020B0702040204020203" pitchFamily="34" charset="0"/>
              </a:rPr>
              <a:t>flexible</a:t>
            </a:r>
            <a:endParaRPr lang="en-US" dirty="0">
              <a:solidFill>
                <a:srgbClr val="002050"/>
              </a:solidFill>
              <a:latin typeface="Segoe UI Semibold" panose="020B0702040204020203" pitchFamily="34" charset="0"/>
              <a:cs typeface="Segoe UI Semibold" panose="020B0702040204020203" pitchFamily="34" charset="0"/>
            </a:endParaRPr>
          </a:p>
        </p:txBody>
      </p:sp>
      <p:sp>
        <p:nvSpPr>
          <p:cNvPr id="68" name="TextBox 67"/>
          <p:cNvSpPr txBox="1"/>
          <p:nvPr/>
        </p:nvSpPr>
        <p:spPr>
          <a:xfrm>
            <a:off x="7285037" y="253230"/>
            <a:ext cx="4896580" cy="849463"/>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4000" b="0" i="0" u="none" strike="noStrike" kern="1200" cap="none" spc="0" normalizeH="0" baseline="0" noProof="0" dirty="0" smtClean="0">
                <a:ln>
                  <a:noFill/>
                </a:ln>
                <a:solidFill>
                  <a:schemeClr val="bg2"/>
                </a:solidFill>
                <a:effectLst/>
                <a:uLnTx/>
                <a:uFillTx/>
                <a:latin typeface="Segoe UI Light"/>
                <a:ea typeface="MS PGothic" panose="020B0600070205080204" pitchFamily="34" charset="-128"/>
                <a:cs typeface="+mn-cs"/>
              </a:rPr>
              <a:t>Trustworthy</a:t>
            </a:r>
            <a:endParaRPr kumimoji="0" lang="en-US" sz="4000" b="0" i="0" u="none" strike="noStrike" kern="1200" cap="none" spc="0" normalizeH="0" baseline="0" noProof="0" dirty="0">
              <a:ln>
                <a:noFill/>
              </a:ln>
              <a:solidFill>
                <a:schemeClr val="bg2"/>
              </a:solidFill>
              <a:effectLst/>
              <a:uLnTx/>
              <a:uFillTx/>
              <a:latin typeface="Segoe UI Light"/>
              <a:ea typeface="MS PGothic" panose="020B0600070205080204" pitchFamily="34" charset="-128"/>
              <a:cs typeface="+mn-cs"/>
            </a:endParaRPr>
          </a:p>
        </p:txBody>
      </p:sp>
      <p:sp>
        <p:nvSpPr>
          <p:cNvPr id="101" name="TextBox 100"/>
          <p:cNvSpPr txBox="1"/>
          <p:nvPr/>
        </p:nvSpPr>
        <p:spPr>
          <a:xfrm>
            <a:off x="7285037" y="951730"/>
            <a:ext cx="4896580" cy="960263"/>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2400" b="0" i="0" u="none" strike="noStrike" kern="1200" cap="none" spc="0" normalizeH="0" baseline="0" noProof="0" dirty="0" smtClean="0">
                <a:ln>
                  <a:noFill/>
                </a:ln>
                <a:solidFill>
                  <a:schemeClr val="bg1">
                    <a:lumMod val="75000"/>
                  </a:schemeClr>
                </a:solidFill>
                <a:effectLst/>
                <a:uLnTx/>
                <a:uFillTx/>
                <a:latin typeface="Segoe UI Light"/>
                <a:ea typeface="MS PGothic" panose="020B0600070205080204" pitchFamily="34" charset="-128"/>
                <a:cs typeface="+mn-cs"/>
              </a:rPr>
              <a:t>More compliance</a:t>
            </a:r>
            <a:r>
              <a:rPr kumimoji="0" lang="en-US" sz="2400" b="0" i="0" u="none" strike="noStrike" kern="1200" cap="none" spc="0" normalizeH="0" noProof="0" dirty="0" smtClean="0">
                <a:ln>
                  <a:noFill/>
                </a:ln>
                <a:solidFill>
                  <a:schemeClr val="bg1">
                    <a:lumMod val="75000"/>
                  </a:schemeClr>
                </a:solidFill>
                <a:effectLst/>
                <a:uLnTx/>
                <a:uFillTx/>
                <a:latin typeface="Segoe UI Light"/>
                <a:ea typeface="MS PGothic" panose="020B0600070205080204" pitchFamily="34" charset="-128"/>
                <a:cs typeface="+mn-cs"/>
              </a:rPr>
              <a:t> </a:t>
            </a:r>
            <a:r>
              <a:rPr kumimoji="0" lang="en-US" sz="2400" b="0" i="0" u="none" strike="noStrike" kern="1200" cap="none" spc="0" normalizeH="0" baseline="0" noProof="0" dirty="0" smtClean="0">
                <a:ln>
                  <a:noFill/>
                </a:ln>
                <a:solidFill>
                  <a:schemeClr val="bg1">
                    <a:lumMod val="75000"/>
                  </a:schemeClr>
                </a:solidFill>
                <a:effectLst/>
                <a:uLnTx/>
                <a:uFillTx/>
                <a:latin typeface="Segoe UI Light"/>
                <a:ea typeface="MS PGothic" panose="020B0600070205080204" pitchFamily="34" charset="-128"/>
                <a:cs typeface="+mn-cs"/>
              </a:rPr>
              <a:t>certifications than any other cloud</a:t>
            </a:r>
            <a:endParaRPr kumimoji="0" lang="en-US" sz="2400" b="0" i="0" u="none" strike="noStrike" kern="1200" cap="none" spc="0" normalizeH="0" baseline="0" noProof="0" dirty="0">
              <a:ln>
                <a:noFill/>
              </a:ln>
              <a:solidFill>
                <a:schemeClr val="bg1">
                  <a:lumMod val="75000"/>
                </a:schemeClr>
              </a:solidFill>
              <a:effectLst/>
              <a:uLnTx/>
              <a:uFillTx/>
              <a:latin typeface="Segoe UI Light"/>
              <a:ea typeface="MS PGothic" panose="020B0600070205080204" pitchFamily="34" charset="-128"/>
              <a:cs typeface="+mn-cs"/>
            </a:endParaRPr>
          </a:p>
        </p:txBody>
      </p:sp>
      <p:pic>
        <p:nvPicPr>
          <p:cNvPr id="102" name="Picture 101"/>
          <p:cNvPicPr>
            <a:picLocks noChangeAspect="1"/>
          </p:cNvPicPr>
          <p:nvPr/>
        </p:nvPicPr>
        <p:blipFill>
          <a:blip r:embed="rId5"/>
          <a:stretch>
            <a:fillRect/>
          </a:stretch>
        </p:blipFill>
        <p:spPr>
          <a:xfrm>
            <a:off x="4064360" y="3383799"/>
            <a:ext cx="2153345" cy="1862114"/>
          </a:xfrm>
          <a:prstGeom prst="rect">
            <a:avLst/>
          </a:prstGeom>
        </p:spPr>
      </p:pic>
      <p:sp>
        <p:nvSpPr>
          <p:cNvPr id="103" name="Rectangle 102"/>
          <p:cNvSpPr/>
          <p:nvPr/>
        </p:nvSpPr>
        <p:spPr>
          <a:xfrm>
            <a:off x="4398338" y="4146554"/>
            <a:ext cx="1433149" cy="341632"/>
          </a:xfrm>
          <a:prstGeom prst="rect">
            <a:avLst/>
          </a:prstGeom>
        </p:spPr>
        <p:txBody>
          <a:bodyPr wrap="none">
            <a:spAutoFit/>
          </a:bodyPr>
          <a:lstStyle/>
          <a:p>
            <a:pPr lvl="0" algn="ctr" defTabSz="932103">
              <a:lnSpc>
                <a:spcPct val="90000"/>
              </a:lnSpc>
              <a:defRPr/>
            </a:pPr>
            <a:r>
              <a:rPr lang="en-US" dirty="0" smtClean="0">
                <a:latin typeface="Segoe UI Semibold" panose="020B0702040204020203" pitchFamily="34" charset="0"/>
                <a:cs typeface="Segoe UI Semibold" panose="020B0702040204020203" pitchFamily="34" charset="0"/>
              </a:rPr>
              <a:t>Trustworthy</a:t>
            </a:r>
            <a:endParaRPr lang="en-US" dirty="0">
              <a:latin typeface="Segoe UI Semibold" panose="020B0702040204020203" pitchFamily="34" charset="0"/>
              <a:cs typeface="Segoe UI Semibold" panose="020B0702040204020203" pitchFamily="34" charset="0"/>
            </a:endParaRPr>
          </a:p>
        </p:txBody>
      </p:sp>
      <p:sp>
        <p:nvSpPr>
          <p:cNvPr id="106" name="Rectangle 105"/>
          <p:cNvSpPr/>
          <p:nvPr/>
        </p:nvSpPr>
        <p:spPr>
          <a:xfrm flipH="1">
            <a:off x="2148245" y="1776748"/>
            <a:ext cx="9586903" cy="13825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eaLnBrk="0" fontAlgn="base" hangingPunct="0">
              <a:spcBef>
                <a:spcPct val="0"/>
              </a:spcBef>
              <a:spcAft>
                <a:spcPct val="0"/>
              </a:spcAft>
            </a:pPr>
            <a:endParaRPr lang="en-IN" sz="1961" dirty="0">
              <a:solidFill>
                <a:srgbClr val="5C2D91"/>
              </a:solidFill>
              <a:cs typeface="Segoe UI" panose="020B0502040204020203" pitchFamily="34" charset="0"/>
            </a:endParaRPr>
          </a:p>
        </p:txBody>
      </p:sp>
      <p:sp>
        <p:nvSpPr>
          <p:cNvPr id="122" name="Rectangle 121"/>
          <p:cNvSpPr/>
          <p:nvPr/>
        </p:nvSpPr>
        <p:spPr>
          <a:xfrm flipH="1">
            <a:off x="2148245" y="3233749"/>
            <a:ext cx="9586903" cy="13825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eaLnBrk="0" fontAlgn="base" hangingPunct="0">
              <a:spcBef>
                <a:spcPct val="0"/>
              </a:spcBef>
              <a:spcAft>
                <a:spcPct val="0"/>
              </a:spcAft>
            </a:pPr>
            <a:endParaRPr lang="en-IN" sz="1961" dirty="0">
              <a:solidFill>
                <a:srgbClr val="5C2D91"/>
              </a:solidFill>
              <a:cs typeface="Segoe UI" panose="020B0502040204020203" pitchFamily="34" charset="0"/>
            </a:endParaRPr>
          </a:p>
        </p:txBody>
      </p:sp>
      <p:sp>
        <p:nvSpPr>
          <p:cNvPr id="145" name="Rectangle 144"/>
          <p:cNvSpPr/>
          <p:nvPr/>
        </p:nvSpPr>
        <p:spPr>
          <a:xfrm flipH="1">
            <a:off x="2148245" y="4690346"/>
            <a:ext cx="9586903" cy="13825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6" tIns="89630" rIns="89630" bIns="89630" numCol="1" spcCol="0" rtlCol="0" fromWordArt="0" anchor="ctr" anchorCtr="0" forceAA="0" compatLnSpc="1">
            <a:prstTxWarp prst="textNoShape">
              <a:avLst/>
            </a:prstTxWarp>
            <a:noAutofit/>
          </a:bodyPr>
          <a:lstStyle/>
          <a:p>
            <a:pPr defTabSz="913927" eaLnBrk="0" fontAlgn="base" hangingPunct="0">
              <a:spcBef>
                <a:spcPct val="0"/>
              </a:spcBef>
              <a:spcAft>
                <a:spcPct val="0"/>
              </a:spcAft>
            </a:pPr>
            <a:endParaRPr lang="en-IN" sz="1961" dirty="0">
              <a:solidFill>
                <a:srgbClr val="5C2D91"/>
              </a:solidFill>
              <a:cs typeface="Segoe UI" panose="020B0502040204020203" pitchFamily="34" charset="0"/>
            </a:endParaRPr>
          </a:p>
        </p:txBody>
      </p:sp>
      <p:grpSp>
        <p:nvGrpSpPr>
          <p:cNvPr id="2" name="Group 1"/>
          <p:cNvGrpSpPr/>
          <p:nvPr/>
        </p:nvGrpSpPr>
        <p:grpSpPr>
          <a:xfrm>
            <a:off x="7468489" y="1930310"/>
            <a:ext cx="4510970" cy="4492180"/>
            <a:chOff x="7468489" y="1930310"/>
            <a:chExt cx="4510970" cy="4492180"/>
          </a:xfrm>
        </p:grpSpPr>
        <p:pic>
          <p:nvPicPr>
            <p:cNvPr id="107" name="Picture 14" descr="http://www.theauditpeople.com/sites/default/files/pictures/iso-logo.pn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873419" y="1930310"/>
              <a:ext cx="794908" cy="600598"/>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p:cNvPicPr>
              <a:picLocks noChangeAspect="1"/>
            </p:cNvPicPr>
            <p:nvPr/>
          </p:nvPicPr>
          <p:blipFill>
            <a:blip r:embed="rId7"/>
            <a:stretch>
              <a:fillRect/>
            </a:stretch>
          </p:blipFill>
          <p:spPr>
            <a:xfrm>
              <a:off x="8512663" y="2204974"/>
              <a:ext cx="656037" cy="600598"/>
            </a:xfrm>
            <a:prstGeom prst="rect">
              <a:avLst/>
            </a:prstGeom>
          </p:spPr>
        </p:pic>
        <p:pic>
          <p:nvPicPr>
            <p:cNvPr id="109" name="Picture 108"/>
            <p:cNvPicPr>
              <a:picLocks noChangeAspect="1"/>
            </p:cNvPicPr>
            <p:nvPr/>
          </p:nvPicPr>
          <p:blipFill>
            <a:blip r:embed="rId8"/>
            <a:stretch>
              <a:fillRect/>
            </a:stretch>
          </p:blipFill>
          <p:spPr>
            <a:xfrm>
              <a:off x="7468489" y="1930310"/>
              <a:ext cx="599328" cy="600598"/>
            </a:xfrm>
            <a:prstGeom prst="rect">
              <a:avLst/>
            </a:prstGeom>
          </p:spPr>
        </p:pic>
        <p:pic>
          <p:nvPicPr>
            <p:cNvPr id="111" name="Picture 110"/>
            <p:cNvPicPr>
              <a:picLocks noChangeAspect="1"/>
            </p:cNvPicPr>
            <p:nvPr/>
          </p:nvPicPr>
          <p:blipFill>
            <a:blip r:embed="rId9"/>
            <a:stretch>
              <a:fillRect/>
            </a:stretch>
          </p:blipFill>
          <p:spPr>
            <a:xfrm>
              <a:off x="9371417" y="1934182"/>
              <a:ext cx="723820" cy="460473"/>
            </a:xfrm>
            <a:prstGeom prst="rect">
              <a:avLst/>
            </a:prstGeom>
          </p:spPr>
        </p:pic>
        <p:pic>
          <p:nvPicPr>
            <p:cNvPr id="112" name="Picture 111"/>
            <p:cNvPicPr>
              <a:picLocks noChangeAspect="1"/>
            </p:cNvPicPr>
            <p:nvPr/>
          </p:nvPicPr>
          <p:blipFill>
            <a:blip r:embed="rId10"/>
            <a:stretch>
              <a:fillRect/>
            </a:stretch>
          </p:blipFill>
          <p:spPr>
            <a:xfrm>
              <a:off x="9275190" y="5909375"/>
              <a:ext cx="880114" cy="337470"/>
            </a:xfrm>
            <a:prstGeom prst="rect">
              <a:avLst/>
            </a:prstGeom>
          </p:spPr>
        </p:pic>
        <p:pic>
          <p:nvPicPr>
            <p:cNvPr id="113" name="Picture 1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500318" y="4894192"/>
              <a:ext cx="600599" cy="600598"/>
            </a:xfrm>
            <a:prstGeom prst="rect">
              <a:avLst/>
            </a:prstGeom>
          </p:spPr>
        </p:pic>
        <p:pic>
          <p:nvPicPr>
            <p:cNvPr id="124" name="Picture 28"/>
            <p:cNvPicPr>
              <a:picLocks noChangeAspect="1"/>
            </p:cNvPicPr>
            <p:nvPr/>
          </p:nvPicPr>
          <p:blipFill rotWithShape="1">
            <a:blip r:embed="rId12" cstate="print">
              <a:extLst>
                <a:ext uri="{28A0092B-C50C-407E-A947-70E740481C1C}">
                  <a14:useLocalDpi xmlns:a14="http://schemas.microsoft.com/office/drawing/2010/main" val="0"/>
                </a:ext>
              </a:extLst>
            </a:blip>
            <a:srcRect l="19912" r="16881" b="43417"/>
            <a:stretch/>
          </p:blipFill>
          <p:spPr>
            <a:xfrm>
              <a:off x="8816020" y="2843258"/>
              <a:ext cx="853143" cy="760006"/>
            </a:xfrm>
            <a:prstGeom prst="rect">
              <a:avLst/>
            </a:prstGeom>
          </p:spPr>
        </p:pic>
        <p:pic>
          <p:nvPicPr>
            <p:cNvPr id="127" name="Picture 34"/>
            <p:cNvPicPr>
              <a:picLocks noChangeAspect="1"/>
            </p:cNvPicPr>
            <p:nvPr/>
          </p:nvPicPr>
          <p:blipFill>
            <a:blip r:embed="rId13" cstate="print">
              <a:clrChange>
                <a:clrFrom>
                  <a:srgbClr val="FFFDFF"/>
                </a:clrFrom>
                <a:clrTo>
                  <a:srgbClr val="FFFDFF">
                    <a:alpha val="0"/>
                  </a:srgbClr>
                </a:clrTo>
              </a:clrChange>
              <a:extLst>
                <a:ext uri="{28A0092B-C50C-407E-A947-70E740481C1C}">
                  <a14:useLocalDpi xmlns:a14="http://schemas.microsoft.com/office/drawing/2010/main" val="0"/>
                </a:ext>
              </a:extLst>
            </a:blip>
            <a:stretch>
              <a:fillRect/>
            </a:stretch>
          </p:blipFill>
          <p:spPr>
            <a:xfrm>
              <a:off x="8408414" y="3608576"/>
              <a:ext cx="618091" cy="611910"/>
            </a:xfrm>
            <a:prstGeom prst="rect">
              <a:avLst/>
            </a:prstGeom>
          </p:spPr>
        </p:pic>
        <p:pic>
          <p:nvPicPr>
            <p:cNvPr id="129" name="Picture 128"/>
            <p:cNvPicPr>
              <a:picLocks noChangeAspect="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54627" y="3066880"/>
              <a:ext cx="762325" cy="307472"/>
            </a:xfrm>
            <a:prstGeom prst="rect">
              <a:avLst/>
            </a:prstGeom>
          </p:spPr>
        </p:pic>
        <p:pic>
          <p:nvPicPr>
            <p:cNvPr id="131" name="Picture 130"/>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50962" y="2500036"/>
              <a:ext cx="593537" cy="593537"/>
            </a:xfrm>
            <a:prstGeom prst="rect">
              <a:avLst/>
            </a:prstGeom>
          </p:spPr>
        </p:pic>
        <p:pic>
          <p:nvPicPr>
            <p:cNvPr id="132" name="Picture 131"/>
            <p:cNvPicPr>
              <a:picLocks noChangeAspect="1"/>
            </p:cNvPicPr>
            <p:nvPr/>
          </p:nvPicPr>
          <p:blipFill>
            <a:blip r:embed="rId16" cstate="print">
              <a:clrChange>
                <a:clrFrom>
                  <a:srgbClr val="FEFEFC"/>
                </a:clrFrom>
                <a:clrTo>
                  <a:srgbClr val="FEFEFC">
                    <a:alpha val="0"/>
                  </a:srgbClr>
                </a:clrTo>
              </a:clrChange>
              <a:extLst>
                <a:ext uri="{28A0092B-C50C-407E-A947-70E740481C1C}">
                  <a14:useLocalDpi xmlns:a14="http://schemas.microsoft.com/office/drawing/2010/main" val="0"/>
                </a:ext>
              </a:extLst>
            </a:blip>
            <a:stretch>
              <a:fillRect/>
            </a:stretch>
          </p:blipFill>
          <p:spPr>
            <a:xfrm>
              <a:off x="7471384" y="3504435"/>
              <a:ext cx="593539" cy="593537"/>
            </a:xfrm>
            <a:prstGeom prst="rect">
              <a:avLst/>
            </a:prstGeom>
          </p:spPr>
        </p:pic>
        <p:pic>
          <p:nvPicPr>
            <p:cNvPr id="134" name="Picture 133"/>
            <p:cNvPicPr>
              <a:picLocks noChangeAspect="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57196" y="2724871"/>
              <a:ext cx="622263" cy="622263"/>
            </a:xfrm>
            <a:prstGeom prst="rect">
              <a:avLst/>
            </a:prstGeom>
          </p:spPr>
        </p:pic>
        <p:pic>
          <p:nvPicPr>
            <p:cNvPr id="135" name="Picture 134" descr="http://1.bp.blogspot.com/-zsub2Ach6i8/T3qyuPps54I/AAAAAAAAAVY/2DAjv_gntto/s1600/irs-logo.jpeg.png"/>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9645159" y="4114178"/>
              <a:ext cx="593922" cy="618038"/>
            </a:xfrm>
            <a:prstGeom prst="rect">
              <a:avLst/>
            </a:prstGeom>
            <a:noFill/>
            <a:ln>
              <a:noFill/>
            </a:ln>
          </p:spPr>
        </p:pic>
        <p:pic>
          <p:nvPicPr>
            <p:cNvPr id="136" name="Picture 135"/>
            <p:cNvPicPr>
              <a:picLocks noChangeAspect="1"/>
            </p:cNvPicPr>
            <p:nvPr/>
          </p:nvPicPr>
          <p:blipFill rotWithShape="1">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l="2855" t="2105" r="5136" b="14296"/>
            <a:stretch/>
          </p:blipFill>
          <p:spPr>
            <a:xfrm>
              <a:off x="7604633" y="2723308"/>
              <a:ext cx="887420" cy="551406"/>
            </a:xfrm>
            <a:prstGeom prst="rect">
              <a:avLst/>
            </a:prstGeom>
          </p:spPr>
        </p:pic>
        <p:pic>
          <p:nvPicPr>
            <p:cNvPr id="137" name="Picture 136"/>
            <p:cNvPicPr>
              <a:picLocks noChangeAspect="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38790" y="3901810"/>
              <a:ext cx="641541" cy="652009"/>
            </a:xfrm>
            <a:prstGeom prst="rect">
              <a:avLst/>
            </a:prstGeom>
          </p:spPr>
        </p:pic>
        <p:pic>
          <p:nvPicPr>
            <p:cNvPr id="142" name="Picture 6" descr="image007"/>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1217650" y="3461695"/>
              <a:ext cx="679017" cy="679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 name="Picture 147"/>
            <p:cNvPicPr>
              <a:picLocks noChangeAspect="1"/>
            </p:cNvPicPr>
            <p:nvPr/>
          </p:nvPicPr>
          <p:blipFill rotWithShape="1">
            <a:blip r:embed="rId22" cstate="print">
              <a:extLst>
                <a:ext uri="{28A0092B-C50C-407E-A947-70E740481C1C}">
                  <a14:useLocalDpi xmlns:a14="http://schemas.microsoft.com/office/drawing/2010/main" val="0"/>
                </a:ext>
              </a:extLst>
            </a:blip>
            <a:srcRect/>
            <a:stretch/>
          </p:blipFill>
          <p:spPr>
            <a:xfrm>
              <a:off x="11295987" y="5261711"/>
              <a:ext cx="567439" cy="368270"/>
            </a:xfrm>
            <a:prstGeom prst="rect">
              <a:avLst/>
            </a:prstGeom>
          </p:spPr>
        </p:pic>
        <p:pic>
          <p:nvPicPr>
            <p:cNvPr id="150" name="Picture 14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565563" y="5496300"/>
              <a:ext cx="981122" cy="321095"/>
            </a:xfrm>
            <a:prstGeom prst="rect">
              <a:avLst/>
            </a:prstGeom>
          </p:spPr>
        </p:pic>
        <p:pic>
          <p:nvPicPr>
            <p:cNvPr id="152" name="Picture 4" descr="image002"/>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7946386" y="6008837"/>
              <a:ext cx="666439" cy="41365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4" name="Picture 15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661260" y="3377499"/>
              <a:ext cx="533219" cy="533219"/>
            </a:xfrm>
            <a:prstGeom prst="rect">
              <a:avLst/>
            </a:prstGeom>
          </p:spPr>
        </p:pic>
        <p:pic>
          <p:nvPicPr>
            <p:cNvPr id="155" name="Picture 154" descr="http://ts1.mm.bing.net/th?&amp;id=HN.607999990459468225&amp;w=300&amp;h=300&amp;c=0&amp;pid=1.9&amp;rs=0&amp;p=0"/>
            <p:cNvPicPr/>
            <p:nvPr/>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64697" y="5032453"/>
              <a:ext cx="549096" cy="552270"/>
            </a:xfrm>
            <a:prstGeom prst="rect">
              <a:avLst/>
            </a:prstGeom>
            <a:noFill/>
            <a:ln>
              <a:noFill/>
            </a:ln>
          </p:spPr>
        </p:pic>
        <p:pic>
          <p:nvPicPr>
            <p:cNvPr id="156" name="Picture 155" descr="IRAP logo">
              <a:hlinkClick r:id="rId27"/>
            </p:cNvPr>
            <p:cNvPicPr/>
            <p:nvPr/>
          </p:nvPicPr>
          <p:blipFill>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55788" y="5024853"/>
              <a:ext cx="738462" cy="488630"/>
            </a:xfrm>
            <a:prstGeom prst="rect">
              <a:avLst/>
            </a:prstGeom>
            <a:noFill/>
            <a:ln>
              <a:noFill/>
            </a:ln>
          </p:spPr>
        </p:pic>
        <p:pic>
          <p:nvPicPr>
            <p:cNvPr id="157" name="Picture 156"/>
            <p:cNvPicPr>
              <a:picLocks noChangeAspect="1"/>
            </p:cNvPicPr>
            <p:nvPr/>
          </p:nvPicPr>
          <p:blipFill>
            <a:blip r:embed="rId29" cstate="print">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8628350" y="4421871"/>
              <a:ext cx="786894" cy="322906"/>
            </a:xfrm>
            <a:prstGeom prst="rect">
              <a:avLst/>
            </a:prstGeom>
          </p:spPr>
        </p:pic>
        <p:pic>
          <p:nvPicPr>
            <p:cNvPr id="158" name="Picture 157" descr="FISC : The Center for Financial Industry Infomation System">
              <a:hlinkClick r:id="rId30" tooltip="&quot;FISC HOME&quot;"/>
            </p:cNvPr>
            <p:cNvPicPr/>
            <p:nvPr/>
          </p:nvPicPr>
          <p:blipFill rotWithShape="1">
            <a:blip r:embed="rId31">
              <a:clrChange>
                <a:clrFrom>
                  <a:srgbClr val="FFFFFF"/>
                </a:clrFrom>
                <a:clrTo>
                  <a:srgbClr val="FFFFFF">
                    <a:alpha val="0"/>
                  </a:srgbClr>
                </a:clrTo>
              </a:clrChange>
              <a:extLst>
                <a:ext uri="{28A0092B-C50C-407E-A947-70E740481C1C}">
                  <a14:useLocalDpi xmlns:a14="http://schemas.microsoft.com/office/drawing/2010/main" val="0"/>
                </a:ext>
              </a:extLst>
            </a:blip>
            <a:srcRect r="68254"/>
            <a:stretch/>
          </p:blipFill>
          <p:spPr bwMode="auto">
            <a:xfrm>
              <a:off x="10628291" y="5811477"/>
              <a:ext cx="954265" cy="410860"/>
            </a:xfrm>
            <a:prstGeom prst="rect">
              <a:avLst/>
            </a:prstGeom>
            <a:noFill/>
            <a:ln>
              <a:noFill/>
            </a:ln>
          </p:spPr>
        </p:pic>
        <p:pic>
          <p:nvPicPr>
            <p:cNvPr id="160" name="Picture 8" descr="image002"/>
            <p:cNvPicPr>
              <a:picLocks noChangeAspect="1" noChangeArrowheads="1"/>
            </p:cNvPicPr>
            <p:nvPr/>
          </p:nvPicPr>
          <p:blipFill>
            <a:blip r:embed="rId32">
              <a:clrChange>
                <a:clrFrom>
                  <a:srgbClr val="FBFFFF"/>
                </a:clrFrom>
                <a:clrTo>
                  <a:srgbClr val="FBFFFF">
                    <a:alpha val="0"/>
                  </a:srgbClr>
                </a:clrTo>
              </a:clrChange>
              <a:extLst>
                <a:ext uri="{28A0092B-C50C-407E-A947-70E740481C1C}">
                  <a14:useLocalDpi xmlns:a14="http://schemas.microsoft.com/office/drawing/2010/main" val="0"/>
                </a:ext>
              </a:extLst>
            </a:blip>
            <a:srcRect/>
            <a:stretch>
              <a:fillRect/>
            </a:stretch>
          </p:blipFill>
          <p:spPr bwMode="auto">
            <a:xfrm>
              <a:off x="11257092" y="4317488"/>
              <a:ext cx="600130" cy="600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5" name="Picture 164"/>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7562501" y="4573951"/>
              <a:ext cx="793772" cy="550058"/>
            </a:xfrm>
            <a:prstGeom prst="rect">
              <a:avLst/>
            </a:prstGeom>
          </p:spPr>
        </p:pic>
      </p:grpSp>
      <p:pic>
        <p:nvPicPr>
          <p:cNvPr id="62" name="Picture 61"/>
          <p:cNvPicPr>
            <a:picLocks noChangeAspect="1"/>
          </p:cNvPicPr>
          <p:nvPr/>
        </p:nvPicPr>
        <p:blipFill>
          <a:blip r:embed="rId4"/>
          <a:stretch>
            <a:fillRect/>
          </a:stretch>
        </p:blipFill>
        <p:spPr>
          <a:xfrm>
            <a:off x="2453653" y="4306464"/>
            <a:ext cx="2157064" cy="1865330"/>
          </a:xfrm>
          <a:prstGeom prst="rect">
            <a:avLst/>
          </a:prstGeom>
        </p:spPr>
      </p:pic>
      <p:grpSp>
        <p:nvGrpSpPr>
          <p:cNvPr id="64" name="Group 63"/>
          <p:cNvGrpSpPr/>
          <p:nvPr/>
        </p:nvGrpSpPr>
        <p:grpSpPr>
          <a:xfrm>
            <a:off x="2450604" y="611828"/>
            <a:ext cx="2157064" cy="1865330"/>
            <a:chOff x="4043295" y="3385445"/>
            <a:chExt cx="2157064" cy="1865330"/>
          </a:xfrm>
        </p:grpSpPr>
        <p:pic>
          <p:nvPicPr>
            <p:cNvPr id="65" name="Picture 64"/>
            <p:cNvPicPr>
              <a:picLocks noChangeAspect="1"/>
            </p:cNvPicPr>
            <p:nvPr/>
          </p:nvPicPr>
          <p:blipFill>
            <a:blip r:embed="rId4"/>
            <a:stretch>
              <a:fillRect/>
            </a:stretch>
          </p:blipFill>
          <p:spPr>
            <a:xfrm>
              <a:off x="4043295" y="3385445"/>
              <a:ext cx="2157064" cy="1865330"/>
            </a:xfrm>
            <a:prstGeom prst="rect">
              <a:avLst/>
            </a:prstGeom>
          </p:spPr>
        </p:pic>
        <p:sp>
          <p:nvSpPr>
            <p:cNvPr id="67" name="Rectangle 66"/>
            <p:cNvSpPr/>
            <p:nvPr/>
          </p:nvSpPr>
          <p:spPr>
            <a:xfrm>
              <a:off x="4177354" y="4059703"/>
              <a:ext cx="1895873" cy="535531"/>
            </a:xfrm>
            <a:prstGeom prst="rect">
              <a:avLst/>
            </a:prstGeom>
          </p:spPr>
          <p:txBody>
            <a:bodyPr wrap="square">
              <a:spAutoFit/>
            </a:bodyPr>
            <a:lstStyle/>
            <a:p>
              <a:pPr algn="ctr" defTabSz="932103">
                <a:lnSpc>
                  <a:spcPct val="90000"/>
                </a:lnSpc>
                <a:defRPr/>
              </a:pPr>
              <a:r>
                <a:rPr lang="en-US" sz="1600" dirty="0">
                  <a:solidFill>
                    <a:srgbClr val="002050"/>
                  </a:solidFill>
                  <a:latin typeface="Segoe UI Semibold" panose="020B0702040204020203" pitchFamily="34" charset="0"/>
                  <a:cs typeface="Segoe UI Semibold" panose="020B0702040204020203" pitchFamily="34" charset="0"/>
                </a:rPr>
                <a:t>Developer &amp; IT productivity </a:t>
              </a:r>
            </a:p>
          </p:txBody>
        </p:sp>
      </p:grpSp>
      <p:grpSp>
        <p:nvGrpSpPr>
          <p:cNvPr id="70" name="Group 69"/>
          <p:cNvGrpSpPr/>
          <p:nvPr/>
        </p:nvGrpSpPr>
        <p:grpSpPr>
          <a:xfrm>
            <a:off x="4057863" y="3376022"/>
            <a:ext cx="2157064" cy="1865330"/>
            <a:chOff x="4057863" y="3376022"/>
            <a:chExt cx="2157064" cy="1865330"/>
          </a:xfrm>
        </p:grpSpPr>
        <p:pic>
          <p:nvPicPr>
            <p:cNvPr id="71" name="Picture 70"/>
            <p:cNvPicPr>
              <a:picLocks noChangeAspect="1"/>
            </p:cNvPicPr>
            <p:nvPr/>
          </p:nvPicPr>
          <p:blipFill>
            <a:blip r:embed="rId4"/>
            <a:stretch>
              <a:fillRect/>
            </a:stretch>
          </p:blipFill>
          <p:spPr>
            <a:xfrm>
              <a:off x="4057863" y="3376022"/>
              <a:ext cx="2157064" cy="1865330"/>
            </a:xfrm>
            <a:prstGeom prst="rect">
              <a:avLst/>
            </a:prstGeom>
          </p:spPr>
        </p:pic>
        <p:sp>
          <p:nvSpPr>
            <p:cNvPr id="72" name="Rectangle 71"/>
            <p:cNvSpPr/>
            <p:nvPr/>
          </p:nvSpPr>
          <p:spPr>
            <a:xfrm>
              <a:off x="4398338" y="4146554"/>
              <a:ext cx="1433149" cy="341632"/>
            </a:xfrm>
            <a:prstGeom prst="rect">
              <a:avLst/>
            </a:prstGeom>
          </p:spPr>
          <p:txBody>
            <a:bodyPr wrap="none">
              <a:spAutoFit/>
            </a:bodyPr>
            <a:lstStyle/>
            <a:p>
              <a:pPr lvl="0" algn="ctr" defTabSz="932103">
                <a:lnSpc>
                  <a:spcPct val="90000"/>
                </a:lnSpc>
                <a:defRPr/>
              </a:pPr>
              <a:r>
                <a:rPr lang="en-US" dirty="0" smtClean="0">
                  <a:solidFill>
                    <a:srgbClr val="002050"/>
                  </a:solidFill>
                  <a:latin typeface="Segoe UI Semibold" panose="020B0702040204020203" pitchFamily="34" charset="0"/>
                  <a:cs typeface="Segoe UI Semibold" panose="020B0702040204020203" pitchFamily="34" charset="0"/>
                </a:rPr>
                <a:t>Trustworthy</a:t>
              </a:r>
              <a:endParaRPr lang="en-US" dirty="0">
                <a:solidFill>
                  <a:srgbClr val="002050"/>
                </a:solidFill>
                <a:latin typeface="Segoe UI Semibold" panose="020B0702040204020203" pitchFamily="34" charset="0"/>
                <a:cs typeface="Segoe UI Semibold" panose="020B0702040204020203" pitchFamily="34" charset="0"/>
              </a:endParaRPr>
            </a:p>
          </p:txBody>
        </p:sp>
      </p:grpSp>
      <p:sp>
        <p:nvSpPr>
          <p:cNvPr id="91" name="Rectangle 90"/>
          <p:cNvSpPr/>
          <p:nvPr/>
        </p:nvSpPr>
        <p:spPr>
          <a:xfrm>
            <a:off x="2579197" y="5076996"/>
            <a:ext cx="1863011" cy="535531"/>
          </a:xfrm>
          <a:prstGeom prst="rect">
            <a:avLst/>
          </a:prstGeom>
        </p:spPr>
        <p:txBody>
          <a:bodyPr wrap="none">
            <a:spAutoFit/>
          </a:bodyPr>
          <a:lstStyle/>
          <a:p>
            <a:pPr lvl="0" algn="ctr" defTabSz="932103">
              <a:lnSpc>
                <a:spcPct val="90000"/>
              </a:lnSpc>
              <a:defRPr/>
            </a:pPr>
            <a:r>
              <a:rPr lang="en-US" sz="1600" dirty="0">
                <a:solidFill>
                  <a:srgbClr val="002050"/>
                </a:solidFill>
                <a:latin typeface="Segoe UI Semibold" panose="020B0702040204020203" pitchFamily="34" charset="0"/>
                <a:cs typeface="Segoe UI Semibold" panose="020B0702040204020203" pitchFamily="34" charset="0"/>
              </a:rPr>
              <a:t>Platform for </a:t>
            </a:r>
            <a:r>
              <a:rPr lang="en-US" sz="1600" dirty="0" smtClean="0">
                <a:solidFill>
                  <a:srgbClr val="002050"/>
                </a:solidFill>
                <a:latin typeface="Segoe UI Semibold" panose="020B0702040204020203" pitchFamily="34" charset="0"/>
                <a:cs typeface="Segoe UI Semibold" panose="020B0702040204020203" pitchFamily="34" charset="0"/>
              </a:rPr>
              <a:t>SaaS </a:t>
            </a:r>
            <a:br>
              <a:rPr lang="en-US" sz="1600" dirty="0" smtClean="0">
                <a:solidFill>
                  <a:srgbClr val="002050"/>
                </a:solidFill>
                <a:latin typeface="Segoe UI Semibold" panose="020B0702040204020203" pitchFamily="34" charset="0"/>
                <a:cs typeface="Segoe UI Semibold" panose="020B0702040204020203" pitchFamily="34" charset="0"/>
              </a:rPr>
            </a:br>
            <a:r>
              <a:rPr lang="en-US" sz="1600" dirty="0" smtClean="0">
                <a:solidFill>
                  <a:srgbClr val="002050"/>
                </a:solidFill>
                <a:latin typeface="Segoe UI Semibold" panose="020B0702040204020203" pitchFamily="34" charset="0"/>
                <a:cs typeface="Segoe UI Semibold" panose="020B0702040204020203" pitchFamily="34" charset="0"/>
              </a:rPr>
              <a:t>extensibility</a:t>
            </a:r>
            <a:endParaRPr lang="en-US" sz="1600" dirty="0">
              <a:solidFill>
                <a:srgbClr val="002050"/>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553368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250"/>
                                        <p:tgtEl>
                                          <p:spTgt spid="103"/>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250"/>
                                        <p:tgtEl>
                                          <p:spTgt spid="68"/>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101"/>
                                        </p:tgtEl>
                                        <p:attrNameLst>
                                          <p:attrName>style.visibility</p:attrName>
                                        </p:attrNameLst>
                                      </p:cBhvr>
                                      <p:to>
                                        <p:strVal val="visible"/>
                                      </p:to>
                                    </p:set>
                                    <p:animEffect transition="in" filter="fade">
                                      <p:cBhvr>
                                        <p:cTn id="14" dur="250"/>
                                        <p:tgtEl>
                                          <p:spTgt spid="101"/>
                                        </p:tgtEl>
                                      </p:cBhvr>
                                    </p:animEffect>
                                  </p:childTnLst>
                                </p:cTn>
                              </p:par>
                            </p:childTnLst>
                          </p:cTn>
                        </p:par>
                        <p:par>
                          <p:cTn id="15" fill="hold">
                            <p:stCondLst>
                              <p:cond delay="750"/>
                            </p:stCondLst>
                            <p:childTnLst>
                              <p:par>
                                <p:cTn id="16" presetID="10"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250"/>
                                        <p:tgtEl>
                                          <p:spTgt spid="2"/>
                                        </p:tgtEl>
                                      </p:cBhvr>
                                    </p:animEffect>
                                  </p:childTnLst>
                                </p:cTn>
                              </p:par>
                            </p:childTnLst>
                          </p:cTn>
                        </p:par>
                        <p:par>
                          <p:cTn id="19" fill="hold">
                            <p:stCondLst>
                              <p:cond delay="1000"/>
                            </p:stCondLst>
                            <p:childTnLst>
                              <p:par>
                                <p:cTn id="20" presetID="10" presetClass="entr" presetSubtype="0" fill="hold" nodeType="afterEffect">
                                  <p:stCondLst>
                                    <p:cond delay="100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101" grpId="0"/>
      <p:bldP spid="103"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 name="TextBox 27"/>
          <p:cNvSpPr txBox="1"/>
          <p:nvPr/>
        </p:nvSpPr>
        <p:spPr>
          <a:xfrm>
            <a:off x="0" y="480963"/>
            <a:ext cx="4193265"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0" normalizeH="0" baseline="0" noProof="0" dirty="0">
                <a:ln>
                  <a:noFill/>
                </a:ln>
                <a:solidFill>
                  <a:schemeClr val="bg1"/>
                </a:solidFill>
                <a:effectLst/>
                <a:uLnTx/>
                <a:uFillTx/>
                <a:latin typeface="Segoe UI Light"/>
                <a:ea typeface="MS PGothic" panose="020B0600070205080204" pitchFamily="34" charset="-128"/>
                <a:cs typeface="Segoe UI Semibold" panose="020B0702040204020203" pitchFamily="34" charset="0"/>
              </a:rPr>
              <a:t>&gt;90,000</a:t>
            </a: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rPr>
              <a:t>New Azure customer subscriptions/month</a:t>
            </a:r>
          </a:p>
        </p:txBody>
      </p:sp>
      <p:cxnSp>
        <p:nvCxnSpPr>
          <p:cNvPr id="10" name="Straight Connector 9"/>
          <p:cNvCxnSpPr/>
          <p:nvPr/>
        </p:nvCxnSpPr>
        <p:spPr>
          <a:xfrm>
            <a:off x="4237037" y="4117969"/>
            <a:ext cx="0" cy="352992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199437" y="4117969"/>
            <a:ext cx="0" cy="352992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69049" y="4604154"/>
            <a:ext cx="3851598"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0" normalizeH="0" baseline="0" noProof="0" dirty="0" smtClean="0">
                <a:ln>
                  <a:noFill/>
                </a:ln>
                <a:solidFill>
                  <a:schemeClr val="bg1"/>
                </a:solidFill>
                <a:effectLst/>
                <a:uLnTx/>
                <a:uFillTx/>
                <a:latin typeface="Segoe UI Light"/>
                <a:ea typeface="MS PGothic" panose="020B0600070205080204" pitchFamily="34" charset="-128"/>
                <a:cs typeface="Segoe UI Semibold" panose="020B0702040204020203" pitchFamily="34" charset="0"/>
              </a:rPr>
              <a:t>1.5</a:t>
            </a:r>
            <a:r>
              <a:rPr kumimoji="0" lang="en-US" sz="3600" b="0" i="0" u="none" strike="noStrike" kern="1200" cap="none" spc="0" normalizeH="0" baseline="0" noProof="0" dirty="0" smtClean="0">
                <a:ln>
                  <a:noFill/>
                </a:ln>
                <a:solidFill>
                  <a:schemeClr val="bg1"/>
                </a:solidFill>
                <a:effectLst/>
                <a:uLnTx/>
                <a:uFillTx/>
                <a:latin typeface="Segoe UI Semilight" panose="020B0402040204020203" pitchFamily="34" charset="0"/>
                <a:cs typeface="Segoe UI Semilight" panose="020B0402040204020203" pitchFamily="34" charset="0"/>
              </a:rPr>
              <a:t>Trillion</a:t>
            </a:r>
            <a:endParaRPr kumimoji="0" lang="en-US" sz="54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t>Messages per month </a:t>
            </a:r>
            <a:b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br>
            <a:r>
              <a:rPr lang="en-US" dirty="0" smtClean="0">
                <a:solidFill>
                  <a:srgbClr val="0072CC"/>
                </a:solidFill>
                <a:latin typeface="Segoe UI Semibold" panose="020B0702040204020203" pitchFamily="34" charset="0"/>
                <a:cs typeface="Segoe UI Semibold" panose="020B0702040204020203" pitchFamily="34" charset="0"/>
              </a:rPr>
              <a:t>processed by Azure </a:t>
            </a:r>
            <a:r>
              <a:rPr lang="en-US" dirty="0" err="1" smtClean="0">
                <a:solidFill>
                  <a:srgbClr val="0072CC"/>
                </a:solidFill>
                <a:latin typeface="Segoe UI Semibold" panose="020B0702040204020203" pitchFamily="34" charset="0"/>
                <a:cs typeface="Segoe UI Semibold" panose="020B0702040204020203" pitchFamily="34" charset="0"/>
              </a:rPr>
              <a:t>IoT</a:t>
            </a:r>
            <a:endPar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endParaRPr>
          </a:p>
        </p:txBody>
      </p:sp>
      <p:cxnSp>
        <p:nvCxnSpPr>
          <p:cNvPr id="20" name="Straight Connector 19"/>
          <p:cNvCxnSpPr/>
          <p:nvPr/>
        </p:nvCxnSpPr>
        <p:spPr>
          <a:xfrm>
            <a:off x="0" y="2898818"/>
            <a:ext cx="12436475" cy="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237037" y="-568382"/>
            <a:ext cx="0" cy="3464605"/>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199437" y="-568382"/>
            <a:ext cx="0" cy="3464605"/>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199437" y="480963"/>
            <a:ext cx="4237038"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lang="en-US" sz="8000" noProof="0" dirty="0" smtClean="0">
                <a:solidFill>
                  <a:schemeClr val="bg1"/>
                </a:solidFill>
                <a:latin typeface="Segoe UI Light"/>
                <a:cs typeface="Segoe UI Semibold" panose="020B0702040204020203" pitchFamily="34" charset="0"/>
              </a:rPr>
              <a:t>&gt;500</a:t>
            </a:r>
            <a:r>
              <a:rPr kumimoji="0" lang="en-US" sz="3600" b="0" i="0" u="none" strike="noStrike" kern="1200" cap="none" spc="0" normalizeH="0" baseline="0" noProof="0" dirty="0" smtClean="0">
                <a:ln>
                  <a:noFill/>
                </a:ln>
                <a:solidFill>
                  <a:schemeClr val="bg1"/>
                </a:solidFill>
                <a:effectLst/>
                <a:uLnTx/>
                <a:uFillTx/>
                <a:latin typeface="Segoe UI Semilight" panose="020B0402040204020203" pitchFamily="34" charset="0"/>
                <a:cs typeface="Segoe UI Semilight" panose="020B0402040204020203" pitchFamily="34" charset="0"/>
              </a:rPr>
              <a:t>Million</a:t>
            </a:r>
            <a:endParaRPr kumimoji="0" lang="en-US" sz="88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t>Users in </a:t>
            </a:r>
            <a:b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br>
            <a: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t>Azure Active Directory</a:t>
            </a:r>
            <a:endPar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endParaRPr>
          </a:p>
        </p:txBody>
      </p:sp>
      <p:sp>
        <p:nvSpPr>
          <p:cNvPr id="26" name="TextBox 25"/>
          <p:cNvSpPr txBox="1"/>
          <p:nvPr/>
        </p:nvSpPr>
        <p:spPr>
          <a:xfrm>
            <a:off x="4299700" y="4631790"/>
            <a:ext cx="3851598" cy="2305204"/>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210" normalizeH="0" baseline="0" noProof="0" dirty="0" smtClean="0">
                <a:ln>
                  <a:noFill/>
                </a:ln>
                <a:solidFill>
                  <a:schemeClr val="bg1"/>
                </a:solidFill>
                <a:effectLst/>
                <a:uLnTx/>
                <a:uFillTx/>
                <a:latin typeface="Segoe UI Light"/>
                <a:ea typeface="MS PGothic" panose="020B0600070205080204" pitchFamily="34" charset="-128"/>
                <a:cs typeface="Segoe UI Semibold" panose="020B0702040204020203" pitchFamily="34" charset="0"/>
              </a:rPr>
              <a:t>777</a:t>
            </a:r>
            <a:r>
              <a:rPr kumimoji="0" lang="en-US" sz="3600" b="0" i="0" u="none" strike="noStrike" kern="1200" cap="none" spc="-210" normalizeH="0" baseline="0" noProof="0" dirty="0" smtClean="0">
                <a:ln>
                  <a:noFill/>
                </a:ln>
                <a:solidFill>
                  <a:schemeClr val="bg1"/>
                </a:solidFill>
                <a:effectLst/>
                <a:uLnTx/>
                <a:uFillTx/>
                <a:latin typeface="Segoe UI Semilight" panose="020B0402040204020203" pitchFamily="34" charset="0"/>
                <a:cs typeface="Segoe UI Semilight" panose="020B0402040204020203" pitchFamily="34" charset="0"/>
              </a:rPr>
              <a:t>Trillion</a:t>
            </a:r>
            <a:endParaRPr kumimoji="0" lang="en-US" sz="80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t>Storage</a:t>
            </a:r>
            <a:r>
              <a:rPr kumimoji="0" lang="en-US" sz="1800" b="0" i="0" u="none" strike="noStrike" kern="1200" cap="none" spc="0" normalizeH="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t> </a:t>
            </a:r>
            <a: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t>Transactions</a:t>
            </a:r>
            <a:b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br>
            <a: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t>per day</a:t>
            </a:r>
            <a:b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br>
            <a:endPar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endParaRPr>
          </a:p>
        </p:txBody>
      </p:sp>
      <p:sp>
        <p:nvSpPr>
          <p:cNvPr id="27" name="TextBox 26"/>
          <p:cNvSpPr txBox="1"/>
          <p:nvPr/>
        </p:nvSpPr>
        <p:spPr>
          <a:xfrm>
            <a:off x="4299700" y="480963"/>
            <a:ext cx="3851598"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210" normalizeH="0" baseline="0" noProof="0" dirty="0" smtClean="0">
                <a:ln>
                  <a:noFill/>
                </a:ln>
                <a:solidFill>
                  <a:schemeClr val="bg1"/>
                </a:solidFill>
                <a:effectLst/>
                <a:uLnTx/>
                <a:uFillTx/>
                <a:latin typeface="Segoe UI Light"/>
                <a:ea typeface="MS PGothic" panose="020B0600070205080204" pitchFamily="34" charset="-128"/>
                <a:cs typeface="Segoe UI Semibold" panose="020B0702040204020203" pitchFamily="34" charset="0"/>
              </a:rPr>
              <a:t>&gt;1.5</a:t>
            </a:r>
            <a:r>
              <a:rPr kumimoji="0" lang="en-US" sz="3600" b="0" i="0" u="none" strike="noStrike" kern="1200" cap="none" normalizeH="0" noProof="0" dirty="0" smtClean="0">
                <a:ln>
                  <a:noFill/>
                </a:ln>
                <a:solidFill>
                  <a:schemeClr val="bg1"/>
                </a:solidFill>
                <a:effectLst/>
                <a:uLnTx/>
                <a:uFillTx/>
                <a:latin typeface="Segoe UI Semilight" panose="020B0402040204020203" pitchFamily="34" charset="0"/>
                <a:cs typeface="Segoe UI Semilight" panose="020B0402040204020203" pitchFamily="34" charset="0"/>
              </a:rPr>
              <a:t>Million</a:t>
            </a:r>
            <a:endParaRPr kumimoji="0" lang="en-US" sz="8000" b="0" i="0" u="none" strike="noStrike" kern="1200" cap="none" normalizeH="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t>SQL Databases </a:t>
            </a:r>
            <a:b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br>
            <a: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t>running on Azure</a:t>
            </a:r>
          </a:p>
        </p:txBody>
      </p:sp>
      <p:sp>
        <p:nvSpPr>
          <p:cNvPr id="29" name="TextBox 28"/>
          <p:cNvSpPr txBox="1"/>
          <p:nvPr/>
        </p:nvSpPr>
        <p:spPr>
          <a:xfrm>
            <a:off x="8174825" y="4631854"/>
            <a:ext cx="4185116" cy="2055905"/>
          </a:xfrm>
          <a:prstGeom prst="rect">
            <a:avLst/>
          </a:prstGeom>
          <a:noFill/>
        </p:spPr>
        <p:txBody>
          <a:bodyPr wrap="square" lIns="182854" tIns="146283" rIns="182854" bIns="146283" rtlCol="0">
            <a:spAutoFit/>
          </a:bodyPr>
          <a:lstStyle/>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8000" b="0" i="0" u="none" strike="noStrike" kern="1200" cap="none" spc="-210" normalizeH="0" baseline="0" noProof="0" dirty="0" smtClean="0">
                <a:ln>
                  <a:noFill/>
                </a:ln>
                <a:solidFill>
                  <a:schemeClr val="bg1"/>
                </a:solidFill>
                <a:effectLst/>
                <a:uLnTx/>
                <a:uFillTx/>
                <a:latin typeface="Segoe UI Light"/>
                <a:ea typeface="MS PGothic" panose="020B0600070205080204" pitchFamily="34" charset="-128"/>
                <a:cs typeface="Segoe UI Semibold" panose="020B0702040204020203" pitchFamily="34" charset="0"/>
              </a:rPr>
              <a:t>&gt;40</a:t>
            </a:r>
            <a:r>
              <a:rPr kumimoji="0" lang="en-US" sz="4400" b="0" i="0" u="none" strike="noStrike" kern="1200" cap="none" spc="-210" normalizeH="0" baseline="0" noProof="0" dirty="0" smtClean="0">
                <a:ln>
                  <a:noFill/>
                </a:ln>
                <a:solidFill>
                  <a:schemeClr val="bg1"/>
                </a:solidFill>
                <a:effectLst/>
                <a:uLnTx/>
                <a:uFillTx/>
                <a:latin typeface="Segoe UI Semilight" panose="020B0402040204020203" pitchFamily="34" charset="0"/>
                <a:cs typeface="Segoe UI Semilight" panose="020B0402040204020203" pitchFamily="34" charset="0"/>
              </a:rPr>
              <a:t>%</a:t>
            </a:r>
            <a:endParaRPr kumimoji="0" lang="en-US" sz="8000" b="0" i="0" u="none" strike="noStrike" kern="1200" cap="none" spc="0" normalizeH="0" baseline="0" noProof="0" dirty="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ctr" defTabSz="932742" rtl="0" eaLnBrk="1" fontAlgn="auto" latinLnBrk="0" hangingPunct="1">
              <a:lnSpc>
                <a:spcPct val="90000"/>
              </a:lnSpc>
              <a:spcBef>
                <a:spcPts val="0"/>
              </a:spcBef>
              <a:spcAft>
                <a:spcPts val="1200"/>
              </a:spcAft>
              <a:buClrTx/>
              <a:buSzTx/>
              <a:buFontTx/>
              <a:buNone/>
              <a:tabLst/>
              <a:defRPr/>
            </a:pPr>
            <a: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t>Revenue from </a:t>
            </a:r>
            <a:b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br>
            <a:r>
              <a:rPr kumimoji="0" lang="en-US" sz="1800" b="0" i="0" u="none" strike="noStrike" kern="1200" cap="none" spc="0" normalizeH="0" baseline="0" noProof="0" dirty="0" smtClean="0">
                <a:ln>
                  <a:noFill/>
                </a:ln>
                <a:solidFill>
                  <a:srgbClr val="0072CC"/>
                </a:solidFill>
                <a:effectLst/>
                <a:uLnTx/>
                <a:uFillTx/>
                <a:latin typeface="Segoe UI Semibold" panose="020B0702040204020203" pitchFamily="34" charset="0"/>
                <a:cs typeface="Segoe UI Semibold" panose="020B0702040204020203" pitchFamily="34" charset="0"/>
              </a:rPr>
              <a:t>Start-ups and ISVs</a:t>
            </a:r>
            <a:endParaRPr kumimoji="0" lang="en-US" sz="1800" b="0" i="0" u="none" strike="noStrike" kern="1200" cap="none" spc="0" normalizeH="0" baseline="0" noProof="0" dirty="0">
              <a:ln>
                <a:noFill/>
              </a:ln>
              <a:solidFill>
                <a:srgbClr val="0072CC"/>
              </a:solidFill>
              <a:effectLst/>
              <a:uLnTx/>
              <a:uFillTx/>
              <a:latin typeface="Segoe UI Semibold" panose="020B0702040204020203" pitchFamily="34" charset="0"/>
              <a:cs typeface="Segoe UI Semibold" panose="020B0702040204020203" pitchFamily="34" charset="0"/>
            </a:endParaRPr>
          </a:p>
        </p:txBody>
      </p:sp>
      <p:cxnSp>
        <p:nvCxnSpPr>
          <p:cNvPr id="19" name="Straight Connector 18"/>
          <p:cNvCxnSpPr/>
          <p:nvPr/>
        </p:nvCxnSpPr>
        <p:spPr>
          <a:xfrm>
            <a:off x="0" y="4118018"/>
            <a:ext cx="12436475" cy="0"/>
          </a:xfrm>
          <a:prstGeom prst="line">
            <a:avLst/>
          </a:prstGeom>
          <a:ln w="12700">
            <a:solidFill>
              <a:schemeClr val="tx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124200" y="2934323"/>
            <a:ext cx="7108421" cy="1209562"/>
          </a:xfrm>
          <a:prstGeom prst="rect">
            <a:avLst/>
          </a:prstGeom>
          <a:noFill/>
        </p:spPr>
        <p:txBody>
          <a:bodyPr wrap="none" lIns="182880" tIns="146304" rIns="182880" bIns="146304" rtlCol="0">
            <a:spAutoFit/>
          </a:bodyPr>
          <a:lstStyle/>
          <a:p>
            <a:pPr algn="ctr">
              <a:lnSpc>
                <a:spcPct val="90000"/>
              </a:lnSpc>
              <a:spcAft>
                <a:spcPts val="600"/>
              </a:spcAft>
            </a:pPr>
            <a:r>
              <a:rPr lang="en-US" sz="6600" dirty="0" smtClean="0">
                <a:solidFill>
                  <a:schemeClr val="tx1">
                    <a:lumMod val="50000"/>
                  </a:schemeClr>
                </a:solidFill>
              </a:rPr>
              <a:t>Azure momentum</a:t>
            </a:r>
          </a:p>
        </p:txBody>
      </p:sp>
    </p:spTree>
    <p:extLst>
      <p:ext uri="{BB962C8B-B14F-4D97-AF65-F5344CB8AC3E}">
        <p14:creationId xmlns:p14="http://schemas.microsoft.com/office/powerpoint/2010/main" val="196107965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par>
                                <p:cTn id="12" presetID="22" presetClass="entr" presetSubtype="4" fill="hold" nodeType="withEffect">
                                  <p:stCondLst>
                                    <p:cond delay="200"/>
                                  </p:stCondLst>
                                  <p:childTnLst>
                                    <p:set>
                                      <p:cBhvr>
                                        <p:cTn id="13" dur="1" fill="hold">
                                          <p:stCondLst>
                                            <p:cond delay="0"/>
                                          </p:stCondLst>
                                        </p:cTn>
                                        <p:tgtEl>
                                          <p:spTgt spid="25"/>
                                        </p:tgtEl>
                                        <p:attrNameLst>
                                          <p:attrName>style.visibility</p:attrName>
                                        </p:attrNameLst>
                                      </p:cBhvr>
                                      <p:to>
                                        <p:strVal val="visible"/>
                                      </p:to>
                                    </p:set>
                                    <p:animEffect transition="in" filter="wipe(down)">
                                      <p:cBhvr>
                                        <p:cTn id="14" dur="500"/>
                                        <p:tgtEl>
                                          <p:spTgt spid="25"/>
                                        </p:tgtEl>
                                      </p:cBhvr>
                                    </p:animEffect>
                                  </p:childTnLst>
                                </p:cTn>
                              </p:par>
                              <p:par>
                                <p:cTn id="15" presetID="22" presetClass="entr" presetSubtype="4" fill="hold" nodeType="withEffect">
                                  <p:stCondLst>
                                    <p:cond delay="40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par>
                                <p:cTn id="18" presetID="22" presetClass="entr" presetSubtype="1" fill="hold" nodeType="withEffect">
                                  <p:stCondLst>
                                    <p:cond delay="600"/>
                                  </p:stCondLst>
                                  <p:childTnLst>
                                    <p:set>
                                      <p:cBhvr>
                                        <p:cTn id="19" dur="1" fill="hold">
                                          <p:stCondLst>
                                            <p:cond delay="0"/>
                                          </p:stCondLst>
                                        </p:cTn>
                                        <p:tgtEl>
                                          <p:spTgt spid="32"/>
                                        </p:tgtEl>
                                        <p:attrNameLst>
                                          <p:attrName>style.visibility</p:attrName>
                                        </p:attrNameLst>
                                      </p:cBhvr>
                                      <p:to>
                                        <p:strVal val="visible"/>
                                      </p:to>
                                    </p:set>
                                    <p:animEffect transition="in" filter="wipe(up)">
                                      <p:cBhvr>
                                        <p:cTn id="20" dur="500"/>
                                        <p:tgtEl>
                                          <p:spTgt spid="32"/>
                                        </p:tgtEl>
                                      </p:cBhvr>
                                    </p:animEffect>
                                  </p:childTnLst>
                                </p:cTn>
                              </p:par>
                              <p:par>
                                <p:cTn id="21" presetID="10" presetClass="entr" presetSubtype="0" fill="hold" grpId="0" nodeType="withEffect">
                                  <p:stCondLst>
                                    <p:cond delay="4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60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80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100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grpId="0" nodeType="withEffect">
                                  <p:stCondLst>
                                    <p:cond delay="12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140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22" presetClass="entr" presetSubtype="8"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left)">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4" grpId="0"/>
      <p:bldP spid="17" grpId="0"/>
      <p:bldP spid="26" grpId="0"/>
      <p:bldP spid="27" grpId="0"/>
      <p:bldP spid="2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auto">
          <a:xfrm>
            <a:off x="0" y="-1"/>
            <a:ext cx="4232100" cy="6994525"/>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4" name="TextBox 133"/>
          <p:cNvSpPr txBox="1"/>
          <p:nvPr/>
        </p:nvSpPr>
        <p:spPr>
          <a:xfrm>
            <a:off x="137500" y="1687267"/>
            <a:ext cx="3957100" cy="3450175"/>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9600" b="0" i="0" u="none" strike="noStrike" kern="1200" cap="none" spc="0" normalizeH="0" baseline="0" noProof="0" dirty="0" smtClean="0">
                <a:ln>
                  <a:noFill/>
                </a:ln>
                <a:solidFill>
                  <a:srgbClr val="FFFFFF"/>
                </a:solidFill>
                <a:effectLst/>
                <a:uLnTx/>
                <a:uFillTx/>
                <a:latin typeface="Segoe UI Light" panose="020B0502040204020203" pitchFamily="34" charset="0"/>
                <a:ea typeface="+mn-ea"/>
                <a:cs typeface="Segoe UI Light" panose="020B0502040204020203" pitchFamily="34" charset="0"/>
              </a:rPr>
              <a:t>&gt;80% </a:t>
            </a:r>
            <a:r>
              <a:rPr kumimoji="0" lang="en-US" sz="6000" b="0" i="0" u="none" strike="noStrike" kern="1200" cap="none" spc="0" normalizeH="0" baseline="0" noProof="0" dirty="0" smtClean="0">
                <a:ln>
                  <a:noFill/>
                </a:ln>
                <a:solidFill>
                  <a:srgbClr val="FFFFFF"/>
                </a:solidFill>
                <a:effectLst/>
                <a:uLnTx/>
                <a:uFillTx/>
                <a:latin typeface="Segoe UI Semilight"/>
                <a:ea typeface="+mn-ea"/>
                <a:cs typeface="Segoe UI Semibold" panose="020B0702040204020203" pitchFamily="34" charset="0"/>
              </a:rPr>
              <a:t/>
            </a:r>
            <a:br>
              <a:rPr kumimoji="0" lang="en-US" sz="6000" b="0" i="0" u="none" strike="noStrike" kern="1200" cap="none" spc="0" normalizeH="0" baseline="0" noProof="0" dirty="0" smtClean="0">
                <a:ln>
                  <a:noFill/>
                </a:ln>
                <a:solidFill>
                  <a:srgbClr val="FFFFFF"/>
                </a:solidFill>
                <a:effectLst/>
                <a:uLnTx/>
                <a:uFillTx/>
                <a:latin typeface="Segoe UI Semilight"/>
                <a:ea typeface="+mn-ea"/>
                <a:cs typeface="Segoe UI Semibold" panose="020B0702040204020203" pitchFamily="34" charset="0"/>
              </a:rPr>
            </a:br>
            <a:r>
              <a:rPr kumimoji="0" lang="en-US" sz="3200" b="0" i="0" u="none" strike="noStrike" kern="1200" cap="none" spc="0" normalizeH="0" baseline="0" noProof="0" dirty="0" smtClean="0">
                <a:ln>
                  <a:noFill/>
                </a:ln>
                <a:solidFill>
                  <a:srgbClr val="FFFFFF"/>
                </a:solidFill>
                <a:effectLst/>
                <a:uLnTx/>
                <a:uFillTx/>
                <a:latin typeface="+mj-lt"/>
                <a:ea typeface="+mn-ea"/>
                <a:cs typeface="Segoe UI Semibold" panose="020B0702040204020203" pitchFamily="34" charset="0"/>
              </a:rPr>
              <a:t>of Fortune 500 use the Microsoft Cloud</a:t>
            </a:r>
            <a:endParaRPr kumimoji="0" lang="en-US" sz="4000" b="0" i="0" u="none" strike="noStrike" kern="1200" cap="none" spc="0" normalizeH="0" baseline="0" noProof="0" dirty="0">
              <a:ln>
                <a:noFill/>
              </a:ln>
              <a:solidFill>
                <a:srgbClr val="FFFFFF"/>
              </a:solidFill>
              <a:effectLst/>
              <a:uLnTx/>
              <a:uFillTx/>
              <a:latin typeface="+mj-lt"/>
              <a:ea typeface="+mn-ea"/>
            </a:endParaRPr>
          </a:p>
          <a:p>
            <a:pPr marL="0" marR="0" lvl="0" indent="0" algn="l" defTabSz="932742" rtl="0" eaLnBrk="1" fontAlgn="auto" latinLnBrk="0" hangingPunct="1">
              <a:lnSpc>
                <a:spcPct val="100000"/>
              </a:lnSpc>
              <a:spcBef>
                <a:spcPts val="0"/>
              </a:spcBef>
              <a:spcAft>
                <a:spcPts val="600"/>
              </a:spcAft>
              <a:buClrTx/>
              <a:buSzTx/>
              <a:buFontTx/>
              <a:buNone/>
              <a:tabLst/>
              <a:defRPr/>
            </a:pPr>
            <a:endParaRPr kumimoji="0" lang="en-US" sz="4000" b="0" i="0" u="none" strike="noStrike" kern="1200" cap="none" spc="0" normalizeH="0" baseline="0" noProof="0" dirty="0">
              <a:ln>
                <a:noFill/>
              </a:ln>
              <a:solidFill>
                <a:srgbClr val="FFFFFF"/>
              </a:solidFill>
              <a:effectLst/>
              <a:uLnTx/>
              <a:uFillTx/>
              <a:latin typeface="Segoe UI Semilight"/>
              <a:ea typeface="+mn-ea"/>
            </a:endParaRPr>
          </a:p>
        </p:txBody>
      </p:sp>
      <p:grpSp>
        <p:nvGrpSpPr>
          <p:cNvPr id="5" name="Group 4"/>
          <p:cNvGrpSpPr/>
          <p:nvPr/>
        </p:nvGrpSpPr>
        <p:grpSpPr>
          <a:xfrm>
            <a:off x="4468355" y="315488"/>
            <a:ext cx="7693482" cy="6339163"/>
            <a:chOff x="4468355" y="315488"/>
            <a:chExt cx="7693482" cy="6339163"/>
          </a:xfrm>
        </p:grpSpPr>
        <p:grpSp>
          <p:nvGrpSpPr>
            <p:cNvPr id="9" name="Group 8"/>
            <p:cNvGrpSpPr/>
            <p:nvPr/>
          </p:nvGrpSpPr>
          <p:grpSpPr>
            <a:xfrm>
              <a:off x="4468355" y="315488"/>
              <a:ext cx="7693482" cy="6339163"/>
              <a:chOff x="4468355" y="315488"/>
              <a:chExt cx="7693482" cy="6339163"/>
            </a:xfrm>
          </p:grpSpPr>
          <p:grpSp>
            <p:nvGrpSpPr>
              <p:cNvPr id="3" name="Group 2"/>
              <p:cNvGrpSpPr/>
              <p:nvPr/>
            </p:nvGrpSpPr>
            <p:grpSpPr>
              <a:xfrm>
                <a:off x="4468355" y="315488"/>
                <a:ext cx="7693482" cy="6339163"/>
                <a:chOff x="4468355" y="315488"/>
                <a:chExt cx="7693482" cy="6339163"/>
              </a:xfrm>
            </p:grpSpPr>
            <p:grpSp>
              <p:nvGrpSpPr>
                <p:cNvPr id="26" name="Group 25"/>
                <p:cNvGrpSpPr/>
                <p:nvPr/>
              </p:nvGrpSpPr>
              <p:grpSpPr>
                <a:xfrm>
                  <a:off x="4468355" y="315488"/>
                  <a:ext cx="7693482" cy="6339163"/>
                  <a:chOff x="2517635" y="315488"/>
                  <a:chExt cx="9787030" cy="8064175"/>
                </a:xfrm>
                <a:solidFill>
                  <a:schemeClr val="bg1"/>
                </a:solidFill>
              </p:grpSpPr>
              <p:sp>
                <p:nvSpPr>
                  <p:cNvPr id="24" name="Rectangle 23"/>
                  <p:cNvSpPr/>
                  <p:nvPr/>
                </p:nvSpPr>
                <p:spPr bwMode="auto">
                  <a:xfrm>
                    <a:off x="4156266"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 name="Rectangle 51"/>
                  <p:cNvSpPr/>
                  <p:nvPr/>
                </p:nvSpPr>
                <p:spPr bwMode="auto">
                  <a:xfrm>
                    <a:off x="4156266"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 name="Rectangle 52"/>
                  <p:cNvSpPr/>
                  <p:nvPr/>
                </p:nvSpPr>
                <p:spPr bwMode="auto">
                  <a:xfrm>
                    <a:off x="4156266"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Rectangle 53"/>
                  <p:cNvSpPr/>
                  <p:nvPr/>
                </p:nvSpPr>
                <p:spPr bwMode="auto">
                  <a:xfrm>
                    <a:off x="4156266"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 name="Rectangle 54"/>
                  <p:cNvSpPr/>
                  <p:nvPr/>
                </p:nvSpPr>
                <p:spPr bwMode="auto">
                  <a:xfrm>
                    <a:off x="5804593"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5804593"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7" name="Rectangle 56"/>
                  <p:cNvSpPr/>
                  <p:nvPr/>
                </p:nvSpPr>
                <p:spPr bwMode="auto">
                  <a:xfrm>
                    <a:off x="5804593"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 name="Rectangle 57"/>
                  <p:cNvSpPr/>
                  <p:nvPr/>
                </p:nvSpPr>
                <p:spPr bwMode="auto">
                  <a:xfrm>
                    <a:off x="5804593"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Rectangle 58"/>
                  <p:cNvSpPr/>
                  <p:nvPr/>
                </p:nvSpPr>
                <p:spPr bwMode="auto">
                  <a:xfrm>
                    <a:off x="7452920"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Rectangle 59"/>
                  <p:cNvSpPr/>
                  <p:nvPr/>
                </p:nvSpPr>
                <p:spPr bwMode="auto">
                  <a:xfrm>
                    <a:off x="7452920"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7452920"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Rectangle 61"/>
                  <p:cNvSpPr/>
                  <p:nvPr/>
                </p:nvSpPr>
                <p:spPr bwMode="auto">
                  <a:xfrm>
                    <a:off x="7452920"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Rectangle 62"/>
                  <p:cNvSpPr/>
                  <p:nvPr/>
                </p:nvSpPr>
                <p:spPr bwMode="auto">
                  <a:xfrm>
                    <a:off x="9101247"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Rectangle 63"/>
                  <p:cNvSpPr/>
                  <p:nvPr/>
                </p:nvSpPr>
                <p:spPr bwMode="auto">
                  <a:xfrm>
                    <a:off x="9101247"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Rectangle 64"/>
                  <p:cNvSpPr/>
                  <p:nvPr/>
                </p:nvSpPr>
                <p:spPr bwMode="auto">
                  <a:xfrm>
                    <a:off x="9101247"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Rectangle 65"/>
                  <p:cNvSpPr/>
                  <p:nvPr/>
                </p:nvSpPr>
                <p:spPr bwMode="auto">
                  <a:xfrm>
                    <a:off x="9101247"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7" name="Rectangle 66"/>
                  <p:cNvSpPr/>
                  <p:nvPr/>
                </p:nvSpPr>
                <p:spPr bwMode="auto">
                  <a:xfrm>
                    <a:off x="10749574"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Rectangle 67"/>
                  <p:cNvSpPr/>
                  <p:nvPr/>
                </p:nvSpPr>
                <p:spPr bwMode="auto">
                  <a:xfrm>
                    <a:off x="10749574"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p:cNvSpPr/>
                  <p:nvPr/>
                </p:nvSpPr>
                <p:spPr bwMode="auto">
                  <a:xfrm>
                    <a:off x="10749574"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0" name="Rectangle 69"/>
                  <p:cNvSpPr/>
                  <p:nvPr/>
                </p:nvSpPr>
                <p:spPr bwMode="auto">
                  <a:xfrm>
                    <a:off x="10749574"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1" name="Rectangle 70"/>
                  <p:cNvSpPr/>
                  <p:nvPr/>
                </p:nvSpPr>
                <p:spPr bwMode="auto">
                  <a:xfrm>
                    <a:off x="4156266"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Rectangle 71"/>
                  <p:cNvSpPr/>
                  <p:nvPr/>
                </p:nvSpPr>
                <p:spPr bwMode="auto">
                  <a:xfrm>
                    <a:off x="5804593"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Rectangle 72"/>
                  <p:cNvSpPr/>
                  <p:nvPr/>
                </p:nvSpPr>
                <p:spPr bwMode="auto">
                  <a:xfrm>
                    <a:off x="7452920"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Rectangle 73"/>
                  <p:cNvSpPr/>
                  <p:nvPr/>
                </p:nvSpPr>
                <p:spPr bwMode="auto">
                  <a:xfrm>
                    <a:off x="9101247"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Rectangle 74"/>
                  <p:cNvSpPr/>
                  <p:nvPr/>
                </p:nvSpPr>
                <p:spPr bwMode="auto">
                  <a:xfrm>
                    <a:off x="10749574"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4" name="Rectangle 123"/>
                  <p:cNvSpPr/>
                  <p:nvPr/>
                </p:nvSpPr>
                <p:spPr bwMode="auto">
                  <a:xfrm>
                    <a:off x="2517635" y="315488"/>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5" name="Rectangle 124"/>
                  <p:cNvSpPr/>
                  <p:nvPr/>
                </p:nvSpPr>
                <p:spPr bwMode="auto">
                  <a:xfrm>
                    <a:off x="2517635" y="1939751"/>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6" name="Rectangle 125"/>
                  <p:cNvSpPr/>
                  <p:nvPr/>
                </p:nvSpPr>
                <p:spPr bwMode="auto">
                  <a:xfrm>
                    <a:off x="2517635" y="3564014"/>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7" name="Rectangle 126"/>
                  <p:cNvSpPr/>
                  <p:nvPr/>
                </p:nvSpPr>
                <p:spPr bwMode="auto">
                  <a:xfrm>
                    <a:off x="2517635" y="5188277"/>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8" name="Rectangle 127"/>
                  <p:cNvSpPr/>
                  <p:nvPr/>
                </p:nvSpPr>
                <p:spPr bwMode="auto">
                  <a:xfrm>
                    <a:off x="2517635" y="6824572"/>
                    <a:ext cx="1555091" cy="1555091"/>
                  </a:xfrm>
                  <a:prstGeom prst="rect">
                    <a:avLst/>
                  </a:prstGeom>
                  <a:grpFill/>
                  <a:ln>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smtClean="0">
                      <a:ln>
                        <a:noFill/>
                      </a:ln>
                      <a:solidFill>
                        <a:srgbClr val="505050">
                          <a:lumMod val="60000"/>
                          <a:lumOff val="40000"/>
                        </a:srgbClr>
                      </a:solidFill>
                      <a:effectLst/>
                      <a:uLnTx/>
                      <a:uFillTx/>
                      <a:latin typeface="Segoe UI Semilight"/>
                      <a:ea typeface="Segoe UI" pitchFamily="34" charset="0"/>
                      <a:cs typeface="Segoe UI" pitchFamily="34" charset="0"/>
                    </a:endParaRPr>
                  </a:p>
                </p:txBody>
              </p:sp>
            </p:grpSp>
            <p:pic>
              <p:nvPicPr>
                <p:cNvPr id="112" name="Picture 111"/>
                <p:cNvPicPr>
                  <a:picLocks noChangeAspect="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t="22854" b="19231"/>
                <a:stretch/>
              </p:blipFill>
              <p:spPr>
                <a:xfrm>
                  <a:off x="7153034" y="5768760"/>
                  <a:ext cx="921000" cy="533401"/>
                </a:xfrm>
                <a:prstGeom prst="rect">
                  <a:avLst/>
                </a:prstGeom>
              </p:spPr>
            </p:pic>
            <p:pic>
              <p:nvPicPr>
                <p:cNvPr id="151" name="Picture 1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9789" y="683705"/>
                  <a:ext cx="952779" cy="476390"/>
                </a:xfrm>
                <a:prstGeom prst="rect">
                  <a:avLst/>
                </a:prstGeom>
              </p:spPr>
            </p:pic>
            <p:pic>
              <p:nvPicPr>
                <p:cNvPr id="77" name="Picture 76"/>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4783" r="5023"/>
                <a:stretch/>
              </p:blipFill>
              <p:spPr>
                <a:xfrm>
                  <a:off x="11033465" y="3256297"/>
                  <a:ext cx="1034297" cy="496687"/>
                </a:xfrm>
                <a:prstGeom prst="rect">
                  <a:avLst/>
                </a:prstGeom>
              </p:spPr>
            </p:pic>
            <p:pic>
              <p:nvPicPr>
                <p:cNvPr id="86" name="Picture 8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2120" y="4418824"/>
                  <a:ext cx="1013790" cy="550389"/>
                </a:xfrm>
                <a:prstGeom prst="rect">
                  <a:avLst/>
                </a:prstGeom>
              </p:spPr>
            </p:pic>
            <p:pic>
              <p:nvPicPr>
                <p:cNvPr id="92" name="Picture 91"/>
                <p:cNvPicPr>
                  <a:picLocks noChangeAspect="1"/>
                </p:cNvPicPr>
                <p:nvPr/>
              </p:nvPicPr>
              <p:blipFill>
                <a:blip r:embed="rId7"/>
                <a:stretch>
                  <a:fillRect/>
                </a:stretch>
              </p:blipFill>
              <p:spPr>
                <a:xfrm>
                  <a:off x="4670713" y="5750352"/>
                  <a:ext cx="867323" cy="580169"/>
                </a:xfrm>
                <a:prstGeom prst="rect">
                  <a:avLst/>
                </a:prstGeom>
              </p:spPr>
            </p:pic>
            <p:pic>
              <p:nvPicPr>
                <p:cNvPr id="94" name="Picture 28" descr="http://www.zebravisual.com/wp-content/uploads/2014/01/skanska.jp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36621" y="3349531"/>
                  <a:ext cx="1059842" cy="363228"/>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4" descr="http://refineicd.com/img/ge.pn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22569" y="715034"/>
                  <a:ext cx="1107360" cy="435682"/>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95"/>
                <p:cNvPicPr>
                  <a:picLocks noChangeAspect="1"/>
                </p:cNvPicPr>
                <p:nvPr/>
              </p:nvPicPr>
              <p:blipFill>
                <a:blip r:embed="rId10">
                  <a:clrChange>
                    <a:clrFrom>
                      <a:srgbClr val="FFFFFF"/>
                    </a:clrFrom>
                    <a:clrTo>
                      <a:srgbClr val="FFFFFF">
                        <a:alpha val="0"/>
                      </a:srgbClr>
                    </a:clrTo>
                  </a:clrChange>
                </a:blip>
                <a:stretch>
                  <a:fillRect/>
                </a:stretch>
              </p:blipFill>
              <p:spPr>
                <a:xfrm>
                  <a:off x="5990941" y="3098195"/>
                  <a:ext cx="650284" cy="704680"/>
                </a:xfrm>
                <a:prstGeom prst="rect">
                  <a:avLst/>
                </a:prstGeom>
              </p:spPr>
            </p:pic>
            <p:pic>
              <p:nvPicPr>
                <p:cNvPr id="97" name="Picture 96"/>
                <p:cNvPicPr>
                  <a:picLocks noChangeAspect="1"/>
                </p:cNvPicPr>
                <p:nvPr/>
              </p:nvPicPr>
              <p:blipFill>
                <a:blip r:embed="rId11">
                  <a:clrChange>
                    <a:clrFrom>
                      <a:srgbClr val="FFFFFF"/>
                    </a:clrFrom>
                    <a:clrTo>
                      <a:srgbClr val="FFFFFF">
                        <a:alpha val="0"/>
                      </a:srgbClr>
                    </a:clrTo>
                  </a:clrChange>
                </a:blip>
                <a:stretch>
                  <a:fillRect/>
                </a:stretch>
              </p:blipFill>
              <p:spPr>
                <a:xfrm>
                  <a:off x="8642502" y="708240"/>
                  <a:ext cx="646522" cy="376334"/>
                </a:xfrm>
                <a:prstGeom prst="rect">
                  <a:avLst/>
                </a:prstGeom>
              </p:spPr>
            </p:pic>
            <p:pic>
              <p:nvPicPr>
                <p:cNvPr id="99" name="Picture 98"/>
                <p:cNvPicPr>
                  <a:picLocks noChangeAspect="1"/>
                </p:cNvPicPr>
                <p:nvPr/>
              </p:nvPicPr>
              <p:blipFill>
                <a:blip r:embed="rId12">
                  <a:clrChange>
                    <a:clrFrom>
                      <a:srgbClr val="FFFFFF"/>
                    </a:clrFrom>
                    <a:clrTo>
                      <a:srgbClr val="FFFFFF">
                        <a:alpha val="0"/>
                      </a:srgbClr>
                    </a:clrTo>
                  </a:clrChange>
                </a:blip>
                <a:stretch>
                  <a:fillRect/>
                </a:stretch>
              </p:blipFill>
              <p:spPr>
                <a:xfrm>
                  <a:off x="4541837" y="2051905"/>
                  <a:ext cx="990571" cy="254449"/>
                </a:xfrm>
                <a:prstGeom prst="rect">
                  <a:avLst/>
                </a:prstGeom>
              </p:spPr>
            </p:pic>
            <p:pic>
              <p:nvPicPr>
                <p:cNvPr id="102" name="Picture 101"/>
                <p:cNvPicPr>
                  <a:picLocks noChangeAspect="1"/>
                </p:cNvPicPr>
                <p:nvPr/>
              </p:nvPicPr>
              <p:blipFill>
                <a:blip r:embed="rId13">
                  <a:clrChange>
                    <a:clrFrom>
                      <a:srgbClr val="FDFDFD"/>
                    </a:clrFrom>
                    <a:clrTo>
                      <a:srgbClr val="FDFDFD">
                        <a:alpha val="0"/>
                      </a:srgbClr>
                    </a:clrTo>
                  </a:clrChange>
                </a:blip>
                <a:stretch>
                  <a:fillRect/>
                </a:stretch>
              </p:blipFill>
              <p:spPr>
                <a:xfrm>
                  <a:off x="9717764" y="750082"/>
                  <a:ext cx="1067465" cy="360878"/>
                </a:xfrm>
                <a:prstGeom prst="rect">
                  <a:avLst/>
                </a:prstGeom>
              </p:spPr>
            </p:pic>
            <p:pic>
              <p:nvPicPr>
                <p:cNvPr id="104" name="Picture 14" descr="http://inmannews.wpengine.netdna-cdn.com/wp-content/uploads/2013/04/DocuSign.jpeg"/>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063807" y="2079251"/>
                  <a:ext cx="983520" cy="263364"/>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4"/>
                <p:cNvPicPr>
                  <a:picLocks noChangeAspect="1"/>
                </p:cNvPicPr>
                <p:nvPr/>
              </p:nvPicPr>
              <p:blipFill>
                <a:blip r:embed="rId15">
                  <a:clrChange>
                    <a:clrFrom>
                      <a:srgbClr val="FFFFFF"/>
                    </a:clrFrom>
                    <a:clrTo>
                      <a:srgbClr val="FFFFFF">
                        <a:alpha val="0"/>
                      </a:srgbClr>
                    </a:clrTo>
                  </a:clrChange>
                </a:blip>
                <a:stretch>
                  <a:fillRect/>
                </a:stretch>
              </p:blipFill>
              <p:spPr>
                <a:xfrm>
                  <a:off x="5966643" y="5859342"/>
                  <a:ext cx="848900" cy="413982"/>
                </a:xfrm>
                <a:prstGeom prst="rect">
                  <a:avLst/>
                </a:prstGeom>
              </p:spPr>
            </p:pic>
            <p:pic>
              <p:nvPicPr>
                <p:cNvPr id="106" name="Picture 105"/>
                <p:cNvPicPr>
                  <a:picLocks noChangeAspect="1"/>
                </p:cNvPicPr>
                <p:nvPr/>
              </p:nvPicPr>
              <p:blipFill>
                <a:blip r:embed="rId16">
                  <a:clrChange>
                    <a:clrFrom>
                      <a:srgbClr val="FFFFFF"/>
                    </a:clrFrom>
                    <a:clrTo>
                      <a:srgbClr val="FFFFFF">
                        <a:alpha val="0"/>
                      </a:srgbClr>
                    </a:clrTo>
                  </a:clrChange>
                </a:blip>
                <a:stretch>
                  <a:fillRect/>
                </a:stretch>
              </p:blipFill>
              <p:spPr>
                <a:xfrm>
                  <a:off x="9774552" y="5873075"/>
                  <a:ext cx="945414" cy="367847"/>
                </a:xfrm>
                <a:prstGeom prst="rect">
                  <a:avLst/>
                </a:prstGeom>
              </p:spPr>
            </p:pic>
            <p:pic>
              <p:nvPicPr>
                <p:cNvPr id="107" name="Picture 16"/>
                <p:cNvPicPr>
                  <a:picLocks noChangeAspect="1" noChangeArrowheads="1"/>
                </p:cNvPicPr>
                <p:nvPr/>
              </p:nvPicPr>
              <p:blipFill rotWithShape="1">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t="42579" b="36947"/>
                <a:stretch/>
              </p:blipFill>
              <p:spPr bwMode="auto">
                <a:xfrm>
                  <a:off x="5837237" y="4693537"/>
                  <a:ext cx="1057551" cy="12991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https://customers.microsoft.com/Assets/8c43ac42-ac81-e411-bb35-6c3be5a84144/Toyota%20Motor%20Europe%20logo.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022242" y="831421"/>
                  <a:ext cx="1094679" cy="32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descr="https://customers.microsoft.com/Assets/520042cf-0fd3-e411-b49f-6c3be5a84144/alaska.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070013" y="1984502"/>
                  <a:ext cx="1169907" cy="423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6" descr="https://customers.microsoft.com/Assets/0fa5357b-8208-e411-bef3-acdc0af5c1c4/McKesson%20Logo.jp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397372" y="2125662"/>
                  <a:ext cx="1130104" cy="161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8" descr="https://customers.microsoft.com/Assets/43a03553-77a6-e411-bfdd-6c3be5a8e164/Heineken%20Logo.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605511" y="3187707"/>
                  <a:ext cx="971660" cy="498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https://customers.microsoft.com/Assets/2517d5ff-22f0-e411-80f0-c4346bac0abc/Crest.jp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897695" y="3031724"/>
                  <a:ext cx="714375"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0" descr="UL"/>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667478" y="4340428"/>
                  <a:ext cx="84772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139668" y="4399685"/>
                  <a:ext cx="1047500" cy="789918"/>
                </a:xfrm>
                <a:prstGeom prst="rect">
                  <a:avLst/>
                </a:prstGeom>
              </p:spPr>
            </p:pic>
            <p:pic>
              <p:nvPicPr>
                <p:cNvPr id="1036" name="Picture 12" descr="https://customers.microsoft.com/Assets/5d0a9e8c-e85a-e411-be56-6c3be5bde970/Callaway%20Golf%20Logo.jp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1054653" y="4449479"/>
                  <a:ext cx="1031874" cy="584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Picture 13" descr="https://customers.microsoft.com/Assets/a193f094-a218-e411-a36d-acdc0af5c1c4/Wellmark.jp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406078" y="5931273"/>
                  <a:ext cx="1121565" cy="22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8" name="Picture 14" descr="https://customers.microsoft.com/Assets/3bf17d84-db74-e411-92bf-6c3be5a8e164/HarperCollins%20Logo.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1022242" y="6028386"/>
                  <a:ext cx="1076971" cy="127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791706" y="2097673"/>
                  <a:ext cx="1173794" cy="226521"/>
                </a:xfrm>
                <a:prstGeom prst="rect">
                  <a:avLst/>
                </a:prstGeom>
              </p:spPr>
            </p:pic>
            <p:pic>
              <p:nvPicPr>
                <p:cNvPr id="7" name="Picture 1" descr="http://www.appmarketingagentur.de/wp-content/uploads/2012/08/logo_lufthansa_systems.jp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9668786" y="2005747"/>
                  <a:ext cx="1172192" cy="417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0" name="Picture 2" descr="http://ycdtc.com/ColoradoSF/WalMart.png"/>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889288" y="829594"/>
                <a:ext cx="978629" cy="238920"/>
              </a:xfrm>
              <a:prstGeom prst="rect">
                <a:avLst/>
              </a:prstGeom>
              <a:noFill/>
              <a:extLst>
                <a:ext uri="{909E8E84-426E-40DD-AFC4-6F175D3DCCD1}">
                  <a14:hiddenFill xmlns:a14="http://schemas.microsoft.com/office/drawing/2010/main">
                    <a:solidFill>
                      <a:srgbClr val="FFFFFF"/>
                    </a:solidFill>
                  </a14:hiddenFill>
                </a:ext>
              </a:extLst>
            </p:spPr>
          </p:pic>
        </p:grpSp>
        <p:pic>
          <p:nvPicPr>
            <p:cNvPr id="78" name="Picture 77"/>
            <p:cNvPicPr>
              <a:picLocks noChangeAspect="1"/>
            </p:cNvPicPr>
            <p:nvPr/>
          </p:nvPicPr>
          <p:blipFill>
            <a:blip r:embed="rId31">
              <a:clrChange>
                <a:clrFrom>
                  <a:srgbClr val="FFFFFF"/>
                </a:clrFrom>
                <a:clrTo>
                  <a:srgbClr val="FFFFFF">
                    <a:alpha val="0"/>
                  </a:srgbClr>
                </a:clrTo>
              </a:clrChange>
            </a:blip>
            <a:stretch>
              <a:fillRect/>
            </a:stretch>
          </p:blipFill>
          <p:spPr>
            <a:xfrm>
              <a:off x="8457264" y="3309620"/>
              <a:ext cx="1044718" cy="425625"/>
            </a:xfrm>
            <a:prstGeom prst="rect">
              <a:avLst/>
            </a:prstGeom>
          </p:spPr>
        </p:pic>
        <p:pic>
          <p:nvPicPr>
            <p:cNvPr id="81" name="Picture 4" descr="http://the-digital-reader.com/wp-content/uploads/2015/03/jet-logo111.jpg"/>
            <p:cNvPicPr>
              <a:picLocks noChangeAspect="1" noChangeArrowheads="1"/>
            </p:cNvPicPr>
            <p:nvPr/>
          </p:nvPicPr>
          <p:blipFill>
            <a:blip r:embed="rId3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86839" y="4590572"/>
              <a:ext cx="936086" cy="41413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3785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0-#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34"/>
                                        </p:tgtEl>
                                        <p:attrNameLst>
                                          <p:attrName>style.visibility</p:attrName>
                                        </p:attrNameLst>
                                      </p:cBhvr>
                                      <p:to>
                                        <p:strVal val="visible"/>
                                      </p:to>
                                    </p:set>
                                    <p:animEffect transition="in" filter="fade">
                                      <p:cBhvr>
                                        <p:cTn id="16"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3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9" name="Title 1"/>
          <p:cNvSpPr txBox="1">
            <a:spLocks/>
          </p:cNvSpPr>
          <p:nvPr/>
        </p:nvSpPr>
        <p:spPr>
          <a:xfrm>
            <a:off x="427037" y="480789"/>
            <a:ext cx="116586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smtClean="0">
                <a:ln w="3175">
                  <a:noFill/>
                </a:ln>
                <a:solidFill>
                  <a:srgbClr val="FFFFFF"/>
                </a:solidFill>
                <a:effectLst/>
                <a:uLnTx/>
                <a:uFillTx/>
                <a:latin typeface="Segoe UI Semibold" panose="020B0702040204020203" pitchFamily="34" charset="0"/>
                <a:ea typeface="+mn-ea"/>
                <a:cs typeface="Segoe UI Semibold" panose="020B0702040204020203" pitchFamily="34" charset="0"/>
              </a:rPr>
              <a:t>Leading</a:t>
            </a:r>
            <a:r>
              <a:rPr kumimoji="0" lang="en-US" sz="50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 the journey to the Cloud</a:t>
            </a:r>
            <a:endPar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
        <p:nvSpPr>
          <p:cNvPr id="42" name="Rounded Rectangle 41"/>
          <p:cNvSpPr/>
          <p:nvPr/>
        </p:nvSpPr>
        <p:spPr bwMode="auto">
          <a:xfrm>
            <a:off x="448303" y="2011255"/>
            <a:ext cx="11526579" cy="3450932"/>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42"/>
          <p:cNvGrpSpPr/>
          <p:nvPr/>
        </p:nvGrpSpPr>
        <p:grpSpPr>
          <a:xfrm>
            <a:off x="579437" y="4581189"/>
            <a:ext cx="11277600" cy="717538"/>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a:t>
              </a:r>
              <a:r>
                <a:rPr kumimoji="0" lang="en-US" sz="2000" b="0" i="0" u="none" strike="noStrike" kern="1200" cap="none" spc="-50" normalizeH="0" baseline="0" noProof="0" dirty="0" smtClean="0">
                  <a:ln>
                    <a:noFill/>
                  </a:ln>
                  <a:solidFill>
                    <a:srgbClr val="FFFFFF"/>
                  </a:solidFill>
                  <a:effectLst/>
                  <a:uLnTx/>
                  <a:uFillTx/>
                  <a:latin typeface="Segoe UI Semilight"/>
                  <a:ea typeface="Segoe UI" pitchFamily="34" charset="0"/>
                  <a:cs typeface="Segoe UI" pitchFamily="34" charset="0"/>
                </a:rPr>
                <a:t>+ </a:t>
              </a: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3131063"/>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Cortana </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3856618"/>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63" name="TextBox 62"/>
          <p:cNvSpPr txBox="1"/>
          <p:nvPr/>
        </p:nvSpPr>
        <p:spPr>
          <a:xfrm>
            <a:off x="382815" y="1944482"/>
            <a:ext cx="1850058" cy="544765"/>
          </a:xfrm>
          <a:prstGeom prst="rect">
            <a:avLst/>
          </a:prstGeom>
          <a:noFill/>
        </p:spPr>
        <p:txBody>
          <a:bodyPr wrap="none" lIns="182880" tIns="146304" rIns="182880" bIns="146304" rtlCol="0">
            <a:spAutoFit/>
          </a:bodyPr>
          <a:lstStyle/>
          <a:p>
            <a:pPr>
              <a:lnSpc>
                <a:spcPct val="90000"/>
              </a:lnSpc>
              <a:spcAft>
                <a:spcPts val="600"/>
              </a:spcAft>
            </a:pPr>
            <a:r>
              <a:rPr lang="en-US" spc="-10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grpSp>
        <p:nvGrpSpPr>
          <p:cNvPr id="64" name="Group 63"/>
          <p:cNvGrpSpPr/>
          <p:nvPr/>
        </p:nvGrpSpPr>
        <p:grpSpPr>
          <a:xfrm>
            <a:off x="579437" y="2401520"/>
            <a:ext cx="11277600" cy="717538"/>
            <a:chOff x="579437" y="-1074737"/>
            <a:chExt cx="11277600" cy="717538"/>
          </a:xfrm>
        </p:grpSpPr>
        <p:sp>
          <p:nvSpPr>
            <p:cNvPr id="65" name="Rectangle 64"/>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6" name="Rectangle 65"/>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Rectangle 66"/>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68" name="Rectangle 67"/>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spTree>
    <p:extLst>
      <p:ext uri="{BB962C8B-B14F-4D97-AF65-F5344CB8AC3E}">
        <p14:creationId xmlns:p14="http://schemas.microsoft.com/office/powerpoint/2010/main" val="713132217"/>
      </p:ext>
    </p:extLst>
  </p:cSld>
  <p:clrMapOvr>
    <a:masterClrMapping/>
  </p:clrMapOvr>
  <mc:AlternateContent xmlns:mc="http://schemas.openxmlformats.org/markup-compatibility/2006" xmlns:p14="http://schemas.microsoft.com/office/powerpoint/2010/main">
    <mc:Choice Requires="p14">
      <p:transition spd="med" p14:dur="700" advClick="0" advTm="500">
        <p:fade/>
      </p:transition>
    </mc:Choice>
    <mc:Fallback xmlns="">
      <p:transition spd="med" advClick="0" advTm="50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579437" y="3605018"/>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79437" y="5797044"/>
            <a:ext cx="11277600" cy="717538"/>
            <a:chOff x="579437" y="-1074737"/>
            <a:chExt cx="11277600" cy="717538"/>
          </a:xfrm>
        </p:grpSpPr>
        <p:sp>
          <p:nvSpPr>
            <p:cNvPr id="44" name="Rectangle 4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a:t>
              </a:r>
              <a:r>
                <a:rPr kumimoji="0" lang="en-US" sz="2000" b="0" i="0" u="none" strike="noStrike" kern="1200" cap="none" spc="-50" normalizeH="0" baseline="0" noProof="0" dirty="0" smtClean="0">
                  <a:ln>
                    <a:noFill/>
                  </a:ln>
                  <a:solidFill>
                    <a:srgbClr val="FFFFFF"/>
                  </a:solidFill>
                  <a:effectLst/>
                  <a:uLnTx/>
                  <a:uFillTx/>
                  <a:latin typeface="Segoe UI Semilight"/>
                  <a:ea typeface="Segoe UI" pitchFamily="34" charset="0"/>
                  <a:cs typeface="Segoe UI" pitchFamily="34" charset="0"/>
                </a:rPr>
                <a:t>+ </a:t>
              </a: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4334561"/>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Cortana </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5060116"/>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marL="0" marR="0" lvl="0" indent="0" algn="l" defTabSz="931863"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10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79437" y="3387117"/>
            <a:ext cx="11277600" cy="3125803"/>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66" name="Rectangle 65"/>
          <p:cNvSpPr/>
          <p:nvPr/>
        </p:nvSpPr>
        <p:spPr bwMode="auto">
          <a:xfrm>
            <a:off x="575448" y="3364907"/>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smtClean="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endPar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151" name="Group 150"/>
          <p:cNvGrpSpPr/>
          <p:nvPr/>
        </p:nvGrpSpPr>
        <p:grpSpPr>
          <a:xfrm>
            <a:off x="1578824" y="5161918"/>
            <a:ext cx="72785" cy="78040"/>
            <a:chOff x="1286878" y="3925073"/>
            <a:chExt cx="291844" cy="312918"/>
          </a:xfrm>
          <a:noFill/>
        </p:grpSpPr>
        <p:sp>
          <p:nvSpPr>
            <p:cNvPr id="161" name="Diamond 160"/>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62" name="Diamond 161"/>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63" name="Diamond 162"/>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153" name="Group 152"/>
          <p:cNvGrpSpPr/>
          <p:nvPr/>
        </p:nvGrpSpPr>
        <p:grpSpPr>
          <a:xfrm>
            <a:off x="1687476" y="5162316"/>
            <a:ext cx="72785" cy="78040"/>
            <a:chOff x="1286878" y="3925073"/>
            <a:chExt cx="291844" cy="312918"/>
          </a:xfrm>
          <a:noFill/>
        </p:grpSpPr>
        <p:sp>
          <p:nvSpPr>
            <p:cNvPr id="158" name="Diamond 157"/>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59" name="Diamond 158"/>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60" name="Diamond 159"/>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154" name="Group 153"/>
          <p:cNvGrpSpPr/>
          <p:nvPr/>
        </p:nvGrpSpPr>
        <p:grpSpPr>
          <a:xfrm>
            <a:off x="1636116" y="5223413"/>
            <a:ext cx="72785" cy="78040"/>
            <a:chOff x="1286878" y="3925073"/>
            <a:chExt cx="291844" cy="312918"/>
          </a:xfrm>
          <a:noFill/>
        </p:grpSpPr>
        <p:sp>
          <p:nvSpPr>
            <p:cNvPr id="155" name="Diamond 154"/>
            <p:cNvSpPr/>
            <p:nvPr/>
          </p:nvSpPr>
          <p:spPr bwMode="auto">
            <a:xfrm rot="19690132">
              <a:off x="1286878" y="3991205"/>
              <a:ext cx="148048" cy="245585"/>
            </a:xfrm>
            <a:prstGeom prst="diamond">
              <a:avLst/>
            </a:prstGeom>
            <a:grp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56" name="Diamond 155"/>
            <p:cNvSpPr/>
            <p:nvPr/>
          </p:nvSpPr>
          <p:spPr bwMode="auto">
            <a:xfrm rot="1935408">
              <a:off x="1424781" y="3991343"/>
              <a:ext cx="153941" cy="246648"/>
            </a:xfrm>
            <a:prstGeom prst="diamon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57" name="Diamond 156"/>
            <p:cNvSpPr/>
            <p:nvPr/>
          </p:nvSpPr>
          <p:spPr bwMode="auto">
            <a:xfrm rot="5400000">
              <a:off x="1355358" y="3879251"/>
              <a:ext cx="153941" cy="245585"/>
            </a:xfrm>
            <a:prstGeom prst="diamond">
              <a:avLst/>
            </a:prstGeom>
            <a:grp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73" name="Group 72"/>
          <p:cNvGrpSpPr/>
          <p:nvPr/>
        </p:nvGrpSpPr>
        <p:grpSpPr>
          <a:xfrm>
            <a:off x="4325819" y="3389119"/>
            <a:ext cx="7262601" cy="3138905"/>
            <a:chOff x="4325819" y="3389119"/>
            <a:chExt cx="7262601" cy="3138905"/>
          </a:xfrm>
        </p:grpSpPr>
        <p:grpSp>
          <p:nvGrpSpPr>
            <p:cNvPr id="323" name="Group 322"/>
            <p:cNvGrpSpPr/>
            <p:nvPr/>
          </p:nvGrpSpPr>
          <p:grpSpPr>
            <a:xfrm>
              <a:off x="4325819" y="5248253"/>
              <a:ext cx="3612889" cy="433965"/>
              <a:chOff x="4325819" y="2110810"/>
              <a:chExt cx="3612889" cy="433965"/>
            </a:xfrm>
          </p:grpSpPr>
          <p:sp>
            <p:nvSpPr>
              <p:cNvPr id="324" name="TextBox 323"/>
              <p:cNvSpPr txBox="1"/>
              <p:nvPr/>
            </p:nvSpPr>
            <p:spPr>
              <a:xfrm>
                <a:off x="4325819" y="2110810"/>
                <a:ext cx="810158"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Storage</a:t>
                </a:r>
              </a:p>
            </p:txBody>
          </p:sp>
          <p:cxnSp>
            <p:nvCxnSpPr>
              <p:cNvPr id="325" name="Straight Connector 324"/>
              <p:cNvCxnSpPr/>
              <p:nvPr/>
            </p:nvCxnSpPr>
            <p:spPr>
              <a:xfrm>
                <a:off x="4495192" y="2457617"/>
                <a:ext cx="344351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2" name="Group 71"/>
            <p:cNvGrpSpPr/>
            <p:nvPr/>
          </p:nvGrpSpPr>
          <p:grpSpPr>
            <a:xfrm>
              <a:off x="4325819" y="3389119"/>
              <a:ext cx="7262601" cy="3138905"/>
              <a:chOff x="4325819" y="3389119"/>
              <a:chExt cx="7262601" cy="3138905"/>
            </a:xfrm>
          </p:grpSpPr>
          <p:grpSp>
            <p:nvGrpSpPr>
              <p:cNvPr id="40" name="Group 39"/>
              <p:cNvGrpSpPr/>
              <p:nvPr/>
            </p:nvGrpSpPr>
            <p:grpSpPr>
              <a:xfrm>
                <a:off x="8115805" y="4191079"/>
                <a:ext cx="1433775" cy="420115"/>
                <a:chOff x="6257227" y="4937787"/>
                <a:chExt cx="1721695" cy="504480"/>
              </a:xfrm>
            </p:grpSpPr>
            <p:grpSp>
              <p:nvGrpSpPr>
                <p:cNvPr id="23" name="Group 22"/>
                <p:cNvGrpSpPr/>
                <p:nvPr/>
              </p:nvGrpSpPr>
              <p:grpSpPr>
                <a:xfrm>
                  <a:off x="6257227" y="4937787"/>
                  <a:ext cx="1721695" cy="504480"/>
                  <a:chOff x="6257227" y="5173830"/>
                  <a:chExt cx="1721695" cy="504480"/>
                </a:xfrm>
              </p:grpSpPr>
              <p:sp>
                <p:nvSpPr>
                  <p:cNvPr id="238" name="Rectangle 237"/>
                  <p:cNvSpPr/>
                  <p:nvPr/>
                </p:nvSpPr>
                <p:spPr bwMode="auto">
                  <a:xfrm>
                    <a:off x="6257227"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9" name="TextBox 238"/>
                  <p:cNvSpPr txBox="1"/>
                  <p:nvPr/>
                </p:nvSpPr>
                <p:spPr>
                  <a:xfrm>
                    <a:off x="6538322" y="5173830"/>
                    <a:ext cx="144060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Virtual Network</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84" name="Picture 28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326429" y="5048617"/>
                  <a:ext cx="267664" cy="267664"/>
                </a:xfrm>
                <a:prstGeom prst="rect">
                  <a:avLst/>
                </a:prstGeom>
                <a:noFill/>
              </p:spPr>
            </p:pic>
          </p:grpSp>
          <p:grpSp>
            <p:nvGrpSpPr>
              <p:cNvPr id="319" name="Group 318"/>
              <p:cNvGrpSpPr/>
              <p:nvPr/>
            </p:nvGrpSpPr>
            <p:grpSpPr>
              <a:xfrm>
                <a:off x="4493590" y="5678690"/>
                <a:ext cx="1279884" cy="420115"/>
                <a:chOff x="6257227" y="3451356"/>
                <a:chExt cx="1536901" cy="504480"/>
              </a:xfrm>
            </p:grpSpPr>
            <p:grpSp>
              <p:nvGrpSpPr>
                <p:cNvPr id="6" name="Group 5"/>
                <p:cNvGrpSpPr/>
                <p:nvPr/>
              </p:nvGrpSpPr>
              <p:grpSpPr>
                <a:xfrm>
                  <a:off x="6257227" y="3451356"/>
                  <a:ext cx="1536901" cy="504480"/>
                  <a:chOff x="6257227" y="3451356"/>
                  <a:chExt cx="1536901" cy="504480"/>
                </a:xfrm>
              </p:grpSpPr>
              <p:sp>
                <p:nvSpPr>
                  <p:cNvPr id="232" name="Rectangle 231"/>
                  <p:cNvSpPr/>
                  <p:nvPr/>
                </p:nvSpPr>
                <p:spPr bwMode="auto">
                  <a:xfrm>
                    <a:off x="6257227"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3" name="TextBox 232"/>
                  <p:cNvSpPr txBox="1"/>
                  <p:nvPr/>
                </p:nvSpPr>
                <p:spPr>
                  <a:xfrm>
                    <a:off x="6538319" y="3451356"/>
                    <a:ext cx="1255809"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Blob Storage</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88" name="Picture 287"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3566257"/>
                  <a:ext cx="247134" cy="247135"/>
                </a:xfrm>
                <a:prstGeom prst="rect">
                  <a:avLst/>
                </a:prstGeom>
                <a:noFill/>
              </p:spPr>
            </p:pic>
          </p:grpSp>
          <p:grpSp>
            <p:nvGrpSpPr>
              <p:cNvPr id="318" name="Group 317"/>
              <p:cNvGrpSpPr/>
              <p:nvPr/>
            </p:nvGrpSpPr>
            <p:grpSpPr>
              <a:xfrm>
                <a:off x="5816597" y="5679661"/>
                <a:ext cx="1166072" cy="420115"/>
                <a:chOff x="6257227" y="3946832"/>
                <a:chExt cx="1400234" cy="504480"/>
              </a:xfrm>
            </p:grpSpPr>
            <p:grpSp>
              <p:nvGrpSpPr>
                <p:cNvPr id="13" name="Group 12"/>
                <p:cNvGrpSpPr/>
                <p:nvPr/>
              </p:nvGrpSpPr>
              <p:grpSpPr>
                <a:xfrm>
                  <a:off x="6257227" y="3946832"/>
                  <a:ext cx="1400234" cy="504480"/>
                  <a:chOff x="6257227" y="4025513"/>
                  <a:chExt cx="1400234" cy="504480"/>
                </a:xfrm>
              </p:grpSpPr>
              <p:sp>
                <p:nvSpPr>
                  <p:cNvPr id="234" name="Rectangle 233"/>
                  <p:cNvSpPr/>
                  <p:nvPr/>
                </p:nvSpPr>
                <p:spPr bwMode="auto">
                  <a:xfrm>
                    <a:off x="6257227"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5" name="TextBox 234"/>
                  <p:cNvSpPr txBox="1"/>
                  <p:nvPr/>
                </p:nvSpPr>
                <p:spPr>
                  <a:xfrm>
                    <a:off x="6538320" y="4025513"/>
                    <a:ext cx="1119141"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Files</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90" name="Picture 289"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4069699"/>
                  <a:ext cx="247134" cy="247135"/>
                </a:xfrm>
                <a:prstGeom prst="rect">
                  <a:avLst/>
                </a:prstGeom>
                <a:noFill/>
              </p:spPr>
            </p:pic>
          </p:grpSp>
          <p:grpSp>
            <p:nvGrpSpPr>
              <p:cNvPr id="320" name="Group 319"/>
              <p:cNvGrpSpPr/>
              <p:nvPr/>
            </p:nvGrpSpPr>
            <p:grpSpPr>
              <a:xfrm>
                <a:off x="7010859" y="5615534"/>
                <a:ext cx="1109966" cy="544765"/>
                <a:chOff x="6257227" y="4367468"/>
                <a:chExt cx="1332861" cy="654161"/>
              </a:xfrm>
            </p:grpSpPr>
            <p:grpSp>
              <p:nvGrpSpPr>
                <p:cNvPr id="18" name="Group 17"/>
                <p:cNvGrpSpPr/>
                <p:nvPr/>
              </p:nvGrpSpPr>
              <p:grpSpPr>
                <a:xfrm>
                  <a:off x="6257227" y="4367468"/>
                  <a:ext cx="1332861" cy="654161"/>
                  <a:chOff x="6257227" y="4524830"/>
                  <a:chExt cx="1332861" cy="654161"/>
                </a:xfrm>
              </p:grpSpPr>
              <p:sp>
                <p:nvSpPr>
                  <p:cNvPr id="236" name="Rectangle 235"/>
                  <p:cNvSpPr/>
                  <p:nvPr/>
                </p:nvSpPr>
                <p:spPr bwMode="auto">
                  <a:xfrm>
                    <a:off x="6257227"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7" name="TextBox 236"/>
                  <p:cNvSpPr txBox="1"/>
                  <p:nvPr/>
                </p:nvSpPr>
                <p:spPr>
                  <a:xfrm>
                    <a:off x="6538320" y="4524830"/>
                    <a:ext cx="1051768"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Premium </a:t>
                    </a:r>
                    <a:b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Storage</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92" name="Picture 291" descr="Storage blob.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332274" y="4568067"/>
                  <a:ext cx="247134" cy="247135"/>
                </a:xfrm>
                <a:prstGeom prst="rect">
                  <a:avLst/>
                </a:prstGeom>
                <a:noFill/>
              </p:spPr>
            </p:pic>
          </p:grpSp>
          <p:grpSp>
            <p:nvGrpSpPr>
              <p:cNvPr id="38" name="Group 37"/>
              <p:cNvGrpSpPr/>
              <p:nvPr/>
            </p:nvGrpSpPr>
            <p:grpSpPr>
              <a:xfrm>
                <a:off x="8115805" y="4932415"/>
                <a:ext cx="837459" cy="420115"/>
                <a:chOff x="6257227" y="5928742"/>
                <a:chExt cx="1005631" cy="504480"/>
              </a:xfrm>
            </p:grpSpPr>
            <p:grpSp>
              <p:nvGrpSpPr>
                <p:cNvPr id="256" name="Group 255"/>
                <p:cNvGrpSpPr/>
                <p:nvPr/>
              </p:nvGrpSpPr>
              <p:grpSpPr>
                <a:xfrm>
                  <a:off x="6257227" y="5928742"/>
                  <a:ext cx="1005631" cy="504480"/>
                  <a:chOff x="6257227" y="5747988"/>
                  <a:chExt cx="1005631" cy="504480"/>
                </a:xfrm>
              </p:grpSpPr>
              <p:sp>
                <p:nvSpPr>
                  <p:cNvPr id="257" name="Rectangle 256"/>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8" name="TextBox 257"/>
                  <p:cNvSpPr txBox="1"/>
                  <p:nvPr/>
                </p:nvSpPr>
                <p:spPr>
                  <a:xfrm>
                    <a:off x="6538323" y="5747988"/>
                    <a:ext cx="72453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DNS</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302" name="Picture 301"/>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354444" y="6059533"/>
                  <a:ext cx="211635" cy="211635"/>
                </a:xfrm>
                <a:prstGeom prst="rect">
                  <a:avLst/>
                </a:prstGeom>
                <a:noFill/>
              </p:spPr>
            </p:pic>
          </p:grpSp>
          <p:grpSp>
            <p:nvGrpSpPr>
              <p:cNvPr id="39" name="Group 38"/>
              <p:cNvGrpSpPr/>
              <p:nvPr/>
            </p:nvGrpSpPr>
            <p:grpSpPr>
              <a:xfrm>
                <a:off x="8115805" y="4564805"/>
                <a:ext cx="1337593" cy="420115"/>
                <a:chOff x="6257227" y="5433264"/>
                <a:chExt cx="1606198" cy="504480"/>
              </a:xfrm>
            </p:grpSpPr>
            <p:grpSp>
              <p:nvGrpSpPr>
                <p:cNvPr id="26" name="Group 25"/>
                <p:cNvGrpSpPr/>
                <p:nvPr/>
              </p:nvGrpSpPr>
              <p:grpSpPr>
                <a:xfrm>
                  <a:off x="6257227" y="5433264"/>
                  <a:ext cx="1606198" cy="504480"/>
                  <a:chOff x="6257227" y="5747988"/>
                  <a:chExt cx="1606198" cy="504480"/>
                </a:xfrm>
              </p:grpSpPr>
              <p:sp>
                <p:nvSpPr>
                  <p:cNvPr id="240" name="Rectangle 239"/>
                  <p:cNvSpPr/>
                  <p:nvPr/>
                </p:nvSpPr>
                <p:spPr bwMode="auto">
                  <a:xfrm>
                    <a:off x="6257227"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1" name="TextBox 240"/>
                  <p:cNvSpPr txBox="1"/>
                  <p:nvPr/>
                </p:nvSpPr>
                <p:spPr>
                  <a:xfrm>
                    <a:off x="6538320" y="5747988"/>
                    <a:ext cx="132510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Load Balancer</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306" name="Picture 30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6437" y="5563362"/>
                  <a:ext cx="238808" cy="238808"/>
                </a:xfrm>
                <a:prstGeom prst="rect">
                  <a:avLst/>
                </a:prstGeom>
                <a:noFill/>
              </p:spPr>
            </p:pic>
          </p:grpSp>
          <p:grpSp>
            <p:nvGrpSpPr>
              <p:cNvPr id="309" name="Group 308"/>
              <p:cNvGrpSpPr/>
              <p:nvPr/>
            </p:nvGrpSpPr>
            <p:grpSpPr>
              <a:xfrm>
                <a:off x="8115805" y="3826527"/>
                <a:ext cx="1335990" cy="420115"/>
                <a:chOff x="8101290" y="3451356"/>
                <a:chExt cx="1604275" cy="504480"/>
              </a:xfrm>
            </p:grpSpPr>
            <p:grpSp>
              <p:nvGrpSpPr>
                <p:cNvPr id="8" name="Group 7"/>
                <p:cNvGrpSpPr/>
                <p:nvPr/>
              </p:nvGrpSpPr>
              <p:grpSpPr>
                <a:xfrm>
                  <a:off x="8101290" y="3451356"/>
                  <a:ext cx="1604275" cy="504480"/>
                  <a:chOff x="8101290" y="3451356"/>
                  <a:chExt cx="1604275" cy="504480"/>
                </a:xfrm>
              </p:grpSpPr>
              <p:sp>
                <p:nvSpPr>
                  <p:cNvPr id="184" name="Rectangle 183"/>
                  <p:cNvSpPr/>
                  <p:nvPr/>
                </p:nvSpPr>
                <p:spPr bwMode="auto">
                  <a:xfrm>
                    <a:off x="8101290"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5" name="TextBox 184"/>
                  <p:cNvSpPr txBox="1"/>
                  <p:nvPr/>
                </p:nvSpPr>
                <p:spPr>
                  <a:xfrm>
                    <a:off x="8382382" y="3451356"/>
                    <a:ext cx="1323183"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Express Route</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86" name="Picture 285"/>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8173951" y="3559263"/>
                  <a:ext cx="251725" cy="251725"/>
                </a:xfrm>
                <a:prstGeom prst="rect">
                  <a:avLst/>
                </a:prstGeom>
                <a:noFill/>
              </p:spPr>
            </p:pic>
          </p:grpSp>
          <p:grpSp>
            <p:nvGrpSpPr>
              <p:cNvPr id="311" name="Group 310"/>
              <p:cNvGrpSpPr/>
              <p:nvPr/>
            </p:nvGrpSpPr>
            <p:grpSpPr>
              <a:xfrm>
                <a:off x="9923813" y="4127790"/>
                <a:ext cx="1360035" cy="544765"/>
                <a:chOff x="8101290" y="5853901"/>
                <a:chExt cx="1633148" cy="654161"/>
              </a:xfrm>
            </p:grpSpPr>
            <p:grpSp>
              <p:nvGrpSpPr>
                <p:cNvPr id="247" name="Group 246"/>
                <p:cNvGrpSpPr/>
                <p:nvPr/>
              </p:nvGrpSpPr>
              <p:grpSpPr>
                <a:xfrm>
                  <a:off x="8101290" y="5853901"/>
                  <a:ext cx="1633148" cy="654161"/>
                  <a:chOff x="8101290" y="5673147"/>
                  <a:chExt cx="1633148" cy="654161"/>
                </a:xfrm>
              </p:grpSpPr>
              <p:sp>
                <p:nvSpPr>
                  <p:cNvPr id="248" name="Rectangle 247"/>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9" name="TextBox 248"/>
                  <p:cNvSpPr txBox="1"/>
                  <p:nvPr/>
                </p:nvSpPr>
                <p:spPr>
                  <a:xfrm>
                    <a:off x="8382384" y="5673147"/>
                    <a:ext cx="1352054"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AD Privileged </a:t>
                    </a:r>
                    <a:b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Identity </a:t>
                    </a:r>
                    <a:r>
                      <a:rPr kumimoji="0" lang="en-US" sz="900" b="0" i="0" u="none" strike="noStrike" kern="1200" cap="none" normalizeH="0" noProof="0" dirty="0" err="1"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Mgmt</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94" name="Picture 293"/>
                <p:cNvPicPr>
                  <a:picLocks noChangeAspect="1"/>
                </p:cNvPicPr>
                <p:nvPr/>
              </p:nvPicPr>
              <p:blipFill>
                <a:blip r:embed="rId8"/>
                <a:stretch>
                  <a:fillRect/>
                </a:stretch>
              </p:blipFill>
              <p:spPr>
                <a:xfrm>
                  <a:off x="8225136" y="6051734"/>
                  <a:ext cx="199572" cy="258494"/>
                </a:xfrm>
                <a:prstGeom prst="rect">
                  <a:avLst/>
                </a:prstGeom>
                <a:noFill/>
              </p:spPr>
            </p:pic>
          </p:grpSp>
          <p:grpSp>
            <p:nvGrpSpPr>
              <p:cNvPr id="308" name="Group 307"/>
              <p:cNvGrpSpPr/>
              <p:nvPr/>
            </p:nvGrpSpPr>
            <p:grpSpPr>
              <a:xfrm>
                <a:off x="8115805" y="5303083"/>
                <a:ext cx="1438582" cy="420115"/>
                <a:chOff x="8101290" y="3997606"/>
                <a:chExt cx="1727467" cy="504480"/>
              </a:xfrm>
            </p:grpSpPr>
            <p:grpSp>
              <p:nvGrpSpPr>
                <p:cNvPr id="12" name="Group 11"/>
                <p:cNvGrpSpPr/>
                <p:nvPr/>
              </p:nvGrpSpPr>
              <p:grpSpPr>
                <a:xfrm>
                  <a:off x="8101290" y="3997606"/>
                  <a:ext cx="1727467" cy="504480"/>
                  <a:chOff x="8101290" y="4025514"/>
                  <a:chExt cx="1727467" cy="504480"/>
                </a:xfrm>
              </p:grpSpPr>
              <p:sp>
                <p:nvSpPr>
                  <p:cNvPr id="186" name="Rectangle 185"/>
                  <p:cNvSpPr/>
                  <p:nvPr/>
                </p:nvSpPr>
                <p:spPr bwMode="auto">
                  <a:xfrm>
                    <a:off x="8101290"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7" name="TextBox 186"/>
                  <p:cNvSpPr txBox="1"/>
                  <p:nvPr/>
                </p:nvSpPr>
                <p:spPr>
                  <a:xfrm>
                    <a:off x="8382382" y="4025514"/>
                    <a:ext cx="144637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Traffic Manager</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96" name="Picture 295"/>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8196109" y="4144755"/>
                  <a:ext cx="210097" cy="210097"/>
                </a:xfrm>
                <a:prstGeom prst="rect">
                  <a:avLst/>
                </a:prstGeom>
                <a:noFill/>
              </p:spPr>
            </p:pic>
          </p:grpSp>
          <p:grpSp>
            <p:nvGrpSpPr>
              <p:cNvPr id="42" name="Group 41"/>
              <p:cNvGrpSpPr/>
              <p:nvPr/>
            </p:nvGrpSpPr>
            <p:grpSpPr>
              <a:xfrm>
                <a:off x="8115805" y="5676809"/>
                <a:ext cx="1315150" cy="420115"/>
                <a:chOff x="8101290" y="4480390"/>
                <a:chExt cx="1579249" cy="504480"/>
              </a:xfrm>
            </p:grpSpPr>
            <p:grpSp>
              <p:nvGrpSpPr>
                <p:cNvPr id="19" name="Group 18"/>
                <p:cNvGrpSpPr/>
                <p:nvPr/>
              </p:nvGrpSpPr>
              <p:grpSpPr>
                <a:xfrm>
                  <a:off x="8101290" y="4480390"/>
                  <a:ext cx="1579249" cy="504480"/>
                  <a:chOff x="8101290" y="4599672"/>
                  <a:chExt cx="1579249" cy="504480"/>
                </a:xfrm>
              </p:grpSpPr>
              <p:sp>
                <p:nvSpPr>
                  <p:cNvPr id="188" name="Rectangle 187"/>
                  <p:cNvSpPr/>
                  <p:nvPr/>
                </p:nvSpPr>
                <p:spPr bwMode="auto">
                  <a:xfrm>
                    <a:off x="8101290"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9" name="TextBox 188"/>
                  <p:cNvSpPr txBox="1"/>
                  <p:nvPr/>
                </p:nvSpPr>
                <p:spPr>
                  <a:xfrm>
                    <a:off x="8382383" y="4599672"/>
                    <a:ext cx="129815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VPN Gateway</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304" name="Picture 303"/>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8183247" y="4608316"/>
                  <a:ext cx="241461" cy="241461"/>
                </a:xfrm>
                <a:prstGeom prst="rect">
                  <a:avLst/>
                </a:prstGeom>
                <a:noFill/>
              </p:spPr>
            </p:pic>
          </p:grpSp>
          <p:grpSp>
            <p:nvGrpSpPr>
              <p:cNvPr id="41" name="Group 40"/>
              <p:cNvGrpSpPr/>
              <p:nvPr/>
            </p:nvGrpSpPr>
            <p:grpSpPr>
              <a:xfrm>
                <a:off x="8115805" y="5983259"/>
                <a:ext cx="1235000" cy="544765"/>
                <a:chOff x="8101290" y="4888333"/>
                <a:chExt cx="1483004" cy="654161"/>
              </a:xfrm>
            </p:grpSpPr>
            <p:grpSp>
              <p:nvGrpSpPr>
                <p:cNvPr id="22" name="Group 21"/>
                <p:cNvGrpSpPr/>
                <p:nvPr/>
              </p:nvGrpSpPr>
              <p:grpSpPr>
                <a:xfrm>
                  <a:off x="8101290" y="4888333"/>
                  <a:ext cx="1483004" cy="654161"/>
                  <a:chOff x="8101290" y="5098989"/>
                  <a:chExt cx="1483004" cy="654161"/>
                </a:xfrm>
              </p:grpSpPr>
              <p:sp>
                <p:nvSpPr>
                  <p:cNvPr id="190" name="Rectangle 189"/>
                  <p:cNvSpPr/>
                  <p:nvPr/>
                </p:nvSpPr>
                <p:spPr bwMode="auto">
                  <a:xfrm>
                    <a:off x="8101290"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1" name="TextBox 190"/>
                  <p:cNvSpPr txBox="1"/>
                  <p:nvPr/>
                </p:nvSpPr>
                <p:spPr>
                  <a:xfrm>
                    <a:off x="8382382" y="5098989"/>
                    <a:ext cx="1201912"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Application </a:t>
                    </a:r>
                    <a:b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Gateway</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sp>
              <p:nvSpPr>
                <p:cNvPr id="307" name="Freeform 306"/>
                <p:cNvSpPr/>
                <p:nvPr/>
              </p:nvSpPr>
              <p:spPr bwMode="auto">
                <a:xfrm rot="2700000">
                  <a:off x="8202702" y="5119708"/>
                  <a:ext cx="188062" cy="188062"/>
                </a:xfrm>
                <a:custGeom>
                  <a:avLst/>
                  <a:gdLst>
                    <a:gd name="connsiteX0" fmla="*/ 314803 w 613867"/>
                    <a:gd name="connsiteY0" fmla="*/ 374281 h 613867"/>
                    <a:gd name="connsiteX1" fmla="*/ 390557 w 613867"/>
                    <a:gd name="connsiteY1" fmla="*/ 450035 h 613867"/>
                    <a:gd name="connsiteX2" fmla="*/ 330696 w 613867"/>
                    <a:gd name="connsiteY2" fmla="*/ 509896 h 613867"/>
                    <a:gd name="connsiteX3" fmla="*/ 507842 w 613867"/>
                    <a:gd name="connsiteY3" fmla="*/ 504902 h 613867"/>
                    <a:gd name="connsiteX4" fmla="*/ 512837 w 613867"/>
                    <a:gd name="connsiteY4" fmla="*/ 327756 h 613867"/>
                    <a:gd name="connsiteX5" fmla="*/ 452975 w 613867"/>
                    <a:gd name="connsiteY5" fmla="*/ 387617 h 613867"/>
                    <a:gd name="connsiteX6" fmla="*/ 377221 w 613867"/>
                    <a:gd name="connsiteY6" fmla="*/ 311863 h 613867"/>
                    <a:gd name="connsiteX7" fmla="*/ 367619 w 613867"/>
                    <a:gd name="connsiteY7" fmla="*/ 63753 h 613867"/>
                    <a:gd name="connsiteX8" fmla="*/ 372612 w 613867"/>
                    <a:gd name="connsiteY8" fmla="*/ 240900 h 613867"/>
                    <a:gd name="connsiteX9" fmla="*/ 549761 w 613867"/>
                    <a:gd name="connsiteY9" fmla="*/ 245895 h 613867"/>
                    <a:gd name="connsiteX10" fmla="*/ 489898 w 613867"/>
                    <a:gd name="connsiteY10" fmla="*/ 186033 h 613867"/>
                    <a:gd name="connsiteX11" fmla="*/ 565652 w 613867"/>
                    <a:gd name="connsiteY11" fmla="*/ 110279 h 613867"/>
                    <a:gd name="connsiteX12" fmla="*/ 503234 w 613867"/>
                    <a:gd name="connsiteY12" fmla="*/ 47861 h 613867"/>
                    <a:gd name="connsiteX13" fmla="*/ 427480 w 613867"/>
                    <a:gd name="connsiteY13" fmla="*/ 123615 h 613867"/>
                    <a:gd name="connsiteX14" fmla="*/ 60550 w 613867"/>
                    <a:gd name="connsiteY14" fmla="*/ 370823 h 613867"/>
                    <a:gd name="connsiteX15" fmla="*/ 120411 w 613867"/>
                    <a:gd name="connsiteY15" fmla="*/ 430684 h 613867"/>
                    <a:gd name="connsiteX16" fmla="*/ 44657 w 613867"/>
                    <a:gd name="connsiteY16" fmla="*/ 506438 h 613867"/>
                    <a:gd name="connsiteX17" fmla="*/ 107075 w 613867"/>
                    <a:gd name="connsiteY17" fmla="*/ 568856 h 613867"/>
                    <a:gd name="connsiteX18" fmla="*/ 182829 w 613867"/>
                    <a:gd name="connsiteY18" fmla="*/ 493102 h 613867"/>
                    <a:gd name="connsiteX19" fmla="*/ 242691 w 613867"/>
                    <a:gd name="connsiteY19" fmla="*/ 552964 h 613867"/>
                    <a:gd name="connsiteX20" fmla="*/ 237696 w 613867"/>
                    <a:gd name="connsiteY20" fmla="*/ 375818 h 613867"/>
                    <a:gd name="connsiteX21" fmla="*/ 104519 w 613867"/>
                    <a:gd name="connsiteY21" fmla="*/ 101580 h 613867"/>
                    <a:gd name="connsiteX22" fmla="*/ 99524 w 613867"/>
                    <a:gd name="connsiteY22" fmla="*/ 278727 h 613867"/>
                    <a:gd name="connsiteX23" fmla="*/ 159386 w 613867"/>
                    <a:gd name="connsiteY23" fmla="*/ 218865 h 613867"/>
                    <a:gd name="connsiteX24" fmla="*/ 235140 w 613867"/>
                    <a:gd name="connsiteY24" fmla="*/ 294619 h 613867"/>
                    <a:gd name="connsiteX25" fmla="*/ 297558 w 613867"/>
                    <a:gd name="connsiteY25" fmla="*/ 232201 h 613867"/>
                    <a:gd name="connsiteX26" fmla="*/ 221804 w 613867"/>
                    <a:gd name="connsiteY26" fmla="*/ 156447 h 613867"/>
                    <a:gd name="connsiteX27" fmla="*/ 281665 w 613867"/>
                    <a:gd name="connsiteY27" fmla="*/ 96586 h 613867"/>
                    <a:gd name="connsiteX28" fmla="*/ 29967 w 613867"/>
                    <a:gd name="connsiteY28" fmla="*/ 29967 h 613867"/>
                    <a:gd name="connsiteX29" fmla="*/ 102313 w 613867"/>
                    <a:gd name="connsiteY29" fmla="*/ 0 h 613867"/>
                    <a:gd name="connsiteX30" fmla="*/ 511554 w 613867"/>
                    <a:gd name="connsiteY30" fmla="*/ 0 h 613867"/>
                    <a:gd name="connsiteX31" fmla="*/ 613867 w 613867"/>
                    <a:gd name="connsiteY31" fmla="*/ 102313 h 613867"/>
                    <a:gd name="connsiteX32" fmla="*/ 613867 w 613867"/>
                    <a:gd name="connsiteY32" fmla="*/ 511554 h 613867"/>
                    <a:gd name="connsiteX33" fmla="*/ 511554 w 613867"/>
                    <a:gd name="connsiteY33" fmla="*/ 613867 h 613867"/>
                    <a:gd name="connsiteX34" fmla="*/ 102313 w 613867"/>
                    <a:gd name="connsiteY34" fmla="*/ 613867 h 613867"/>
                    <a:gd name="connsiteX35" fmla="*/ 0 w 613867"/>
                    <a:gd name="connsiteY35" fmla="*/ 511554 h 613867"/>
                    <a:gd name="connsiteX36" fmla="*/ 0 w 613867"/>
                    <a:gd name="connsiteY36" fmla="*/ 102313 h 613867"/>
                    <a:gd name="connsiteX37" fmla="*/ 29967 w 613867"/>
                    <a:gd name="connsiteY37" fmla="*/ 29967 h 61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13867" h="613867">
                      <a:moveTo>
                        <a:pt x="314803" y="374281"/>
                      </a:moveTo>
                      <a:lnTo>
                        <a:pt x="390557" y="450035"/>
                      </a:lnTo>
                      <a:lnTo>
                        <a:pt x="330696" y="509896"/>
                      </a:lnTo>
                      <a:lnTo>
                        <a:pt x="507842" y="504902"/>
                      </a:lnTo>
                      <a:lnTo>
                        <a:pt x="512837" y="327756"/>
                      </a:lnTo>
                      <a:lnTo>
                        <a:pt x="452975" y="387617"/>
                      </a:lnTo>
                      <a:lnTo>
                        <a:pt x="377221" y="311863"/>
                      </a:lnTo>
                      <a:close/>
                      <a:moveTo>
                        <a:pt x="367619" y="63753"/>
                      </a:moveTo>
                      <a:lnTo>
                        <a:pt x="372612" y="240900"/>
                      </a:lnTo>
                      <a:lnTo>
                        <a:pt x="549761" y="245895"/>
                      </a:lnTo>
                      <a:lnTo>
                        <a:pt x="489898" y="186033"/>
                      </a:lnTo>
                      <a:lnTo>
                        <a:pt x="565652" y="110279"/>
                      </a:lnTo>
                      <a:lnTo>
                        <a:pt x="503234" y="47861"/>
                      </a:lnTo>
                      <a:lnTo>
                        <a:pt x="427480" y="123615"/>
                      </a:lnTo>
                      <a:close/>
                      <a:moveTo>
                        <a:pt x="60550" y="370823"/>
                      </a:moveTo>
                      <a:lnTo>
                        <a:pt x="120411" y="430684"/>
                      </a:lnTo>
                      <a:lnTo>
                        <a:pt x="44657" y="506438"/>
                      </a:lnTo>
                      <a:lnTo>
                        <a:pt x="107075" y="568856"/>
                      </a:lnTo>
                      <a:lnTo>
                        <a:pt x="182829" y="493102"/>
                      </a:lnTo>
                      <a:lnTo>
                        <a:pt x="242691" y="552964"/>
                      </a:lnTo>
                      <a:lnTo>
                        <a:pt x="237696" y="375818"/>
                      </a:lnTo>
                      <a:close/>
                      <a:moveTo>
                        <a:pt x="104519" y="101580"/>
                      </a:moveTo>
                      <a:lnTo>
                        <a:pt x="99524" y="278727"/>
                      </a:lnTo>
                      <a:lnTo>
                        <a:pt x="159386" y="218865"/>
                      </a:lnTo>
                      <a:lnTo>
                        <a:pt x="235140" y="294619"/>
                      </a:lnTo>
                      <a:lnTo>
                        <a:pt x="297558" y="232201"/>
                      </a:lnTo>
                      <a:lnTo>
                        <a:pt x="221804" y="156447"/>
                      </a:lnTo>
                      <a:lnTo>
                        <a:pt x="281665" y="96586"/>
                      </a:lnTo>
                      <a:close/>
                      <a:moveTo>
                        <a:pt x="29967" y="29967"/>
                      </a:moveTo>
                      <a:cubicBezTo>
                        <a:pt x="48482" y="11452"/>
                        <a:pt x="74060" y="0"/>
                        <a:pt x="102313" y="0"/>
                      </a:cubicBezTo>
                      <a:lnTo>
                        <a:pt x="511554" y="0"/>
                      </a:lnTo>
                      <a:cubicBezTo>
                        <a:pt x="568060" y="0"/>
                        <a:pt x="613867" y="45807"/>
                        <a:pt x="613867" y="102313"/>
                      </a:cubicBezTo>
                      <a:lnTo>
                        <a:pt x="613867" y="511554"/>
                      </a:lnTo>
                      <a:cubicBezTo>
                        <a:pt x="613867" y="568060"/>
                        <a:pt x="568060" y="613867"/>
                        <a:pt x="511554" y="613867"/>
                      </a:cubicBezTo>
                      <a:lnTo>
                        <a:pt x="102313" y="613867"/>
                      </a:lnTo>
                      <a:cubicBezTo>
                        <a:pt x="45807" y="613867"/>
                        <a:pt x="0" y="568060"/>
                        <a:pt x="0" y="511554"/>
                      </a:cubicBezTo>
                      <a:lnTo>
                        <a:pt x="0" y="102313"/>
                      </a:lnTo>
                      <a:cubicBezTo>
                        <a:pt x="0" y="74060"/>
                        <a:pt x="11452" y="48482"/>
                        <a:pt x="29967" y="2996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1200" cap="none" normalizeH="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grpSp>
            <p:nvGrpSpPr>
              <p:cNvPr id="310" name="Group 309"/>
              <p:cNvGrpSpPr/>
              <p:nvPr/>
            </p:nvGrpSpPr>
            <p:grpSpPr>
              <a:xfrm>
                <a:off x="9923813" y="3759126"/>
                <a:ext cx="1414538" cy="544765"/>
                <a:chOff x="8101290" y="5371117"/>
                <a:chExt cx="1698595" cy="654161"/>
              </a:xfrm>
            </p:grpSpPr>
            <p:grpSp>
              <p:nvGrpSpPr>
                <p:cNvPr id="27" name="Group 26"/>
                <p:cNvGrpSpPr/>
                <p:nvPr/>
              </p:nvGrpSpPr>
              <p:grpSpPr>
                <a:xfrm>
                  <a:off x="8101290" y="5371117"/>
                  <a:ext cx="1698595" cy="654161"/>
                  <a:chOff x="8101290" y="5673147"/>
                  <a:chExt cx="1698595" cy="654161"/>
                </a:xfrm>
              </p:grpSpPr>
              <p:sp>
                <p:nvSpPr>
                  <p:cNvPr id="192" name="Rectangle 191"/>
                  <p:cNvSpPr/>
                  <p:nvPr/>
                </p:nvSpPr>
                <p:spPr bwMode="auto">
                  <a:xfrm>
                    <a:off x="8101290"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3" name="TextBox 192"/>
                  <p:cNvSpPr txBox="1"/>
                  <p:nvPr/>
                </p:nvSpPr>
                <p:spPr>
                  <a:xfrm>
                    <a:off x="8382385" y="5673147"/>
                    <a:ext cx="1417500" cy="65416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AD</a:t>
                    </a:r>
                    <a:b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Connect Health</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9" name="Picture 28"/>
                <p:cNvPicPr>
                  <a:picLocks noChangeAspect="1"/>
                </p:cNvPicPr>
                <p:nvPr/>
              </p:nvPicPr>
              <p:blipFill>
                <a:blip r:embed="rId11"/>
                <a:stretch>
                  <a:fillRect/>
                </a:stretch>
              </p:blipFill>
              <p:spPr>
                <a:xfrm>
                  <a:off x="8170499" y="5563533"/>
                  <a:ext cx="263584" cy="260798"/>
                </a:xfrm>
                <a:prstGeom prst="rect">
                  <a:avLst/>
                </a:prstGeom>
              </p:spPr>
            </p:pic>
          </p:grpSp>
          <p:grpSp>
            <p:nvGrpSpPr>
              <p:cNvPr id="33" name="Group 32"/>
              <p:cNvGrpSpPr/>
              <p:nvPr/>
            </p:nvGrpSpPr>
            <p:grpSpPr>
              <a:xfrm>
                <a:off x="6314681" y="3820946"/>
                <a:ext cx="1444995" cy="420115"/>
                <a:chOff x="4413164" y="3451356"/>
                <a:chExt cx="1735169" cy="504480"/>
              </a:xfrm>
            </p:grpSpPr>
            <p:grpSp>
              <p:nvGrpSpPr>
                <p:cNvPr id="5" name="Group 4"/>
                <p:cNvGrpSpPr/>
                <p:nvPr/>
              </p:nvGrpSpPr>
              <p:grpSpPr>
                <a:xfrm>
                  <a:off x="4413164" y="3451356"/>
                  <a:ext cx="1735169" cy="504480"/>
                  <a:chOff x="4413164" y="3451356"/>
                  <a:chExt cx="1735169" cy="504480"/>
                </a:xfrm>
              </p:grpSpPr>
              <p:sp>
                <p:nvSpPr>
                  <p:cNvPr id="216" name="Rectangle 215"/>
                  <p:cNvSpPr/>
                  <p:nvPr/>
                </p:nvSpPr>
                <p:spPr bwMode="auto">
                  <a:xfrm>
                    <a:off x="4413164"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7" name="TextBox 216"/>
                  <p:cNvSpPr txBox="1"/>
                  <p:nvPr/>
                </p:nvSpPr>
                <p:spPr>
                  <a:xfrm>
                    <a:off x="4694258" y="3451356"/>
                    <a:ext cx="1454075"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Active Directory</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59" name="Picture 258" descr="Azure Active Directory.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462633" y="3559851"/>
                  <a:ext cx="298061" cy="298060"/>
                </a:xfrm>
                <a:prstGeom prst="rect">
                  <a:avLst/>
                </a:prstGeom>
                <a:noFill/>
              </p:spPr>
            </p:pic>
          </p:grpSp>
          <p:grpSp>
            <p:nvGrpSpPr>
              <p:cNvPr id="32" name="Group 31"/>
              <p:cNvGrpSpPr/>
              <p:nvPr/>
            </p:nvGrpSpPr>
            <p:grpSpPr>
              <a:xfrm>
                <a:off x="6314681" y="4191078"/>
                <a:ext cx="1539573" cy="420115"/>
                <a:chOff x="4413164" y="3946832"/>
                <a:chExt cx="1848739" cy="504480"/>
              </a:xfrm>
            </p:grpSpPr>
            <p:grpSp>
              <p:nvGrpSpPr>
                <p:cNvPr id="16" name="Group 15"/>
                <p:cNvGrpSpPr/>
                <p:nvPr/>
              </p:nvGrpSpPr>
              <p:grpSpPr>
                <a:xfrm>
                  <a:off x="4413164" y="3946832"/>
                  <a:ext cx="1848739" cy="504480"/>
                  <a:chOff x="4413164" y="4025513"/>
                  <a:chExt cx="1848739" cy="504480"/>
                </a:xfrm>
              </p:grpSpPr>
              <p:sp>
                <p:nvSpPr>
                  <p:cNvPr id="218" name="Rectangle 217"/>
                  <p:cNvSpPr/>
                  <p:nvPr/>
                </p:nvSpPr>
                <p:spPr bwMode="auto">
                  <a:xfrm>
                    <a:off x="4413164"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9" name="TextBox 218"/>
                  <p:cNvSpPr txBox="1"/>
                  <p:nvPr/>
                </p:nvSpPr>
                <p:spPr>
                  <a:xfrm>
                    <a:off x="4694259" y="4025513"/>
                    <a:ext cx="1567644"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Multi-Factor</a:t>
                    </a:r>
                    <a:r>
                      <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 </a:t>
                    </a:r>
                    <a:r>
                      <a:rPr kumimoji="0" lang="en-US" sz="900" b="0" i="0" u="none" strike="noStrike" kern="1200" cap="none" normalizeH="0" noProof="0" dirty="0" err="1"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Auth</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60" name="Picture 259" descr="Multi-Factor Authentication.png"/>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4461119" y="4043730"/>
                  <a:ext cx="287978" cy="287978"/>
                </a:xfrm>
                <a:prstGeom prst="rect">
                  <a:avLst/>
                </a:prstGeom>
                <a:noFill/>
              </p:spPr>
            </p:pic>
          </p:grpSp>
          <p:grpSp>
            <p:nvGrpSpPr>
              <p:cNvPr id="31" name="Group 30"/>
              <p:cNvGrpSpPr/>
              <p:nvPr/>
            </p:nvGrpSpPr>
            <p:grpSpPr>
              <a:xfrm>
                <a:off x="6314681" y="4564691"/>
                <a:ext cx="1230195" cy="420115"/>
                <a:chOff x="4413164" y="4442310"/>
                <a:chExt cx="1477233" cy="504480"/>
              </a:xfrm>
            </p:grpSpPr>
            <p:grpSp>
              <p:nvGrpSpPr>
                <p:cNvPr id="17" name="Group 16"/>
                <p:cNvGrpSpPr/>
                <p:nvPr/>
              </p:nvGrpSpPr>
              <p:grpSpPr>
                <a:xfrm>
                  <a:off x="4413164" y="4442310"/>
                  <a:ext cx="1477233" cy="504480"/>
                  <a:chOff x="4413164" y="4599672"/>
                  <a:chExt cx="1477233" cy="504480"/>
                </a:xfrm>
              </p:grpSpPr>
              <p:sp>
                <p:nvSpPr>
                  <p:cNvPr id="220" name="Rectangle 219"/>
                  <p:cNvSpPr/>
                  <p:nvPr/>
                </p:nvSpPr>
                <p:spPr bwMode="auto">
                  <a:xfrm>
                    <a:off x="4413164"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1" name="TextBox 220"/>
                  <p:cNvSpPr txBox="1"/>
                  <p:nvPr/>
                </p:nvSpPr>
                <p:spPr>
                  <a:xfrm>
                    <a:off x="4694259" y="4599672"/>
                    <a:ext cx="1196138"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Automation</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61" name="Picture 260" descr="Azure automation.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52016" y="4551436"/>
                  <a:ext cx="289566" cy="289567"/>
                </a:xfrm>
                <a:prstGeom prst="rect">
                  <a:avLst/>
                </a:prstGeom>
                <a:noFill/>
              </p:spPr>
            </p:pic>
          </p:grpSp>
          <p:grpSp>
            <p:nvGrpSpPr>
              <p:cNvPr id="30" name="Group 29"/>
              <p:cNvGrpSpPr/>
              <p:nvPr/>
            </p:nvGrpSpPr>
            <p:grpSpPr>
              <a:xfrm>
                <a:off x="6314681" y="4931447"/>
                <a:ext cx="1100349" cy="420115"/>
                <a:chOff x="4413164" y="4937787"/>
                <a:chExt cx="1321313" cy="504480"/>
              </a:xfrm>
            </p:grpSpPr>
            <p:grpSp>
              <p:nvGrpSpPr>
                <p:cNvPr id="24" name="Group 23"/>
                <p:cNvGrpSpPr/>
                <p:nvPr/>
              </p:nvGrpSpPr>
              <p:grpSpPr>
                <a:xfrm>
                  <a:off x="4413164" y="4937787"/>
                  <a:ext cx="1321313" cy="504480"/>
                  <a:chOff x="4413164" y="5173830"/>
                  <a:chExt cx="1321313" cy="504480"/>
                </a:xfrm>
              </p:grpSpPr>
              <p:sp>
                <p:nvSpPr>
                  <p:cNvPr id="222" name="Rectangle 221"/>
                  <p:cNvSpPr/>
                  <p:nvPr/>
                </p:nvSpPr>
                <p:spPr bwMode="auto">
                  <a:xfrm>
                    <a:off x="4413164"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3" name="TextBox 222"/>
                  <p:cNvSpPr txBox="1"/>
                  <p:nvPr/>
                </p:nvSpPr>
                <p:spPr>
                  <a:xfrm>
                    <a:off x="4694257" y="5173830"/>
                    <a:ext cx="104022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Key Vault</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62" name="Picture 261" descr="AzureKeyVault_icon_whit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508567" y="5064081"/>
                  <a:ext cx="204888" cy="227650"/>
                </a:xfrm>
                <a:prstGeom prst="rect">
                  <a:avLst/>
                </a:prstGeom>
                <a:noFill/>
              </p:spPr>
            </p:pic>
          </p:grpSp>
          <p:grpSp>
            <p:nvGrpSpPr>
              <p:cNvPr id="34" name="Group 33"/>
              <p:cNvGrpSpPr/>
              <p:nvPr/>
            </p:nvGrpSpPr>
            <p:grpSpPr>
              <a:xfrm>
                <a:off x="4493590" y="3819060"/>
                <a:ext cx="1481863" cy="420115"/>
                <a:chOff x="4413164" y="5433264"/>
                <a:chExt cx="1779439" cy="504480"/>
              </a:xfrm>
            </p:grpSpPr>
            <p:grpSp>
              <p:nvGrpSpPr>
                <p:cNvPr id="25" name="Group 24"/>
                <p:cNvGrpSpPr/>
                <p:nvPr/>
              </p:nvGrpSpPr>
              <p:grpSpPr>
                <a:xfrm>
                  <a:off x="4413164" y="5433264"/>
                  <a:ext cx="1779439" cy="504480"/>
                  <a:chOff x="4413164" y="5747988"/>
                  <a:chExt cx="1779439" cy="504480"/>
                </a:xfrm>
              </p:grpSpPr>
              <p:sp>
                <p:nvSpPr>
                  <p:cNvPr id="224" name="Rectangle 22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5" name="TextBox 224"/>
                  <p:cNvSpPr txBox="1"/>
                  <p:nvPr/>
                </p:nvSpPr>
                <p:spPr>
                  <a:xfrm>
                    <a:off x="4694257" y="5747988"/>
                    <a:ext cx="149834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Virtual Machines</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63" name="Picture 262"/>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4484629" y="5555313"/>
                  <a:ext cx="261544" cy="261545"/>
                </a:xfrm>
                <a:prstGeom prst="rect">
                  <a:avLst/>
                </a:prstGeom>
                <a:noFill/>
                <a:ln>
                  <a:noFill/>
                </a:ln>
              </p:spPr>
            </p:pic>
          </p:grpSp>
          <p:grpSp>
            <p:nvGrpSpPr>
              <p:cNvPr id="37" name="Group 36"/>
              <p:cNvGrpSpPr/>
              <p:nvPr/>
            </p:nvGrpSpPr>
            <p:grpSpPr>
              <a:xfrm>
                <a:off x="4493590" y="4190828"/>
                <a:ext cx="1166074" cy="420115"/>
                <a:chOff x="4413164" y="5928742"/>
                <a:chExt cx="1400236" cy="504480"/>
              </a:xfrm>
            </p:grpSpPr>
            <p:grpSp>
              <p:nvGrpSpPr>
                <p:cNvPr id="253" name="Group 252"/>
                <p:cNvGrpSpPr/>
                <p:nvPr/>
              </p:nvGrpSpPr>
              <p:grpSpPr>
                <a:xfrm>
                  <a:off x="4413164" y="5928742"/>
                  <a:ext cx="1400236" cy="504480"/>
                  <a:chOff x="4413164" y="5747988"/>
                  <a:chExt cx="1400236" cy="504480"/>
                </a:xfrm>
              </p:grpSpPr>
              <p:sp>
                <p:nvSpPr>
                  <p:cNvPr id="254" name="Rectangle 253"/>
                  <p:cNvSpPr/>
                  <p:nvPr/>
                </p:nvSpPr>
                <p:spPr bwMode="auto">
                  <a:xfrm>
                    <a:off x="4413164" y="58020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5" name="TextBox 254"/>
                  <p:cNvSpPr txBox="1"/>
                  <p:nvPr/>
                </p:nvSpPr>
                <p:spPr>
                  <a:xfrm>
                    <a:off x="4694259" y="5747988"/>
                    <a:ext cx="1119141"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Containers</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36" name="Picture 35"/>
                <p:cNvPicPr>
                  <a:picLocks noChangeAspect="1"/>
                </p:cNvPicPr>
                <p:nvPr/>
              </p:nvPicPr>
              <p:blipFill>
                <a:blip r:embed="rId17"/>
                <a:stretch>
                  <a:fillRect/>
                </a:stretch>
              </p:blipFill>
              <p:spPr>
                <a:xfrm>
                  <a:off x="4495192" y="6068489"/>
                  <a:ext cx="241300" cy="211250"/>
                </a:xfrm>
                <a:prstGeom prst="rect">
                  <a:avLst/>
                </a:prstGeom>
              </p:spPr>
            </p:pic>
          </p:grpSp>
          <p:grpSp>
            <p:nvGrpSpPr>
              <p:cNvPr id="316" name="Group 315"/>
              <p:cNvGrpSpPr/>
              <p:nvPr/>
            </p:nvGrpSpPr>
            <p:grpSpPr>
              <a:xfrm>
                <a:off x="9923811" y="4564348"/>
                <a:ext cx="984934" cy="420115"/>
                <a:chOff x="9945352" y="3451356"/>
                <a:chExt cx="1182721" cy="504480"/>
              </a:xfrm>
            </p:grpSpPr>
            <p:grpSp>
              <p:nvGrpSpPr>
                <p:cNvPr id="9" name="Group 8"/>
                <p:cNvGrpSpPr/>
                <p:nvPr/>
              </p:nvGrpSpPr>
              <p:grpSpPr>
                <a:xfrm>
                  <a:off x="9945352" y="3451356"/>
                  <a:ext cx="1182721" cy="504480"/>
                  <a:chOff x="9945352" y="3451356"/>
                  <a:chExt cx="1182721" cy="504480"/>
                </a:xfrm>
              </p:grpSpPr>
              <p:sp>
                <p:nvSpPr>
                  <p:cNvPr id="200" name="Rectangle 199"/>
                  <p:cNvSpPr/>
                  <p:nvPr/>
                </p:nvSpPr>
                <p:spPr bwMode="auto">
                  <a:xfrm>
                    <a:off x="9945352" y="350541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1" name="TextBox 200"/>
                  <p:cNvSpPr txBox="1"/>
                  <p:nvPr/>
                </p:nvSpPr>
                <p:spPr>
                  <a:xfrm>
                    <a:off x="10226447" y="3451356"/>
                    <a:ext cx="90162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Backup</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66" name="Picture 265" descr="Backup Service.png"/>
                <p:cNvPicPr>
                  <a:picLocks noChangeAspect="1"/>
                </p:cNvPicPr>
                <p:nvPr/>
              </p:nvPicPr>
              <p:blipFill>
                <a:blip r:embed="rId18" cstate="print">
                  <a:biLevel thresh="25000"/>
                  <a:extLst>
                    <a:ext uri="{28A0092B-C50C-407E-A947-70E740481C1C}">
                      <a14:useLocalDpi xmlns:a14="http://schemas.microsoft.com/office/drawing/2010/main" val="0"/>
                    </a:ext>
                  </a:extLst>
                </a:blip>
                <a:stretch>
                  <a:fillRect/>
                </a:stretch>
              </p:blipFill>
              <p:spPr>
                <a:xfrm>
                  <a:off x="10020076" y="3574357"/>
                  <a:ext cx="246649" cy="246649"/>
                </a:xfrm>
                <a:prstGeom prst="rect">
                  <a:avLst/>
                </a:prstGeom>
                <a:noFill/>
              </p:spPr>
            </p:pic>
          </p:grpSp>
          <p:grpSp>
            <p:nvGrpSpPr>
              <p:cNvPr id="242" name="Group 241"/>
              <p:cNvGrpSpPr/>
              <p:nvPr/>
            </p:nvGrpSpPr>
            <p:grpSpPr>
              <a:xfrm>
                <a:off x="9923813" y="5676809"/>
                <a:ext cx="1175690" cy="420115"/>
                <a:chOff x="9945351" y="2223576"/>
                <a:chExt cx="1411783" cy="504480"/>
              </a:xfrm>
            </p:grpSpPr>
            <p:sp>
              <p:nvSpPr>
                <p:cNvPr id="208" name="Rectangle 207"/>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9" name="TextBox 208"/>
                <p:cNvSpPr txBox="1"/>
                <p:nvPr/>
              </p:nvSpPr>
              <p:spPr>
                <a:xfrm>
                  <a:off x="10226444" y="2223576"/>
                  <a:ext cx="113069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err="1"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StorSimple</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268" name="Picture 267" descr="StorSimple.png"/>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10018394" y="2340212"/>
                  <a:ext cx="250375" cy="250375"/>
                </a:xfrm>
                <a:prstGeom prst="rect">
                  <a:avLst/>
                </a:prstGeom>
                <a:noFill/>
              </p:spPr>
            </p:pic>
          </p:grpSp>
          <p:grpSp>
            <p:nvGrpSpPr>
              <p:cNvPr id="314" name="Group 313"/>
              <p:cNvGrpSpPr/>
              <p:nvPr/>
            </p:nvGrpSpPr>
            <p:grpSpPr>
              <a:xfrm>
                <a:off x="9923813" y="5302082"/>
                <a:ext cx="1350418" cy="420115"/>
                <a:chOff x="9945352" y="4442310"/>
                <a:chExt cx="1621597" cy="504480"/>
              </a:xfrm>
            </p:grpSpPr>
            <p:grpSp>
              <p:nvGrpSpPr>
                <p:cNvPr id="20" name="Group 19"/>
                <p:cNvGrpSpPr/>
                <p:nvPr/>
              </p:nvGrpSpPr>
              <p:grpSpPr>
                <a:xfrm>
                  <a:off x="9945352" y="4442310"/>
                  <a:ext cx="1621597" cy="504480"/>
                  <a:chOff x="9945352" y="4599672"/>
                  <a:chExt cx="1621597" cy="504480"/>
                </a:xfrm>
              </p:grpSpPr>
              <p:sp>
                <p:nvSpPr>
                  <p:cNvPr id="204" name="Rectangle 203"/>
                  <p:cNvSpPr/>
                  <p:nvPr/>
                </p:nvSpPr>
                <p:spPr bwMode="auto">
                  <a:xfrm>
                    <a:off x="9945352" y="46537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5" name="TextBox 204"/>
                  <p:cNvSpPr txBox="1"/>
                  <p:nvPr/>
                </p:nvSpPr>
                <p:spPr>
                  <a:xfrm>
                    <a:off x="10226445" y="4599672"/>
                    <a:ext cx="1340504"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Import/Export</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272" name="Picture 271" descr="Storage (Azure).png"/>
                <p:cNvPicPr>
                  <a:picLocks noChangeAspect="1"/>
                </p:cNvPicPr>
                <p:nvPr/>
              </p:nvPicPr>
              <p:blipFill>
                <a:blip r:embed="rId20" cstate="print">
                  <a:biLevel thresh="25000"/>
                  <a:extLst>
                    <a:ext uri="{28A0092B-C50C-407E-A947-70E740481C1C}">
                      <a14:useLocalDpi xmlns:a14="http://schemas.microsoft.com/office/drawing/2010/main" val="0"/>
                    </a:ext>
                  </a:extLst>
                </a:blip>
                <a:stretch>
                  <a:fillRect/>
                </a:stretch>
              </p:blipFill>
              <p:spPr>
                <a:xfrm>
                  <a:off x="10017453" y="4556993"/>
                  <a:ext cx="286712" cy="286713"/>
                </a:xfrm>
                <a:prstGeom prst="rect">
                  <a:avLst/>
                </a:prstGeom>
                <a:noFill/>
              </p:spPr>
            </p:pic>
          </p:grpSp>
          <p:grpSp>
            <p:nvGrpSpPr>
              <p:cNvPr id="315" name="Group 314"/>
              <p:cNvGrpSpPr/>
              <p:nvPr/>
            </p:nvGrpSpPr>
            <p:grpSpPr>
              <a:xfrm>
                <a:off x="9923813" y="4926584"/>
                <a:ext cx="1664607" cy="420115"/>
                <a:chOff x="9945352" y="3946832"/>
                <a:chExt cx="1998881" cy="504480"/>
              </a:xfrm>
            </p:grpSpPr>
            <p:grpSp>
              <p:nvGrpSpPr>
                <p:cNvPr id="10" name="Group 9"/>
                <p:cNvGrpSpPr/>
                <p:nvPr/>
              </p:nvGrpSpPr>
              <p:grpSpPr>
                <a:xfrm>
                  <a:off x="9945352" y="3946832"/>
                  <a:ext cx="1998881" cy="504480"/>
                  <a:chOff x="9945352" y="4025513"/>
                  <a:chExt cx="1998881" cy="504480"/>
                </a:xfrm>
              </p:grpSpPr>
              <p:sp>
                <p:nvSpPr>
                  <p:cNvPr id="202" name="Rectangle 201"/>
                  <p:cNvSpPr/>
                  <p:nvPr/>
                </p:nvSpPr>
                <p:spPr bwMode="auto">
                  <a:xfrm>
                    <a:off x="9945352" y="407957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3" name="TextBox 202"/>
                  <p:cNvSpPr txBox="1"/>
                  <p:nvPr/>
                </p:nvSpPr>
                <p:spPr>
                  <a:xfrm>
                    <a:off x="10226447" y="4025513"/>
                    <a:ext cx="1717786"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Operational Insights</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300" name="Picture 299" descr="Operational Insights.png"/>
                <p:cNvPicPr>
                  <a:picLocks noChangeAspect="1"/>
                </p:cNvPicPr>
                <p:nvPr/>
              </p:nvPicPr>
              <p:blipFill>
                <a:blip r:embed="rId21" cstate="print">
                  <a:biLevel thresh="25000"/>
                  <a:extLst>
                    <a:ext uri="{28A0092B-C50C-407E-A947-70E740481C1C}">
                      <a14:useLocalDpi xmlns:a14="http://schemas.microsoft.com/office/drawing/2010/main" val="0"/>
                    </a:ext>
                  </a:extLst>
                </a:blip>
                <a:stretch>
                  <a:fillRect/>
                </a:stretch>
              </p:blipFill>
              <p:spPr>
                <a:xfrm>
                  <a:off x="10042349" y="4075444"/>
                  <a:ext cx="227306" cy="227307"/>
                </a:xfrm>
                <a:prstGeom prst="rect">
                  <a:avLst/>
                </a:prstGeom>
                <a:noFill/>
              </p:spPr>
            </p:pic>
          </p:grpSp>
          <p:grpSp>
            <p:nvGrpSpPr>
              <p:cNvPr id="243" name="Group 242"/>
              <p:cNvGrpSpPr/>
              <p:nvPr/>
            </p:nvGrpSpPr>
            <p:grpSpPr>
              <a:xfrm>
                <a:off x="4493590" y="4942526"/>
                <a:ext cx="865992" cy="420115"/>
                <a:chOff x="9945351" y="2739695"/>
                <a:chExt cx="1039895" cy="504480"/>
              </a:xfrm>
            </p:grpSpPr>
            <p:sp>
              <p:nvSpPr>
                <p:cNvPr id="169" name="Rectangle 168"/>
                <p:cNvSpPr/>
                <p:nvPr/>
              </p:nvSpPr>
              <p:spPr bwMode="auto">
                <a:xfrm>
                  <a:off x="9945351" y="277837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 name="Group 1"/>
                <p:cNvGrpSpPr/>
                <p:nvPr/>
              </p:nvGrpSpPr>
              <p:grpSpPr>
                <a:xfrm>
                  <a:off x="9990588" y="2739695"/>
                  <a:ext cx="994658" cy="504480"/>
                  <a:chOff x="9990589" y="5949383"/>
                  <a:chExt cx="994658" cy="504480"/>
                </a:xfrm>
              </p:grpSpPr>
              <p:sp>
                <p:nvSpPr>
                  <p:cNvPr id="165" name="TextBox 164"/>
                  <p:cNvSpPr txBox="1"/>
                  <p:nvPr/>
                </p:nvSpPr>
                <p:spPr>
                  <a:xfrm>
                    <a:off x="10227987" y="5949383"/>
                    <a:ext cx="757260" cy="504480"/>
                  </a:xfrm>
                  <a:prstGeom prst="rect">
                    <a:avLst/>
                  </a:prstGeom>
                  <a:noFill/>
                </p:spPr>
                <p:txBody>
                  <a:bodyPr wrap="none" lIns="182880" tIns="146304" rIns="182880" bIns="146304" rtlCol="0" anchor="ctr">
                    <a:spAutoFit/>
                  </a:bodyPr>
                  <a:lstStyle/>
                  <a:p>
                    <a:pPr>
                      <a:lnSpc>
                        <a:spcPct val="90000"/>
                      </a:lnSpc>
                      <a:spcAft>
                        <a:spcPts val="0"/>
                      </a:spcAft>
                    </a:pPr>
                    <a:r>
                      <a:rPr lang="en-US" sz="9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Batch</a:t>
                    </a:r>
                    <a:endParaRPr lang="en-US" sz="9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167" name="Picture 166"/>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9990589" y="6037282"/>
                    <a:ext cx="303493" cy="303493"/>
                  </a:xfrm>
                  <a:prstGeom prst="rect">
                    <a:avLst/>
                  </a:prstGeom>
                  <a:noFill/>
                </p:spPr>
              </p:pic>
            </p:grpSp>
          </p:grpSp>
          <p:grpSp>
            <p:nvGrpSpPr>
              <p:cNvPr id="231" name="Group 230"/>
              <p:cNvGrpSpPr/>
              <p:nvPr/>
            </p:nvGrpSpPr>
            <p:grpSpPr>
              <a:xfrm>
                <a:off x="4493590" y="4554643"/>
                <a:ext cx="1257443" cy="420115"/>
                <a:chOff x="9945351" y="1728099"/>
                <a:chExt cx="1509953" cy="504480"/>
              </a:xfrm>
            </p:grpSpPr>
            <p:grpSp>
              <p:nvGrpSpPr>
                <p:cNvPr id="21" name="Group 20"/>
                <p:cNvGrpSpPr/>
                <p:nvPr/>
              </p:nvGrpSpPr>
              <p:grpSpPr>
                <a:xfrm>
                  <a:off x="9945351" y="1728099"/>
                  <a:ext cx="1509953" cy="504480"/>
                  <a:chOff x="9945352" y="5173830"/>
                  <a:chExt cx="1509953" cy="504480"/>
                </a:xfrm>
              </p:grpSpPr>
              <p:sp>
                <p:nvSpPr>
                  <p:cNvPr id="206" name="Rectangle 205"/>
                  <p:cNvSpPr/>
                  <p:nvPr/>
                </p:nvSpPr>
                <p:spPr bwMode="auto">
                  <a:xfrm>
                    <a:off x="9945352" y="52278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7" name="TextBox 206"/>
                  <p:cNvSpPr txBox="1"/>
                  <p:nvPr/>
                </p:nvSpPr>
                <p:spPr>
                  <a:xfrm>
                    <a:off x="10226445" y="5173830"/>
                    <a:ext cx="1228860"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Remote App</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168" name="Picture 167"/>
                <p:cNvPicPr>
                  <a:picLocks noChangeAspect="1"/>
                </p:cNvPicPr>
                <p:nvPr/>
              </p:nvPicPr>
              <p:blipFill>
                <a:blip r:embed="rId23" cstate="print">
                  <a:biLevel thresh="25000"/>
                  <a:extLst>
                    <a:ext uri="{28A0092B-C50C-407E-A947-70E740481C1C}">
                      <a14:useLocalDpi xmlns:a14="http://schemas.microsoft.com/office/drawing/2010/main" val="0"/>
                    </a:ext>
                  </a:extLst>
                </a:blip>
                <a:stretch>
                  <a:fillRect/>
                </a:stretch>
              </p:blipFill>
              <p:spPr>
                <a:xfrm>
                  <a:off x="10020767" y="1857964"/>
                  <a:ext cx="248695" cy="248695"/>
                </a:xfrm>
                <a:prstGeom prst="rect">
                  <a:avLst/>
                </a:prstGeom>
                <a:noFill/>
              </p:spPr>
            </p:pic>
          </p:grpSp>
          <p:grpSp>
            <p:nvGrpSpPr>
              <p:cNvPr id="164" name="Group 163"/>
              <p:cNvGrpSpPr/>
              <p:nvPr/>
            </p:nvGrpSpPr>
            <p:grpSpPr>
              <a:xfrm>
                <a:off x="4325819" y="3399393"/>
                <a:ext cx="1803339" cy="433965"/>
                <a:chOff x="4325819" y="2121084"/>
                <a:chExt cx="1803339" cy="433965"/>
              </a:xfrm>
            </p:grpSpPr>
            <p:sp>
              <p:nvSpPr>
                <p:cNvPr id="166" name="TextBox 165"/>
                <p:cNvSpPr txBox="1"/>
                <p:nvPr/>
              </p:nvSpPr>
              <p:spPr>
                <a:xfrm>
                  <a:off x="4325819" y="2121084"/>
                  <a:ext cx="893514"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Compute</a:t>
                  </a:r>
                </a:p>
              </p:txBody>
            </p:sp>
            <p:cxnSp>
              <p:nvCxnSpPr>
                <p:cNvPr id="170" name="Straight Connector 169"/>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9" name="Group 298"/>
              <p:cNvGrpSpPr/>
              <p:nvPr/>
            </p:nvGrpSpPr>
            <p:grpSpPr>
              <a:xfrm>
                <a:off x="6135369" y="3389119"/>
                <a:ext cx="1803339" cy="433965"/>
                <a:chOff x="4325819" y="2110810"/>
                <a:chExt cx="1803339" cy="433965"/>
              </a:xfrm>
            </p:grpSpPr>
            <p:sp>
              <p:nvSpPr>
                <p:cNvPr id="301" name="TextBox 300"/>
                <p:cNvSpPr txBox="1"/>
                <p:nvPr/>
              </p:nvSpPr>
              <p:spPr>
                <a:xfrm>
                  <a:off x="4325819" y="2110810"/>
                  <a:ext cx="1731884"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Security + Management</a:t>
                  </a:r>
                </a:p>
              </p:txBody>
            </p:sp>
            <p:cxnSp>
              <p:nvCxnSpPr>
                <p:cNvPr id="303" name="Straight Connector 30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5" name="Group 304"/>
              <p:cNvGrpSpPr/>
              <p:nvPr/>
            </p:nvGrpSpPr>
            <p:grpSpPr>
              <a:xfrm>
                <a:off x="7944919" y="3389119"/>
                <a:ext cx="1803339" cy="433965"/>
                <a:chOff x="4325819" y="2110810"/>
                <a:chExt cx="1803339" cy="433965"/>
              </a:xfrm>
            </p:grpSpPr>
            <p:sp>
              <p:nvSpPr>
                <p:cNvPr id="312" name="TextBox 311"/>
                <p:cNvSpPr txBox="1"/>
                <p:nvPr/>
              </p:nvSpPr>
              <p:spPr>
                <a:xfrm>
                  <a:off x="4325819" y="2110810"/>
                  <a:ext cx="1031373"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Networking</a:t>
                  </a:r>
                </a:p>
              </p:txBody>
            </p:sp>
            <p:cxnSp>
              <p:nvCxnSpPr>
                <p:cNvPr id="313" name="Straight Connector 312"/>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7" name="Group 316"/>
              <p:cNvGrpSpPr/>
              <p:nvPr/>
            </p:nvGrpSpPr>
            <p:grpSpPr>
              <a:xfrm>
                <a:off x="9754469" y="3389119"/>
                <a:ext cx="1803339" cy="433965"/>
                <a:chOff x="4325819" y="2110810"/>
                <a:chExt cx="1803339" cy="433965"/>
              </a:xfrm>
            </p:grpSpPr>
            <p:sp>
              <p:nvSpPr>
                <p:cNvPr id="321" name="TextBox 320"/>
                <p:cNvSpPr txBox="1"/>
                <p:nvPr/>
              </p:nvSpPr>
              <p:spPr>
                <a:xfrm>
                  <a:off x="4325819" y="2110810"/>
                  <a:ext cx="1409681"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Hybrid Operations</a:t>
                  </a:r>
                </a:p>
              </p:txBody>
            </p:sp>
            <p:cxnSp>
              <p:nvCxnSpPr>
                <p:cNvPr id="322" name="Straight Connector 321"/>
                <p:cNvCxnSpPr/>
                <p:nvPr/>
              </p:nvCxnSpPr>
              <p:spPr>
                <a:xfrm>
                  <a:off x="4495192" y="2457617"/>
                  <a:ext cx="1633966"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1" name="Group 70"/>
              <p:cNvGrpSpPr/>
              <p:nvPr/>
            </p:nvGrpSpPr>
            <p:grpSpPr>
              <a:xfrm>
                <a:off x="9923823" y="6043792"/>
                <a:ext cx="1310343" cy="420115"/>
                <a:chOff x="9923823" y="6064340"/>
                <a:chExt cx="1310343" cy="420115"/>
              </a:xfrm>
            </p:grpSpPr>
            <p:grpSp>
              <p:nvGrpSpPr>
                <p:cNvPr id="326" name="Group 325"/>
                <p:cNvGrpSpPr/>
                <p:nvPr/>
              </p:nvGrpSpPr>
              <p:grpSpPr>
                <a:xfrm>
                  <a:off x="9923823" y="6064340"/>
                  <a:ext cx="1310343" cy="420115"/>
                  <a:chOff x="9945351" y="2223576"/>
                  <a:chExt cx="1573474" cy="504480"/>
                </a:xfrm>
              </p:grpSpPr>
              <p:sp>
                <p:nvSpPr>
                  <p:cNvPr id="327" name="Rectangle 326"/>
                  <p:cNvSpPr/>
                  <p:nvPr/>
                </p:nvSpPr>
                <p:spPr bwMode="auto">
                  <a:xfrm>
                    <a:off x="9945351" y="227763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900" b="0" i="0" u="none" strike="noStrike" kern="1200" cap="none" normalizeH="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8" name="TextBox 327"/>
                  <p:cNvSpPr txBox="1"/>
                  <p:nvPr/>
                </p:nvSpPr>
                <p:spPr>
                  <a:xfrm>
                    <a:off x="10226444" y="2223576"/>
                    <a:ext cx="1292381" cy="504480"/>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900" b="0" i="0" u="none" strike="noStrike" kern="1200" cap="none" normalizeH="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Site Recovery</a:t>
                    </a:r>
                    <a:endParaRPr kumimoji="0" lang="en-US" sz="900" b="0" i="0" u="none" strike="noStrike" kern="1200" cap="none" normalizeH="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333" name="Picture 332" descr="Site Recovery.png"/>
                <p:cNvPicPr>
                  <a:picLocks noChangeAspect="1"/>
                </p:cNvPicPr>
                <p:nvPr/>
              </p:nvPicPr>
              <p:blipFill>
                <a:blip r:embed="rId24" cstate="print">
                  <a:biLevel thresh="25000"/>
                  <a:extLst>
                    <a:ext uri="{28A0092B-C50C-407E-A947-70E740481C1C}">
                      <a14:useLocalDpi xmlns:a14="http://schemas.microsoft.com/office/drawing/2010/main" val="0"/>
                    </a:ext>
                  </a:extLst>
                </a:blip>
                <a:stretch>
                  <a:fillRect/>
                </a:stretch>
              </p:blipFill>
              <p:spPr>
                <a:xfrm>
                  <a:off x="9983873" y="6138006"/>
                  <a:ext cx="234726" cy="234726"/>
                </a:xfrm>
                <a:prstGeom prst="rect">
                  <a:avLst/>
                </a:prstGeom>
              </p:spPr>
            </p:pic>
          </p:grpSp>
        </p:grpSp>
      </p:grpSp>
    </p:spTree>
    <p:extLst>
      <p:ext uri="{BB962C8B-B14F-4D97-AF65-F5344CB8AC3E}">
        <p14:creationId xmlns:p14="http://schemas.microsoft.com/office/powerpoint/2010/main" val="732491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64" presetClass="path" presetSubtype="0" accel="50000" decel="50000" fill="hold" nodeType="withEffect">
                                  <p:stCondLst>
                                    <p:cond delay="500"/>
                                  </p:stCondLst>
                                  <p:childTnLst>
                                    <p:animMotion origin="layout" path="M 0 2.8098E-6 L 0 -0.34408 " pathEditMode="relative" rAng="0" ptsTypes="AA">
                                      <p:cBhvr>
                                        <p:cTn id="10" dur="1000" fill="hold"/>
                                        <p:tgtEl>
                                          <p:spTgt spid="58"/>
                                        </p:tgtEl>
                                        <p:attrNameLst>
                                          <p:attrName>ppt_x</p:attrName>
                                          <p:attrName>ppt_y</p:attrName>
                                        </p:attrNameLst>
                                      </p:cBhvr>
                                      <p:rCtr x="0" y="-17204"/>
                                    </p:animMotion>
                                  </p:childTnLst>
                                </p:cTn>
                              </p:par>
                              <p:par>
                                <p:cTn id="11" presetID="22" presetClass="entr" presetSubtype="4" fill="hold" nodeType="withEffect">
                                  <p:stCondLst>
                                    <p:cond delay="125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par>
                          <p:cTn id="14" fill="hold">
                            <p:stCondLst>
                              <p:cond delay="1750"/>
                            </p:stCondLst>
                            <p:childTnLst>
                              <p:par>
                                <p:cTn id="15" presetID="10" presetClass="entr" presetSubtype="0" fill="hold" grpId="0" nodeType="after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par>
                          <p:cTn id="18" fill="hold">
                            <p:stCondLst>
                              <p:cond delay="2250"/>
                            </p:stCondLst>
                            <p:childTnLst>
                              <p:par>
                                <p:cTn id="19" presetID="10" presetClass="entr" presetSubtype="0" fill="hold" nodeType="after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330821" y="601672"/>
            <a:ext cx="9774833" cy="4562537"/>
            <a:chOff x="625172" y="589928"/>
            <a:chExt cx="11306517" cy="5277472"/>
          </a:xfrm>
        </p:grpSpPr>
        <p:sp>
          <p:nvSpPr>
            <p:cNvPr id="39" name="Rectangle 78"/>
            <p:cNvSpPr/>
            <p:nvPr/>
          </p:nvSpPr>
          <p:spPr bwMode="auto">
            <a:xfrm>
              <a:off x="766806" y="1680708"/>
              <a:ext cx="3584461"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endParaRPr lang="en-US" sz="1835" kern="0" dirty="0">
                <a:ea typeface="Segoe UI" panose="020B0502040204020203" pitchFamily="34" charset="0"/>
                <a:cs typeface="Segoe UI" panose="020B0502040204020203" pitchFamily="34" charset="0"/>
              </a:endParaRPr>
            </a:p>
          </p:txBody>
        </p:sp>
        <p:grpSp>
          <p:nvGrpSpPr>
            <p:cNvPr id="13" name="Group 12"/>
            <p:cNvGrpSpPr/>
            <p:nvPr/>
          </p:nvGrpSpPr>
          <p:grpSpPr>
            <a:xfrm>
              <a:off x="757282" y="589928"/>
              <a:ext cx="3594025" cy="1140392"/>
              <a:chOff x="809435" y="1961045"/>
              <a:chExt cx="3594962" cy="1140689"/>
            </a:xfrm>
          </p:grpSpPr>
          <p:sp>
            <p:nvSpPr>
              <p:cNvPr id="43" name="Rectangle 42"/>
              <p:cNvSpPr/>
              <p:nvPr/>
            </p:nvSpPr>
            <p:spPr bwMode="auto">
              <a:xfrm>
                <a:off x="809435" y="1961045"/>
                <a:ext cx="3594962" cy="988831"/>
              </a:xfrm>
              <a:prstGeom prst="rect">
                <a:avLst/>
              </a:prstGeom>
              <a:solidFill>
                <a:srgbClr val="00B294"/>
              </a:solidFill>
              <a:ln w="38100" cap="flat" cmpd="sng" algn="ctr">
                <a:no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r>
                  <a:rPr lang="en-US" sz="2448" kern="0" dirty="0">
                    <a:solidFill>
                      <a:schemeClr val="bg1"/>
                    </a:solidFill>
                    <a:latin typeface="Segoe UI Light" pitchFamily="34" charset="0"/>
                    <a:ea typeface="Segoe UI" pitchFamily="34" charset="0"/>
                    <a:cs typeface="Segoe UI" pitchFamily="34" charset="0"/>
                  </a:rPr>
                  <a:t>Getting started</a:t>
                </a:r>
              </a:p>
              <a:p>
                <a:pPr defTabSz="931832">
                  <a:lnSpc>
                    <a:spcPct val="90000"/>
                  </a:lnSpc>
                </a:pPr>
                <a:endParaRPr lang="en-US" sz="1428" dirty="0">
                  <a:solidFill>
                    <a:schemeClr val="bg1"/>
                  </a:solidFill>
                  <a:latin typeface="Segoe UI Light" panose="020B0502040204020203" pitchFamily="34" charset="0"/>
                  <a:cs typeface="Segoe UI Light" panose="020B0502040204020203" pitchFamily="34" charset="0"/>
                </a:endParaRPr>
              </a:p>
            </p:txBody>
          </p:sp>
          <p:sp>
            <p:nvSpPr>
              <p:cNvPr id="6" name="Isosceles Triangle 5"/>
              <p:cNvSpPr/>
              <p:nvPr/>
            </p:nvSpPr>
            <p:spPr>
              <a:xfrm rot="10800000">
                <a:off x="3481592" y="2944089"/>
                <a:ext cx="390649" cy="157645"/>
              </a:xfrm>
              <a:prstGeom prst="triangle">
                <a:avLst/>
              </a:prstGeom>
              <a:solidFill>
                <a:srgbClr val="00B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bg1"/>
                  </a:solidFill>
                </a:endParaRPr>
              </a:p>
            </p:txBody>
          </p:sp>
        </p:grpSp>
        <p:sp>
          <p:nvSpPr>
            <p:cNvPr id="36" name="Freeform 10"/>
            <p:cNvSpPr>
              <a:spLocks noEditPoints="1"/>
            </p:cNvSpPr>
            <p:nvPr/>
          </p:nvSpPr>
          <p:spPr bwMode="black">
            <a:xfrm>
              <a:off x="1015923" y="2010004"/>
              <a:ext cx="437595" cy="261950"/>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00B294"/>
            </a:solidFill>
            <a:ln>
              <a:noFill/>
            </a:ln>
            <a:extLst/>
          </p:spPr>
          <p:txBody>
            <a:bodyPr vert="horz" wrap="square" lIns="124282" tIns="62141" rIns="124282" bIns="62141" numCol="1" anchor="t" anchorCtr="0" compatLnSpc="1">
              <a:prstTxWarp prst="textNoShape">
                <a:avLst/>
              </a:prstTxWarp>
            </a:bodyPr>
            <a:lstStyle/>
            <a:p>
              <a:pPr defTabSz="1242562"/>
              <a:endParaRPr lang="en-US" sz="3262" dirty="0"/>
            </a:p>
          </p:txBody>
        </p:sp>
        <p:sp>
          <p:nvSpPr>
            <p:cNvPr id="35" name="Rectangle 34"/>
            <p:cNvSpPr/>
            <p:nvPr/>
          </p:nvSpPr>
          <p:spPr bwMode="auto">
            <a:xfrm>
              <a:off x="937006" y="2948111"/>
              <a:ext cx="595429" cy="595429"/>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1242163"/>
              <a:r>
                <a:rPr lang="en-US" sz="3805" dirty="0">
                  <a:solidFill>
                    <a:schemeClr val="tx1"/>
                  </a:solidFill>
                </a:rPr>
                <a:t>&gt;_</a:t>
              </a:r>
            </a:p>
          </p:txBody>
        </p:sp>
        <p:sp>
          <p:nvSpPr>
            <p:cNvPr id="41" name="Freeform 87"/>
            <p:cNvSpPr>
              <a:spLocks noEditPoints="1"/>
            </p:cNvSpPr>
            <p:nvPr/>
          </p:nvSpPr>
          <p:spPr bwMode="black">
            <a:xfrm>
              <a:off x="953289" y="3938711"/>
              <a:ext cx="640269" cy="520883"/>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rgbClr val="00B294"/>
            </a:solidFill>
            <a:ln>
              <a:noFill/>
            </a:ln>
            <a:extLst/>
          </p:spPr>
          <p:txBody>
            <a:bodyPr vert="horz" wrap="square" lIns="124282" tIns="62141" rIns="124282" bIns="62141" numCol="1" anchor="t" anchorCtr="0" compatLnSpc="1">
              <a:prstTxWarp prst="textNoShape">
                <a:avLst/>
              </a:prstTxWarp>
            </a:bodyPr>
            <a:lstStyle/>
            <a:p>
              <a:pPr defTabSz="1242562"/>
              <a:endParaRPr lang="en-US" sz="3262" dirty="0"/>
            </a:p>
          </p:txBody>
        </p:sp>
        <p:sp>
          <p:nvSpPr>
            <p:cNvPr id="42" name="TextBox 41"/>
            <p:cNvSpPr txBox="1"/>
            <p:nvPr/>
          </p:nvSpPr>
          <p:spPr>
            <a:xfrm>
              <a:off x="625172" y="4014911"/>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42562"/>
              <a:r>
                <a:rPr lang="en-US" sz="2040" dirty="0">
                  <a:solidFill>
                    <a:schemeClr val="tx1"/>
                  </a:solidFill>
                  <a:latin typeface="+mj-lt"/>
                </a:rPr>
                <a:t>REST API</a:t>
              </a:r>
            </a:p>
          </p:txBody>
        </p:sp>
        <p:sp>
          <p:nvSpPr>
            <p:cNvPr id="37" name="Freeform 88"/>
            <p:cNvSpPr>
              <a:spLocks noEditPoints="1"/>
            </p:cNvSpPr>
            <p:nvPr/>
          </p:nvSpPr>
          <p:spPr bwMode="black">
            <a:xfrm>
              <a:off x="926075" y="1926138"/>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32" tIns="46616" rIns="93232" bIns="46616" numCol="1" rtlCol="0" anchor="ctr" anchorCtr="0" compatLnSpc="1">
              <a:prstTxWarp prst="textNoShape">
                <a:avLst/>
              </a:prstTxWarp>
            </a:bodyPr>
            <a:lstStyle/>
            <a:p>
              <a:pPr defTabSz="755254"/>
              <a:endParaRPr lang="en-US" sz="1835" spc="-124" dirty="0">
                <a:solidFill>
                  <a:schemeClr val="tx1"/>
                </a:solidFill>
                <a:latin typeface="Segoe Light" pitchFamily="34" charset="0"/>
              </a:endParaRPr>
            </a:p>
          </p:txBody>
        </p:sp>
        <p:sp>
          <p:nvSpPr>
            <p:cNvPr id="38" name="TextBox 37"/>
            <p:cNvSpPr txBox="1"/>
            <p:nvPr/>
          </p:nvSpPr>
          <p:spPr>
            <a:xfrm>
              <a:off x="1300990" y="2039742"/>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42562"/>
              <a:r>
                <a:rPr lang="en-US" sz="2040" dirty="0">
                  <a:solidFill>
                    <a:schemeClr val="tx1"/>
                  </a:solidFill>
                  <a:cs typeface="Segoe UI Light" panose="020B0502040204020203" pitchFamily="34" charset="0"/>
                </a:rPr>
                <a:t>Management portal</a:t>
              </a:r>
            </a:p>
          </p:txBody>
        </p:sp>
        <p:sp>
          <p:nvSpPr>
            <p:cNvPr id="40" name="TextBox 39"/>
            <p:cNvSpPr txBox="1"/>
            <p:nvPr/>
          </p:nvSpPr>
          <p:spPr>
            <a:xfrm>
              <a:off x="1753216" y="3062495"/>
              <a:ext cx="3351054"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42562"/>
              <a:r>
                <a:rPr lang="en-US" sz="2040" dirty="0">
                  <a:solidFill>
                    <a:schemeClr val="tx1"/>
                  </a:solidFill>
                  <a:cs typeface="Segoe UI Light" panose="020B0502040204020203" pitchFamily="34" charset="0"/>
                </a:rPr>
                <a:t>Scripting </a:t>
              </a:r>
            </a:p>
            <a:p>
              <a:pPr defTabSz="1242562"/>
              <a:r>
                <a:rPr lang="en-US" sz="1428" dirty="0">
                  <a:solidFill>
                    <a:schemeClr val="tx1"/>
                  </a:solidFill>
                  <a:cs typeface="Segoe UI Light" panose="020B0502040204020203" pitchFamily="34" charset="0"/>
                </a:rPr>
                <a:t>(Windows, Linux and Mac) </a:t>
              </a:r>
            </a:p>
          </p:txBody>
        </p:sp>
        <p:sp>
          <p:nvSpPr>
            <p:cNvPr id="4" name="Rectangle 3"/>
            <p:cNvSpPr/>
            <p:nvPr/>
          </p:nvSpPr>
          <p:spPr bwMode="auto">
            <a:xfrm>
              <a:off x="4558033" y="593524"/>
              <a:ext cx="3581955" cy="1002776"/>
            </a:xfrm>
            <a:prstGeom prst="rect">
              <a:avLst/>
            </a:prstGeom>
            <a:solidFill>
              <a:srgbClr val="9B4F96"/>
            </a:solidFill>
            <a:ln w="9525" cap="flat" cmpd="sng" algn="ctr">
              <a:noFill/>
              <a:prstDash val="solid"/>
              <a:headEnd type="none" w="med" len="med"/>
              <a:tailEnd type="none" w="med" len="med"/>
            </a:ln>
            <a:effectLst/>
          </p:spPr>
          <p:txBody>
            <a:bodyPr vert="horz" wrap="square" lIns="248566" tIns="62141" rIns="124282" bIns="62141" numCol="1" rtlCol="0" anchor="ctr" anchorCtr="0" compatLnSpc="1">
              <a:prstTxWarp prst="textNoShape">
                <a:avLst/>
              </a:prstTxWarp>
            </a:bodyPr>
            <a:lstStyle/>
            <a:p>
              <a:pPr defTabSz="1242562">
                <a:lnSpc>
                  <a:spcPct val="90000"/>
                </a:lnSpc>
                <a:buSzPct val="90000"/>
                <a:defRPr/>
              </a:pPr>
              <a:r>
                <a:rPr lang="en-US" sz="2448" kern="0" dirty="0">
                  <a:solidFill>
                    <a:schemeClr val="bg1"/>
                  </a:solidFill>
                  <a:latin typeface="Segoe UI Light" pitchFamily="34" charset="0"/>
                  <a:ea typeface="Segoe UI" pitchFamily="34" charset="0"/>
                  <a:cs typeface="Segoe UI" pitchFamily="34" charset="0"/>
                </a:rPr>
                <a:t>Select image </a:t>
              </a:r>
              <a:br>
                <a:rPr lang="en-US" sz="2448" kern="0" dirty="0">
                  <a:solidFill>
                    <a:schemeClr val="bg1"/>
                  </a:solidFill>
                  <a:latin typeface="Segoe UI Light" pitchFamily="34" charset="0"/>
                  <a:ea typeface="Segoe UI" pitchFamily="34" charset="0"/>
                  <a:cs typeface="Segoe UI" pitchFamily="34" charset="0"/>
                </a:rPr>
              </a:br>
              <a:r>
                <a:rPr lang="en-US" sz="2448" kern="0" dirty="0">
                  <a:solidFill>
                    <a:schemeClr val="bg1"/>
                  </a:solidFill>
                  <a:latin typeface="Segoe UI Light" pitchFamily="34" charset="0"/>
                  <a:ea typeface="Segoe UI" pitchFamily="34" charset="0"/>
                  <a:cs typeface="Segoe UI" pitchFamily="34" charset="0"/>
                </a:rPr>
                <a:t>and VM size</a:t>
              </a:r>
            </a:p>
          </p:txBody>
        </p:sp>
        <p:sp>
          <p:nvSpPr>
            <p:cNvPr id="8" name="Rectangle 7"/>
            <p:cNvSpPr/>
            <p:nvPr/>
          </p:nvSpPr>
          <p:spPr bwMode="auto">
            <a:xfrm>
              <a:off x="4557661" y="1596300"/>
              <a:ext cx="3576525" cy="416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7" tIns="62138" rIns="124277" bIns="62138" numCol="1" rtlCol="0" anchor="ctr" anchorCtr="0" compatLnSpc="1">
              <a:prstTxWarp prst="textNoShape">
                <a:avLst/>
              </a:prstTxWarp>
            </a:bodyPr>
            <a:lstStyle/>
            <a:p>
              <a:pPr algn="ctr" defTabSz="1242163"/>
              <a:endParaRPr lang="en-US" sz="2990" dirty="0">
                <a:solidFill>
                  <a:schemeClr val="tx1"/>
                </a:solidFill>
              </a:endParaRPr>
            </a:p>
          </p:txBody>
        </p:sp>
        <p:sp>
          <p:nvSpPr>
            <p:cNvPr id="44" name="Isosceles Triangle 43"/>
            <p:cNvSpPr/>
            <p:nvPr/>
          </p:nvSpPr>
          <p:spPr>
            <a:xfrm rot="10800000">
              <a:off x="7232878" y="1597652"/>
              <a:ext cx="390547" cy="157604"/>
            </a:xfrm>
            <a:prstGeom prst="triangle">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48" name="Rectangle 78"/>
            <p:cNvSpPr/>
            <p:nvPr/>
          </p:nvSpPr>
          <p:spPr bwMode="auto">
            <a:xfrm>
              <a:off x="4567830" y="1684596"/>
              <a:ext cx="3584462" cy="4182804"/>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bg1">
                  <a:lumMod val="85000"/>
                </a:schemeClr>
              </a:solid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endParaRPr lang="en-US" sz="1835" kern="0" dirty="0">
                <a:ea typeface="Segoe UI" panose="020B0502040204020203" pitchFamily="34" charset="0"/>
                <a:cs typeface="Segoe UI" panose="020B0502040204020203" pitchFamily="34" charset="0"/>
              </a:endParaRPr>
            </a:p>
          </p:txBody>
        </p:sp>
        <p:sp>
          <p:nvSpPr>
            <p:cNvPr id="77" name="Freeform 128"/>
            <p:cNvSpPr>
              <a:spLocks noChangeAspect="1"/>
            </p:cNvSpPr>
            <p:nvPr/>
          </p:nvSpPr>
          <p:spPr bwMode="black">
            <a:xfrm>
              <a:off x="8510741" y="2623115"/>
              <a:ext cx="3249506" cy="179554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9DC3E6">
                <a:alpha val="50196"/>
              </a:srgbClr>
            </a:solidFill>
            <a:ln>
              <a:noFill/>
            </a:ln>
            <a:extLst/>
          </p:spPr>
          <p:txBody>
            <a:bodyPr vert="horz" wrap="square" lIns="93236" tIns="46618" rIns="93236" bIns="46618" numCol="1" anchor="t" anchorCtr="0" compatLnSpc="1">
              <a:prstTxWarp prst="textNoShape">
                <a:avLst/>
              </a:prstTxWarp>
            </a:bodyPr>
            <a:lstStyle/>
            <a:p>
              <a:pPr defTabSz="1242562"/>
              <a:endParaRPr lang="en-US" sz="2447"/>
            </a:p>
          </p:txBody>
        </p:sp>
        <p:sp>
          <p:nvSpPr>
            <p:cNvPr id="5" name="Rectangle 4"/>
            <p:cNvSpPr/>
            <p:nvPr/>
          </p:nvSpPr>
          <p:spPr bwMode="auto">
            <a:xfrm>
              <a:off x="8341303" y="593523"/>
              <a:ext cx="3581955" cy="1002776"/>
            </a:xfrm>
            <a:prstGeom prst="rect">
              <a:avLst/>
            </a:prstGeom>
            <a:solidFill>
              <a:srgbClr val="442359"/>
            </a:solidFill>
            <a:ln w="9525" cap="flat" cmpd="sng" algn="ctr">
              <a:noFill/>
              <a:prstDash val="solid"/>
              <a:headEnd type="none" w="med" len="med"/>
              <a:tailEnd type="none" w="med" len="med"/>
            </a:ln>
            <a:effectLst/>
          </p:spPr>
          <p:txBody>
            <a:bodyPr vert="horz" wrap="square" lIns="248566" tIns="62141" rIns="124282" bIns="62141" numCol="1" rtlCol="0" anchor="ctr" anchorCtr="0" compatLnSpc="1">
              <a:prstTxWarp prst="textNoShape">
                <a:avLst/>
              </a:prstTxWarp>
            </a:bodyPr>
            <a:lstStyle/>
            <a:p>
              <a:pPr defTabSz="1242562">
                <a:lnSpc>
                  <a:spcPct val="90000"/>
                </a:lnSpc>
                <a:buSzPct val="90000"/>
                <a:defRPr/>
              </a:pPr>
              <a:endParaRPr lang="en-US" sz="2448" kern="0" dirty="0">
                <a:solidFill>
                  <a:schemeClr val="bg1"/>
                </a:solidFill>
                <a:latin typeface="Segoe UI Light" pitchFamily="34" charset="0"/>
                <a:ea typeface="Segoe UI" pitchFamily="34" charset="0"/>
                <a:cs typeface="Segoe UI" pitchFamily="34" charset="0"/>
              </a:endParaRPr>
            </a:p>
            <a:p>
              <a:pPr defTabSz="1242562">
                <a:lnSpc>
                  <a:spcPct val="90000"/>
                </a:lnSpc>
                <a:buSzPct val="90000"/>
                <a:defRPr/>
              </a:pPr>
              <a:r>
                <a:rPr lang="en-US" sz="2448" kern="0" dirty="0">
                  <a:solidFill>
                    <a:schemeClr val="bg1"/>
                  </a:solidFill>
                  <a:latin typeface="Segoe UI Light" pitchFamily="34" charset="0"/>
                  <a:ea typeface="Segoe UI" pitchFamily="34" charset="0"/>
                  <a:cs typeface="Segoe UI" pitchFamily="34" charset="0"/>
                </a:rPr>
                <a:t>New disk persisted in storage</a:t>
              </a:r>
            </a:p>
            <a:p>
              <a:pPr defTabSz="1242562">
                <a:lnSpc>
                  <a:spcPct val="90000"/>
                </a:lnSpc>
                <a:buSzPct val="90000"/>
                <a:defRPr/>
              </a:pPr>
              <a:endParaRPr lang="en-US" sz="2448" kern="0" dirty="0">
                <a:solidFill>
                  <a:schemeClr val="bg1"/>
                </a:solidFill>
                <a:latin typeface="Segoe UI Light" pitchFamily="34" charset="0"/>
                <a:ea typeface="Segoe UI" pitchFamily="34" charset="0"/>
                <a:cs typeface="Segoe UI" pitchFamily="34" charset="0"/>
              </a:endParaRPr>
            </a:p>
          </p:txBody>
        </p:sp>
        <p:sp>
          <p:nvSpPr>
            <p:cNvPr id="9" name="Rectangle 8"/>
            <p:cNvSpPr/>
            <p:nvPr/>
          </p:nvSpPr>
          <p:spPr bwMode="auto">
            <a:xfrm>
              <a:off x="8346734" y="1596299"/>
              <a:ext cx="3576524" cy="41634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277" tIns="62138" rIns="124277" bIns="62138" numCol="1" rtlCol="0" anchor="ctr" anchorCtr="0" compatLnSpc="1">
              <a:prstTxWarp prst="textNoShape">
                <a:avLst/>
              </a:prstTxWarp>
            </a:bodyPr>
            <a:lstStyle/>
            <a:p>
              <a:pPr algn="ctr" defTabSz="1242163"/>
              <a:endParaRPr lang="en-US" sz="2990" dirty="0">
                <a:solidFill>
                  <a:schemeClr val="tx1"/>
                </a:solidFill>
              </a:endParaRPr>
            </a:p>
          </p:txBody>
        </p:sp>
        <p:sp>
          <p:nvSpPr>
            <p:cNvPr id="49" name="Isosceles Triangle 48"/>
            <p:cNvSpPr/>
            <p:nvPr/>
          </p:nvSpPr>
          <p:spPr>
            <a:xfrm rot="10800000">
              <a:off x="10980437" y="1585868"/>
              <a:ext cx="390547" cy="157604"/>
            </a:xfrm>
            <a:prstGeom prst="triangle">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55" name="Rectangle 78"/>
            <p:cNvSpPr/>
            <p:nvPr/>
          </p:nvSpPr>
          <p:spPr bwMode="auto">
            <a:xfrm>
              <a:off x="8347228" y="1671312"/>
              <a:ext cx="3584461" cy="4182805"/>
            </a:xfrm>
            <a:custGeom>
              <a:avLst/>
              <a:gdLst>
                <a:gd name="connsiteX0" fmla="*/ 0 w 5445723"/>
                <a:gd name="connsiteY0" fmla="*/ 0 h 4168540"/>
                <a:gd name="connsiteX1" fmla="*/ 5445723 w 5445723"/>
                <a:gd name="connsiteY1" fmla="*/ 0 h 4168540"/>
                <a:gd name="connsiteX2" fmla="*/ 5445723 w 5445723"/>
                <a:gd name="connsiteY2" fmla="*/ 4168540 h 4168540"/>
                <a:gd name="connsiteX3" fmla="*/ 0 w 5445723"/>
                <a:gd name="connsiteY3" fmla="*/ 4168540 h 4168540"/>
                <a:gd name="connsiteX4" fmla="*/ 0 w 5445723"/>
                <a:gd name="connsiteY4" fmla="*/ 0 h 4168540"/>
                <a:gd name="connsiteX0" fmla="*/ 0 w 5445723"/>
                <a:gd name="connsiteY0" fmla="*/ 3742 h 4172282"/>
                <a:gd name="connsiteX1" fmla="*/ 4679600 w 5445723"/>
                <a:gd name="connsiteY1" fmla="*/ 0 h 4172282"/>
                <a:gd name="connsiteX2" fmla="*/ 5445723 w 5445723"/>
                <a:gd name="connsiteY2" fmla="*/ 3742 h 4172282"/>
                <a:gd name="connsiteX3" fmla="*/ 5445723 w 5445723"/>
                <a:gd name="connsiteY3" fmla="*/ 4172282 h 4172282"/>
                <a:gd name="connsiteX4" fmla="*/ 0 w 5445723"/>
                <a:gd name="connsiteY4" fmla="*/ 4172282 h 4172282"/>
                <a:gd name="connsiteX5" fmla="*/ 0 w 5445723"/>
                <a:gd name="connsiteY5" fmla="*/ 3742 h 4172282"/>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19784 h 4188324"/>
                <a:gd name="connsiteX1" fmla="*/ 3701031 w 5445723"/>
                <a:gd name="connsiteY1" fmla="*/ 0 h 4188324"/>
                <a:gd name="connsiteX2" fmla="*/ 4679600 w 5445723"/>
                <a:gd name="connsiteY2" fmla="*/ 16042 h 4188324"/>
                <a:gd name="connsiteX3" fmla="*/ 5445723 w 5445723"/>
                <a:gd name="connsiteY3" fmla="*/ 19784 h 4188324"/>
                <a:gd name="connsiteX4" fmla="*/ 5445723 w 5445723"/>
                <a:gd name="connsiteY4" fmla="*/ 4188324 h 4188324"/>
                <a:gd name="connsiteX5" fmla="*/ 0 w 5445723"/>
                <a:gd name="connsiteY5" fmla="*/ 4188324 h 4188324"/>
                <a:gd name="connsiteX6" fmla="*/ 0 w 5445723"/>
                <a:gd name="connsiteY6" fmla="*/ 19784 h 4188324"/>
                <a:gd name="connsiteX0" fmla="*/ 0 w 5445723"/>
                <a:gd name="connsiteY0" fmla="*/ 35826 h 4204366"/>
                <a:gd name="connsiteX1" fmla="*/ 2064736 w 5445723"/>
                <a:gd name="connsiteY1" fmla="*/ 0 h 4204366"/>
                <a:gd name="connsiteX2" fmla="*/ 3701031 w 5445723"/>
                <a:gd name="connsiteY2" fmla="*/ 16042 h 4204366"/>
                <a:gd name="connsiteX3" fmla="*/ 4679600 w 5445723"/>
                <a:gd name="connsiteY3" fmla="*/ 3208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56348 h 4224888"/>
                <a:gd name="connsiteX1" fmla="*/ 2064736 w 5445723"/>
                <a:gd name="connsiteY1" fmla="*/ 20522 h 4224888"/>
                <a:gd name="connsiteX2" fmla="*/ 3701031 w 5445723"/>
                <a:gd name="connsiteY2" fmla="*/ 36564 h 4224888"/>
                <a:gd name="connsiteX3" fmla="*/ 4695642 w 5445723"/>
                <a:gd name="connsiteY3" fmla="*/ 469701 h 4224888"/>
                <a:gd name="connsiteX4" fmla="*/ 5445723 w 5445723"/>
                <a:gd name="connsiteY4" fmla="*/ 56348 h 4224888"/>
                <a:gd name="connsiteX5" fmla="*/ 5445723 w 5445723"/>
                <a:gd name="connsiteY5" fmla="*/ 4224888 h 4224888"/>
                <a:gd name="connsiteX6" fmla="*/ 0 w 5445723"/>
                <a:gd name="connsiteY6" fmla="*/ 4224888 h 4224888"/>
                <a:gd name="connsiteX7" fmla="*/ 0 w 5445723"/>
                <a:gd name="connsiteY7" fmla="*/ 56348 h 422488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52828 h 4221368"/>
                <a:gd name="connsiteX1" fmla="*/ 2064736 w 5445723"/>
                <a:gd name="connsiteY1" fmla="*/ 17002 h 4221368"/>
                <a:gd name="connsiteX2" fmla="*/ 3701031 w 5445723"/>
                <a:gd name="connsiteY2" fmla="*/ 33044 h 4221368"/>
                <a:gd name="connsiteX3" fmla="*/ 4246463 w 5445723"/>
                <a:gd name="connsiteY3" fmla="*/ 418054 h 4221368"/>
                <a:gd name="connsiteX4" fmla="*/ 5445723 w 5445723"/>
                <a:gd name="connsiteY4" fmla="*/ 52828 h 4221368"/>
                <a:gd name="connsiteX5" fmla="*/ 5445723 w 5445723"/>
                <a:gd name="connsiteY5" fmla="*/ 4221368 h 4221368"/>
                <a:gd name="connsiteX6" fmla="*/ 0 w 5445723"/>
                <a:gd name="connsiteY6" fmla="*/ 4221368 h 4221368"/>
                <a:gd name="connsiteX7" fmla="*/ 0 w 5445723"/>
                <a:gd name="connsiteY7" fmla="*/ 52828 h 4221368"/>
                <a:gd name="connsiteX0" fmla="*/ 0 w 5445723"/>
                <a:gd name="connsiteY0" fmla="*/ 113084 h 4281624"/>
                <a:gd name="connsiteX1" fmla="*/ 2064736 w 5445723"/>
                <a:gd name="connsiteY1" fmla="*/ 77258 h 4281624"/>
                <a:gd name="connsiteX2" fmla="*/ 3701031 w 5445723"/>
                <a:gd name="connsiteY2" fmla="*/ 93300 h 4281624"/>
                <a:gd name="connsiteX3" fmla="*/ 4711684 w 5445723"/>
                <a:gd name="connsiteY3" fmla="*/ 189552 h 4281624"/>
                <a:gd name="connsiteX4" fmla="*/ 5445723 w 5445723"/>
                <a:gd name="connsiteY4" fmla="*/ 113084 h 4281624"/>
                <a:gd name="connsiteX5" fmla="*/ 5445723 w 5445723"/>
                <a:gd name="connsiteY5" fmla="*/ 4281624 h 4281624"/>
                <a:gd name="connsiteX6" fmla="*/ 0 w 5445723"/>
                <a:gd name="connsiteY6" fmla="*/ 4281624 h 4281624"/>
                <a:gd name="connsiteX7" fmla="*/ 0 w 5445723"/>
                <a:gd name="connsiteY7" fmla="*/ 113084 h 4281624"/>
                <a:gd name="connsiteX0" fmla="*/ 0 w 5445723"/>
                <a:gd name="connsiteY0" fmla="*/ 35826 h 4204366"/>
                <a:gd name="connsiteX1" fmla="*/ 2064736 w 5445723"/>
                <a:gd name="connsiteY1" fmla="*/ 0 h 4204366"/>
                <a:gd name="connsiteX2" fmla="*/ 3701031 w 5445723"/>
                <a:gd name="connsiteY2" fmla="*/ 16042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35826 h 4204366"/>
                <a:gd name="connsiteX1" fmla="*/ 2064736 w 5445723"/>
                <a:gd name="connsiteY1" fmla="*/ 0 h 4204366"/>
                <a:gd name="connsiteX2" fmla="*/ 4214379 w 5445723"/>
                <a:gd name="connsiteY2" fmla="*/ 272715 h 4204366"/>
                <a:gd name="connsiteX3" fmla="*/ 4711684 w 5445723"/>
                <a:gd name="connsiteY3" fmla="*/ 112294 h 4204366"/>
                <a:gd name="connsiteX4" fmla="*/ 5445723 w 5445723"/>
                <a:gd name="connsiteY4" fmla="*/ 35826 h 4204366"/>
                <a:gd name="connsiteX5" fmla="*/ 5445723 w 5445723"/>
                <a:gd name="connsiteY5" fmla="*/ 4204366 h 4204366"/>
                <a:gd name="connsiteX6" fmla="*/ 0 w 5445723"/>
                <a:gd name="connsiteY6" fmla="*/ 4204366 h 4204366"/>
                <a:gd name="connsiteX7" fmla="*/ 0 w 5445723"/>
                <a:gd name="connsiteY7" fmla="*/ 35826 h 4204366"/>
                <a:gd name="connsiteX0" fmla="*/ 0 w 5445723"/>
                <a:gd name="connsiteY0" fmla="*/ 0 h 4168540"/>
                <a:gd name="connsiteX1" fmla="*/ 3957704 w 5445723"/>
                <a:gd name="connsiteY1" fmla="*/ 44384 h 4168540"/>
                <a:gd name="connsiteX2" fmla="*/ 4214379 w 5445723"/>
                <a:gd name="connsiteY2" fmla="*/ 236889 h 4168540"/>
                <a:gd name="connsiteX3" fmla="*/ 4711684 w 5445723"/>
                <a:gd name="connsiteY3" fmla="*/ 76468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87884 w 5445723"/>
                <a:gd name="connsiteY3" fmla="*/ 478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45723 w 5445723"/>
                <a:gd name="connsiteY4" fmla="*/ 0 h 4168540"/>
                <a:gd name="connsiteX5" fmla="*/ 5445723 w 5445723"/>
                <a:gd name="connsiteY5" fmla="*/ 4168540 h 4168540"/>
                <a:gd name="connsiteX6" fmla="*/ 0 w 5445723"/>
                <a:gd name="connsiteY6" fmla="*/ 4168540 h 4168540"/>
                <a:gd name="connsiteX7" fmla="*/ 0 w 5445723"/>
                <a:gd name="connsiteY7" fmla="*/ 0 h 4168540"/>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9219"/>
                <a:gd name="connsiteY0" fmla="*/ 15212 h 4183752"/>
                <a:gd name="connsiteX1" fmla="*/ 3957704 w 5449219"/>
                <a:gd name="connsiteY1" fmla="*/ 59596 h 4183752"/>
                <a:gd name="connsiteX2" fmla="*/ 4214379 w 5449219"/>
                <a:gd name="connsiteY2" fmla="*/ 252101 h 4183752"/>
                <a:gd name="connsiteX3" fmla="*/ 4768834 w 5449219"/>
                <a:gd name="connsiteY3" fmla="*/ 25005 h 4183752"/>
                <a:gd name="connsiteX4" fmla="*/ 5445723 w 5449219"/>
                <a:gd name="connsiteY4" fmla="*/ 15212 h 4183752"/>
                <a:gd name="connsiteX5" fmla="*/ 5445723 w 5449219"/>
                <a:gd name="connsiteY5" fmla="*/ 4183752 h 4183752"/>
                <a:gd name="connsiteX6" fmla="*/ 0 w 5449219"/>
                <a:gd name="connsiteY6" fmla="*/ 4183752 h 4183752"/>
                <a:gd name="connsiteX7" fmla="*/ 0 w 5449219"/>
                <a:gd name="connsiteY7" fmla="*/ 15212 h 4183752"/>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6679 h 4175219"/>
                <a:gd name="connsiteX1" fmla="*/ 3957704 w 5445723"/>
                <a:gd name="connsiteY1" fmla="*/ 51063 h 4175219"/>
                <a:gd name="connsiteX2" fmla="*/ 4214379 w 5445723"/>
                <a:gd name="connsiteY2" fmla="*/ 243568 h 4175219"/>
                <a:gd name="connsiteX3" fmla="*/ 4768834 w 5445723"/>
                <a:gd name="connsiteY3" fmla="*/ 16472 h 4175219"/>
                <a:gd name="connsiteX4" fmla="*/ 5436198 w 5445723"/>
                <a:gd name="connsiteY4" fmla="*/ 35254 h 4175219"/>
                <a:gd name="connsiteX5" fmla="*/ 5445723 w 5445723"/>
                <a:gd name="connsiteY5" fmla="*/ 4175219 h 4175219"/>
                <a:gd name="connsiteX6" fmla="*/ 0 w 5445723"/>
                <a:gd name="connsiteY6" fmla="*/ 4175219 h 4175219"/>
                <a:gd name="connsiteX7" fmla="*/ 0 w 5445723"/>
                <a:gd name="connsiteY7" fmla="*/ 6679 h 4175219"/>
                <a:gd name="connsiteX0" fmla="*/ 0 w 5445723"/>
                <a:gd name="connsiteY0" fmla="*/ 0 h 4168540"/>
                <a:gd name="connsiteX1" fmla="*/ 3957704 w 5445723"/>
                <a:gd name="connsiteY1" fmla="*/ 44384 h 4168540"/>
                <a:gd name="connsiteX2" fmla="*/ 4214379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68834 w 5445723"/>
                <a:gd name="connsiteY3" fmla="*/ 979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36889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49784 w 5445723"/>
                <a:gd name="connsiteY3" fmla="*/ 28843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168540 h 4168540"/>
                <a:gd name="connsiteX6" fmla="*/ 0 w 5445723"/>
                <a:gd name="connsiteY6" fmla="*/ 4168540 h 4168540"/>
                <a:gd name="connsiteX7" fmla="*/ 0 w 5445723"/>
                <a:gd name="connsiteY7" fmla="*/ 0 h 4168540"/>
                <a:gd name="connsiteX0" fmla="*/ 0 w 5445723"/>
                <a:gd name="connsiteY0" fmla="*/ 0 h 4168540"/>
                <a:gd name="connsiteX1" fmla="*/ 3957704 w 5445723"/>
                <a:gd name="connsiteY1" fmla="*/ 44384 h 4168540"/>
                <a:gd name="connsiteX2" fmla="*/ 4319154 w 5445723"/>
                <a:gd name="connsiteY2" fmla="*/ 284514 h 4168540"/>
                <a:gd name="connsiteX3" fmla="*/ 4759309 w 5445723"/>
                <a:gd name="connsiteY3" fmla="*/ 19318 h 4168540"/>
                <a:gd name="connsiteX4" fmla="*/ 5436198 w 5445723"/>
                <a:gd name="connsiteY4" fmla="*/ 28575 h 4168540"/>
                <a:gd name="connsiteX5" fmla="*/ 5445723 w 5445723"/>
                <a:gd name="connsiteY5" fmla="*/ 4094112 h 4168540"/>
                <a:gd name="connsiteX6" fmla="*/ 0 w 5445723"/>
                <a:gd name="connsiteY6" fmla="*/ 4168540 h 4168540"/>
                <a:gd name="connsiteX7" fmla="*/ 0 w 5445723"/>
                <a:gd name="connsiteY7" fmla="*/ 0 h 4168540"/>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51582 h 4094112"/>
                <a:gd name="connsiteX7" fmla="*/ 0 w 5445723"/>
                <a:gd name="connsiteY7" fmla="*/ 0 h 4094112"/>
                <a:gd name="connsiteX0" fmla="*/ 0 w 5445723"/>
                <a:gd name="connsiteY0" fmla="*/ 0 h 4094112"/>
                <a:gd name="connsiteX1" fmla="*/ 3957704 w 5445723"/>
                <a:gd name="connsiteY1" fmla="*/ 44384 h 4094112"/>
                <a:gd name="connsiteX2" fmla="*/ 4319154 w 5445723"/>
                <a:gd name="connsiteY2" fmla="*/ 284514 h 4094112"/>
                <a:gd name="connsiteX3" fmla="*/ 4759309 w 5445723"/>
                <a:gd name="connsiteY3" fmla="*/ 19318 h 4094112"/>
                <a:gd name="connsiteX4" fmla="*/ 5436198 w 5445723"/>
                <a:gd name="connsiteY4" fmla="*/ 28575 h 4094112"/>
                <a:gd name="connsiteX5" fmla="*/ 5445723 w 5445723"/>
                <a:gd name="connsiteY5" fmla="*/ 4094112 h 4094112"/>
                <a:gd name="connsiteX6" fmla="*/ 0 w 5445723"/>
                <a:gd name="connsiteY6" fmla="*/ 4072847 h 4094112"/>
                <a:gd name="connsiteX7" fmla="*/ 0 w 5445723"/>
                <a:gd name="connsiteY7" fmla="*/ 0 h 4094112"/>
                <a:gd name="connsiteX0" fmla="*/ 0 w 5436619"/>
                <a:gd name="connsiteY0" fmla="*/ 0 h 4072847"/>
                <a:gd name="connsiteX1" fmla="*/ 3957704 w 5436619"/>
                <a:gd name="connsiteY1" fmla="*/ 44384 h 4072847"/>
                <a:gd name="connsiteX2" fmla="*/ 4319154 w 5436619"/>
                <a:gd name="connsiteY2" fmla="*/ 284514 h 4072847"/>
                <a:gd name="connsiteX3" fmla="*/ 4759309 w 5436619"/>
                <a:gd name="connsiteY3" fmla="*/ 19318 h 4072847"/>
                <a:gd name="connsiteX4" fmla="*/ 5436198 w 5436619"/>
                <a:gd name="connsiteY4" fmla="*/ 28575 h 4072847"/>
                <a:gd name="connsiteX5" fmla="*/ 5435090 w 5436619"/>
                <a:gd name="connsiteY5" fmla="*/ 4072847 h 4072847"/>
                <a:gd name="connsiteX6" fmla="*/ 0 w 5436619"/>
                <a:gd name="connsiteY6" fmla="*/ 4072847 h 4072847"/>
                <a:gd name="connsiteX7" fmla="*/ 0 w 5436619"/>
                <a:gd name="connsiteY7" fmla="*/ 0 h 4072847"/>
                <a:gd name="connsiteX0" fmla="*/ 0 w 5436619"/>
                <a:gd name="connsiteY0" fmla="*/ 2019 h 4053601"/>
                <a:gd name="connsiteX1" fmla="*/ 3957704 w 5436619"/>
                <a:gd name="connsiteY1" fmla="*/ 25138 h 4053601"/>
                <a:gd name="connsiteX2" fmla="*/ 4319154 w 5436619"/>
                <a:gd name="connsiteY2" fmla="*/ 265268 h 4053601"/>
                <a:gd name="connsiteX3" fmla="*/ 4759309 w 5436619"/>
                <a:gd name="connsiteY3" fmla="*/ 72 h 4053601"/>
                <a:gd name="connsiteX4" fmla="*/ 5436198 w 5436619"/>
                <a:gd name="connsiteY4" fmla="*/ 9329 h 4053601"/>
                <a:gd name="connsiteX5" fmla="*/ 5435090 w 5436619"/>
                <a:gd name="connsiteY5" fmla="*/ 4053601 h 4053601"/>
                <a:gd name="connsiteX6" fmla="*/ 0 w 5436619"/>
                <a:gd name="connsiteY6" fmla="*/ 4053601 h 4053601"/>
                <a:gd name="connsiteX7" fmla="*/ 0 w 5436619"/>
                <a:gd name="connsiteY7" fmla="*/ 2019 h 4053601"/>
                <a:gd name="connsiteX0" fmla="*/ 0 w 5447252"/>
                <a:gd name="connsiteY0" fmla="*/ 33917 h 4053601"/>
                <a:gd name="connsiteX1" fmla="*/ 3968337 w 5447252"/>
                <a:gd name="connsiteY1" fmla="*/ 25138 h 4053601"/>
                <a:gd name="connsiteX2" fmla="*/ 4329787 w 5447252"/>
                <a:gd name="connsiteY2" fmla="*/ 265268 h 4053601"/>
                <a:gd name="connsiteX3" fmla="*/ 4769942 w 5447252"/>
                <a:gd name="connsiteY3" fmla="*/ 72 h 4053601"/>
                <a:gd name="connsiteX4" fmla="*/ 5446831 w 5447252"/>
                <a:gd name="connsiteY4" fmla="*/ 9329 h 4053601"/>
                <a:gd name="connsiteX5" fmla="*/ 5445723 w 5447252"/>
                <a:gd name="connsiteY5" fmla="*/ 4053601 h 4053601"/>
                <a:gd name="connsiteX6" fmla="*/ 10633 w 5447252"/>
                <a:gd name="connsiteY6" fmla="*/ 4053601 h 4053601"/>
                <a:gd name="connsiteX7" fmla="*/ 0 w 5447252"/>
                <a:gd name="connsiteY7" fmla="*/ 33917 h 4053601"/>
                <a:gd name="connsiteX0" fmla="*/ 0 w 5447243"/>
                <a:gd name="connsiteY0" fmla="*/ 33914 h 4053598"/>
                <a:gd name="connsiteX1" fmla="*/ 3968337 w 5447243"/>
                <a:gd name="connsiteY1" fmla="*/ 25135 h 4053598"/>
                <a:gd name="connsiteX2" fmla="*/ 4329787 w 5447243"/>
                <a:gd name="connsiteY2" fmla="*/ 265265 h 4053598"/>
                <a:gd name="connsiteX3" fmla="*/ 4754869 w 5447243"/>
                <a:gd name="connsiteY3" fmla="*/ 69 h 4053598"/>
                <a:gd name="connsiteX4" fmla="*/ 5446831 w 5447243"/>
                <a:gd name="connsiteY4" fmla="*/ 9326 h 4053598"/>
                <a:gd name="connsiteX5" fmla="*/ 5445723 w 5447243"/>
                <a:gd name="connsiteY5" fmla="*/ 4053598 h 4053598"/>
                <a:gd name="connsiteX6" fmla="*/ 10633 w 5447243"/>
                <a:gd name="connsiteY6" fmla="*/ 4053598 h 4053598"/>
                <a:gd name="connsiteX7" fmla="*/ 0 w 5447243"/>
                <a:gd name="connsiteY7" fmla="*/ 33914 h 4053598"/>
                <a:gd name="connsiteX0" fmla="*/ 0 w 5447243"/>
                <a:gd name="connsiteY0" fmla="*/ 33913 h 4053597"/>
                <a:gd name="connsiteX1" fmla="*/ 3968337 w 5447243"/>
                <a:gd name="connsiteY1" fmla="*/ 25134 h 4053597"/>
                <a:gd name="connsiteX2" fmla="*/ 4329787 w 5447243"/>
                <a:gd name="connsiteY2" fmla="*/ 265264 h 4053597"/>
                <a:gd name="connsiteX3" fmla="*/ 4754869 w 5447243"/>
                <a:gd name="connsiteY3" fmla="*/ 68 h 4053597"/>
                <a:gd name="connsiteX4" fmla="*/ 5446831 w 5447243"/>
                <a:gd name="connsiteY4" fmla="*/ 9325 h 4053597"/>
                <a:gd name="connsiteX5" fmla="*/ 5445723 w 5447243"/>
                <a:gd name="connsiteY5" fmla="*/ 4053597 h 4053597"/>
                <a:gd name="connsiteX6" fmla="*/ 10633 w 5447243"/>
                <a:gd name="connsiteY6" fmla="*/ 4053597 h 4053597"/>
                <a:gd name="connsiteX7" fmla="*/ 0 w 5447243"/>
                <a:gd name="connsiteY7" fmla="*/ 33913 h 4053597"/>
                <a:gd name="connsiteX0" fmla="*/ 0 w 5447214"/>
                <a:gd name="connsiteY0" fmla="*/ 29745 h 4049429"/>
                <a:gd name="connsiteX1" fmla="*/ 3968337 w 5447214"/>
                <a:gd name="connsiteY1" fmla="*/ 20966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4049429"/>
                <a:gd name="connsiteX1" fmla="*/ 3918095 w 5447214"/>
                <a:gd name="connsiteY1" fmla="*/ 15941 h 4049429"/>
                <a:gd name="connsiteX2" fmla="*/ 4329787 w 5447214"/>
                <a:gd name="connsiteY2" fmla="*/ 261096 h 4049429"/>
                <a:gd name="connsiteX3" fmla="*/ 4704627 w 5447214"/>
                <a:gd name="connsiteY3" fmla="*/ 924 h 4049429"/>
                <a:gd name="connsiteX4" fmla="*/ 5446831 w 5447214"/>
                <a:gd name="connsiteY4" fmla="*/ 5157 h 4049429"/>
                <a:gd name="connsiteX5" fmla="*/ 5445723 w 5447214"/>
                <a:gd name="connsiteY5" fmla="*/ 4049429 h 4049429"/>
                <a:gd name="connsiteX6" fmla="*/ 10633 w 5447214"/>
                <a:gd name="connsiteY6" fmla="*/ 4049429 h 4049429"/>
                <a:gd name="connsiteX7" fmla="*/ 0 w 5447214"/>
                <a:gd name="connsiteY7" fmla="*/ 29745 h 4049429"/>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0633 w 5447214"/>
                <a:gd name="connsiteY6" fmla="*/ 4049429 h 5236545"/>
                <a:gd name="connsiteX7" fmla="*/ 0 w 5447214"/>
                <a:gd name="connsiteY7" fmla="*/ 29745 h 5236545"/>
                <a:gd name="connsiteX0" fmla="*/ 6048 w 5453262"/>
                <a:gd name="connsiteY0" fmla="*/ 29745 h 5236545"/>
                <a:gd name="connsiteX1" fmla="*/ 3924143 w 5453262"/>
                <a:gd name="connsiteY1" fmla="*/ 15941 h 5236545"/>
                <a:gd name="connsiteX2" fmla="*/ 4335835 w 5453262"/>
                <a:gd name="connsiteY2" fmla="*/ 261096 h 5236545"/>
                <a:gd name="connsiteX3" fmla="*/ 4710675 w 5453262"/>
                <a:gd name="connsiteY3" fmla="*/ 924 h 5236545"/>
                <a:gd name="connsiteX4" fmla="*/ 5452879 w 5453262"/>
                <a:gd name="connsiteY4" fmla="*/ 5157 h 5236545"/>
                <a:gd name="connsiteX5" fmla="*/ 5451771 w 5453262"/>
                <a:gd name="connsiteY5" fmla="*/ 5236545 h 5236545"/>
                <a:gd name="connsiteX6" fmla="*/ 639 w 5453262"/>
                <a:gd name="connsiteY6" fmla="*/ 5172376 h 5236545"/>
                <a:gd name="connsiteX7" fmla="*/ 6048 w 5453262"/>
                <a:gd name="connsiteY7" fmla="*/ 29745 h 5236545"/>
                <a:gd name="connsiteX0" fmla="*/ 0 w 5447214"/>
                <a:gd name="connsiteY0" fmla="*/ 29745 h 5268069"/>
                <a:gd name="connsiteX1" fmla="*/ 3918095 w 5447214"/>
                <a:gd name="connsiteY1" fmla="*/ 15941 h 5268069"/>
                <a:gd name="connsiteX2" fmla="*/ 4329787 w 5447214"/>
                <a:gd name="connsiteY2" fmla="*/ 261096 h 5268069"/>
                <a:gd name="connsiteX3" fmla="*/ 4704627 w 5447214"/>
                <a:gd name="connsiteY3" fmla="*/ 924 h 5268069"/>
                <a:gd name="connsiteX4" fmla="*/ 5446831 w 5447214"/>
                <a:gd name="connsiteY4" fmla="*/ 5157 h 5268069"/>
                <a:gd name="connsiteX5" fmla="*/ 5445723 w 5447214"/>
                <a:gd name="connsiteY5" fmla="*/ 5236545 h 5268069"/>
                <a:gd name="connsiteX6" fmla="*/ 15856 w 5447214"/>
                <a:gd name="connsiteY6" fmla="*/ 5268069 h 5268069"/>
                <a:gd name="connsiteX7" fmla="*/ 0 w 5447214"/>
                <a:gd name="connsiteY7" fmla="*/ 29745 h 5268069"/>
                <a:gd name="connsiteX0" fmla="*/ 0 w 5447214"/>
                <a:gd name="connsiteY0" fmla="*/ 29745 h 5246804"/>
                <a:gd name="connsiteX1" fmla="*/ 3918095 w 5447214"/>
                <a:gd name="connsiteY1" fmla="*/ 15941 h 5246804"/>
                <a:gd name="connsiteX2" fmla="*/ 4329787 w 5447214"/>
                <a:gd name="connsiteY2" fmla="*/ 261096 h 5246804"/>
                <a:gd name="connsiteX3" fmla="*/ 4704627 w 5447214"/>
                <a:gd name="connsiteY3" fmla="*/ 924 h 5246804"/>
                <a:gd name="connsiteX4" fmla="*/ 5446831 w 5447214"/>
                <a:gd name="connsiteY4" fmla="*/ 5157 h 5246804"/>
                <a:gd name="connsiteX5" fmla="*/ 5445723 w 5447214"/>
                <a:gd name="connsiteY5" fmla="*/ 5236545 h 5246804"/>
                <a:gd name="connsiteX6" fmla="*/ 15856 w 5447214"/>
                <a:gd name="connsiteY6" fmla="*/ 5246804 h 5246804"/>
                <a:gd name="connsiteX7" fmla="*/ 0 w 5447214"/>
                <a:gd name="connsiteY7" fmla="*/ 29745 h 5246804"/>
                <a:gd name="connsiteX0" fmla="*/ 0 w 5447214"/>
                <a:gd name="connsiteY0" fmla="*/ 29745 h 5236545"/>
                <a:gd name="connsiteX1" fmla="*/ 3918095 w 5447214"/>
                <a:gd name="connsiteY1" fmla="*/ 15941 h 5236545"/>
                <a:gd name="connsiteX2" fmla="*/ 4329787 w 5447214"/>
                <a:gd name="connsiteY2" fmla="*/ 261096 h 5236545"/>
                <a:gd name="connsiteX3" fmla="*/ 4704627 w 5447214"/>
                <a:gd name="connsiteY3" fmla="*/ 924 h 5236545"/>
                <a:gd name="connsiteX4" fmla="*/ 5446831 w 5447214"/>
                <a:gd name="connsiteY4" fmla="*/ 5157 h 5236545"/>
                <a:gd name="connsiteX5" fmla="*/ 5445723 w 5447214"/>
                <a:gd name="connsiteY5" fmla="*/ 5236545 h 5236545"/>
                <a:gd name="connsiteX6" fmla="*/ 15856 w 5447214"/>
                <a:gd name="connsiteY6" fmla="*/ 5236171 h 5236545"/>
                <a:gd name="connsiteX7" fmla="*/ 0 w 5447214"/>
                <a:gd name="connsiteY7" fmla="*/ 29745 h 5236545"/>
                <a:gd name="connsiteX0" fmla="*/ 0 w 5447214"/>
                <a:gd name="connsiteY0" fmla="*/ 58792 h 5265592"/>
                <a:gd name="connsiteX1" fmla="*/ 3515864 w 5447214"/>
                <a:gd name="connsiteY1" fmla="*/ 0 h 5265592"/>
                <a:gd name="connsiteX2" fmla="*/ 4329787 w 5447214"/>
                <a:gd name="connsiteY2" fmla="*/ 290143 h 5265592"/>
                <a:gd name="connsiteX3" fmla="*/ 4704627 w 5447214"/>
                <a:gd name="connsiteY3" fmla="*/ 29971 h 5265592"/>
                <a:gd name="connsiteX4" fmla="*/ 5446831 w 5447214"/>
                <a:gd name="connsiteY4" fmla="*/ 34204 h 5265592"/>
                <a:gd name="connsiteX5" fmla="*/ 5445723 w 5447214"/>
                <a:gd name="connsiteY5" fmla="*/ 5265592 h 5265592"/>
                <a:gd name="connsiteX6" fmla="*/ 15856 w 5447214"/>
                <a:gd name="connsiteY6" fmla="*/ 5265218 h 5265592"/>
                <a:gd name="connsiteX7" fmla="*/ 0 w 5447214"/>
                <a:gd name="connsiteY7" fmla="*/ 58792 h 5265592"/>
                <a:gd name="connsiteX0" fmla="*/ 0 w 5447306"/>
                <a:gd name="connsiteY0" fmla="*/ 110104 h 5316904"/>
                <a:gd name="connsiteX1" fmla="*/ 3515864 w 5447306"/>
                <a:gd name="connsiteY1" fmla="*/ 51312 h 5316904"/>
                <a:gd name="connsiteX2" fmla="*/ 4329788 w 5447306"/>
                <a:gd name="connsiteY2" fmla="*/ 926214 h 5316904"/>
                <a:gd name="connsiteX3" fmla="*/ 4704627 w 5447306"/>
                <a:gd name="connsiteY3" fmla="*/ 81283 h 5316904"/>
                <a:gd name="connsiteX4" fmla="*/ 5446831 w 5447306"/>
                <a:gd name="connsiteY4" fmla="*/ 85516 h 5316904"/>
                <a:gd name="connsiteX5" fmla="*/ 5445723 w 5447306"/>
                <a:gd name="connsiteY5" fmla="*/ 5316904 h 5316904"/>
                <a:gd name="connsiteX6" fmla="*/ 15856 w 5447306"/>
                <a:gd name="connsiteY6" fmla="*/ 5316530 h 5316904"/>
                <a:gd name="connsiteX7" fmla="*/ 0 w 5447306"/>
                <a:gd name="connsiteY7" fmla="*/ 110104 h 5316904"/>
                <a:gd name="connsiteX0" fmla="*/ 0 w 5447308"/>
                <a:gd name="connsiteY0" fmla="*/ 92598 h 5299398"/>
                <a:gd name="connsiteX1" fmla="*/ 3515864 w 5447308"/>
                <a:gd name="connsiteY1" fmla="*/ 33806 h 5299398"/>
                <a:gd name="connsiteX2" fmla="*/ 4329788 w 5447308"/>
                <a:gd name="connsiteY2" fmla="*/ 908708 h 5299398"/>
                <a:gd name="connsiteX3" fmla="*/ 4704627 w 5447308"/>
                <a:gd name="connsiteY3" fmla="*/ 63777 h 5299398"/>
                <a:gd name="connsiteX4" fmla="*/ 5446831 w 5447308"/>
                <a:gd name="connsiteY4" fmla="*/ 68010 h 5299398"/>
                <a:gd name="connsiteX5" fmla="*/ 5445723 w 5447308"/>
                <a:gd name="connsiteY5" fmla="*/ 5299398 h 5299398"/>
                <a:gd name="connsiteX6" fmla="*/ 15856 w 5447308"/>
                <a:gd name="connsiteY6" fmla="*/ 5299024 h 5299398"/>
                <a:gd name="connsiteX7" fmla="*/ 0 w 5447308"/>
                <a:gd name="connsiteY7" fmla="*/ 92598 h 5299398"/>
                <a:gd name="connsiteX0" fmla="*/ 0 w 5447306"/>
                <a:gd name="connsiteY0" fmla="*/ 92598 h 5299398"/>
                <a:gd name="connsiteX1" fmla="*/ 3834874 w 5447306"/>
                <a:gd name="connsiteY1" fmla="*/ 78785 h 5299398"/>
                <a:gd name="connsiteX2" fmla="*/ 4329788 w 5447306"/>
                <a:gd name="connsiteY2" fmla="*/ 908708 h 5299398"/>
                <a:gd name="connsiteX3" fmla="*/ 4704627 w 5447306"/>
                <a:gd name="connsiteY3" fmla="*/ 63777 h 5299398"/>
                <a:gd name="connsiteX4" fmla="*/ 5446831 w 5447306"/>
                <a:gd name="connsiteY4" fmla="*/ 68010 h 5299398"/>
                <a:gd name="connsiteX5" fmla="*/ 5445723 w 5447306"/>
                <a:gd name="connsiteY5" fmla="*/ 5299398 h 5299398"/>
                <a:gd name="connsiteX6" fmla="*/ 15856 w 5447306"/>
                <a:gd name="connsiteY6" fmla="*/ 5299024 h 5299398"/>
                <a:gd name="connsiteX7" fmla="*/ 0 w 5447306"/>
                <a:gd name="connsiteY7" fmla="*/ 92598 h 5299398"/>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5259450"/>
                <a:gd name="connsiteX1" fmla="*/ 3834874 w 5447240"/>
                <a:gd name="connsiteY1" fmla="*/ 38837 h 5259450"/>
                <a:gd name="connsiteX2" fmla="*/ 4329788 w 5447240"/>
                <a:gd name="connsiteY2" fmla="*/ 868760 h 5259450"/>
                <a:gd name="connsiteX3" fmla="*/ 4704627 w 5447240"/>
                <a:gd name="connsiteY3" fmla="*/ 23829 h 5259450"/>
                <a:gd name="connsiteX4" fmla="*/ 5446831 w 5447240"/>
                <a:gd name="connsiteY4" fmla="*/ 28062 h 5259450"/>
                <a:gd name="connsiteX5" fmla="*/ 5445723 w 5447240"/>
                <a:gd name="connsiteY5" fmla="*/ 5259450 h 5259450"/>
                <a:gd name="connsiteX6" fmla="*/ 15856 w 5447240"/>
                <a:gd name="connsiteY6" fmla="*/ 5259076 h 5259450"/>
                <a:gd name="connsiteX7" fmla="*/ 0 w 5447240"/>
                <a:gd name="connsiteY7" fmla="*/ 52650 h 5259450"/>
                <a:gd name="connsiteX0" fmla="*/ 0 w 5447240"/>
                <a:gd name="connsiteY0" fmla="*/ 52650 h 7073010"/>
                <a:gd name="connsiteX1" fmla="*/ 3834874 w 5447240"/>
                <a:gd name="connsiteY1" fmla="*/ 38837 h 7073010"/>
                <a:gd name="connsiteX2" fmla="*/ 4329788 w 5447240"/>
                <a:gd name="connsiteY2" fmla="*/ 868760 h 7073010"/>
                <a:gd name="connsiteX3" fmla="*/ 4704627 w 5447240"/>
                <a:gd name="connsiteY3" fmla="*/ 23829 h 7073010"/>
                <a:gd name="connsiteX4" fmla="*/ 5446831 w 5447240"/>
                <a:gd name="connsiteY4" fmla="*/ 28062 h 7073010"/>
                <a:gd name="connsiteX5" fmla="*/ 5445723 w 5447240"/>
                <a:gd name="connsiteY5" fmla="*/ 5259450 h 7073010"/>
                <a:gd name="connsiteX6" fmla="*/ 15856 w 5447240"/>
                <a:gd name="connsiteY6" fmla="*/ 7073010 h 7073010"/>
                <a:gd name="connsiteX7" fmla="*/ 0 w 5447240"/>
                <a:gd name="connsiteY7" fmla="*/ 52650 h 7073010"/>
                <a:gd name="connsiteX0" fmla="*/ 0 w 5447240"/>
                <a:gd name="connsiteY0" fmla="*/ 52650 h 10773818"/>
                <a:gd name="connsiteX1" fmla="*/ 3834874 w 5447240"/>
                <a:gd name="connsiteY1" fmla="*/ 38837 h 10773818"/>
                <a:gd name="connsiteX2" fmla="*/ 4329788 w 5447240"/>
                <a:gd name="connsiteY2" fmla="*/ 868760 h 10773818"/>
                <a:gd name="connsiteX3" fmla="*/ 4704627 w 5447240"/>
                <a:gd name="connsiteY3" fmla="*/ 23829 h 10773818"/>
                <a:gd name="connsiteX4" fmla="*/ 5446831 w 5447240"/>
                <a:gd name="connsiteY4" fmla="*/ 28062 h 10773818"/>
                <a:gd name="connsiteX5" fmla="*/ 5445723 w 5447240"/>
                <a:gd name="connsiteY5" fmla="*/ 10773818 h 10773818"/>
                <a:gd name="connsiteX6" fmla="*/ 15856 w 5447240"/>
                <a:gd name="connsiteY6" fmla="*/ 7073010 h 10773818"/>
                <a:gd name="connsiteX7" fmla="*/ 0 w 5447240"/>
                <a:gd name="connsiteY7" fmla="*/ 52650 h 10773818"/>
                <a:gd name="connsiteX0" fmla="*/ 0 w 5447240"/>
                <a:gd name="connsiteY0" fmla="*/ 52650 h 19335225"/>
                <a:gd name="connsiteX1" fmla="*/ 3834874 w 5447240"/>
                <a:gd name="connsiteY1" fmla="*/ 38837 h 19335225"/>
                <a:gd name="connsiteX2" fmla="*/ 4329788 w 5447240"/>
                <a:gd name="connsiteY2" fmla="*/ 868760 h 19335225"/>
                <a:gd name="connsiteX3" fmla="*/ 4704627 w 5447240"/>
                <a:gd name="connsiteY3" fmla="*/ 23829 h 19335225"/>
                <a:gd name="connsiteX4" fmla="*/ 5446831 w 5447240"/>
                <a:gd name="connsiteY4" fmla="*/ 28062 h 19335225"/>
                <a:gd name="connsiteX5" fmla="*/ 5445723 w 5447240"/>
                <a:gd name="connsiteY5" fmla="*/ 10773818 h 19335225"/>
                <a:gd name="connsiteX6" fmla="*/ 52436 w 5447240"/>
                <a:gd name="connsiteY6" fmla="*/ 19335225 h 19335225"/>
                <a:gd name="connsiteX7" fmla="*/ 0 w 5447240"/>
                <a:gd name="connsiteY7" fmla="*/ 52650 h 19335225"/>
                <a:gd name="connsiteX0" fmla="*/ 0 w 5447240"/>
                <a:gd name="connsiteY0" fmla="*/ 52650 h 20278843"/>
                <a:gd name="connsiteX1" fmla="*/ 3834874 w 5447240"/>
                <a:gd name="connsiteY1" fmla="*/ 38837 h 20278843"/>
                <a:gd name="connsiteX2" fmla="*/ 4329788 w 5447240"/>
                <a:gd name="connsiteY2" fmla="*/ 868760 h 20278843"/>
                <a:gd name="connsiteX3" fmla="*/ 4704627 w 5447240"/>
                <a:gd name="connsiteY3" fmla="*/ 23829 h 20278843"/>
                <a:gd name="connsiteX4" fmla="*/ 5446831 w 5447240"/>
                <a:gd name="connsiteY4" fmla="*/ 28062 h 20278843"/>
                <a:gd name="connsiteX5" fmla="*/ 5445723 w 5447240"/>
                <a:gd name="connsiteY5" fmla="*/ 20278843 h 20278843"/>
                <a:gd name="connsiteX6" fmla="*/ 52436 w 5447240"/>
                <a:gd name="connsiteY6" fmla="*/ 19335225 h 20278843"/>
                <a:gd name="connsiteX7" fmla="*/ 0 w 5447240"/>
                <a:gd name="connsiteY7" fmla="*/ 52650 h 20278843"/>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48963 w 5450480"/>
                <a:gd name="connsiteY5" fmla="*/ 20278843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067636 h 25212382"/>
                <a:gd name="connsiteX6" fmla="*/ 805 w 5450480"/>
                <a:gd name="connsiteY6" fmla="*/ 25212382 h 25212382"/>
                <a:gd name="connsiteX7" fmla="*/ 3240 w 5450480"/>
                <a:gd name="connsiteY7" fmla="*/ 52650 h 25212382"/>
                <a:gd name="connsiteX0" fmla="*/ 3240 w 5450480"/>
                <a:gd name="connsiteY0" fmla="*/ 52650 h 25212382"/>
                <a:gd name="connsiteX1" fmla="*/ 3838114 w 5450480"/>
                <a:gd name="connsiteY1" fmla="*/ 38837 h 25212382"/>
                <a:gd name="connsiteX2" fmla="*/ 4333028 w 5450480"/>
                <a:gd name="connsiteY2" fmla="*/ 868760 h 25212382"/>
                <a:gd name="connsiteX3" fmla="*/ 4707867 w 5450480"/>
                <a:gd name="connsiteY3" fmla="*/ 23829 h 25212382"/>
                <a:gd name="connsiteX4" fmla="*/ 5450071 w 5450480"/>
                <a:gd name="connsiteY4" fmla="*/ 28062 h 25212382"/>
                <a:gd name="connsiteX5" fmla="*/ 5430673 w 5450480"/>
                <a:gd name="connsiteY5" fmla="*/ 25140196 h 25212382"/>
                <a:gd name="connsiteX6" fmla="*/ 805 w 5450480"/>
                <a:gd name="connsiteY6" fmla="*/ 25212382 h 25212382"/>
                <a:gd name="connsiteX7" fmla="*/ 3240 w 5450480"/>
                <a:gd name="connsiteY7" fmla="*/ 52650 h 25212382"/>
                <a:gd name="connsiteX0" fmla="*/ 3240 w 5450547"/>
                <a:gd name="connsiteY0" fmla="*/ 113866 h 25273598"/>
                <a:gd name="connsiteX1" fmla="*/ 3838114 w 5450547"/>
                <a:gd name="connsiteY1" fmla="*/ 100053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547"/>
                <a:gd name="connsiteY0" fmla="*/ 113866 h 25273598"/>
                <a:gd name="connsiteX1" fmla="*/ 3881553 w 5450547"/>
                <a:gd name="connsiteY1" fmla="*/ 42612 h 25273598"/>
                <a:gd name="connsiteX2" fmla="*/ 4333028 w 5450547"/>
                <a:gd name="connsiteY2" fmla="*/ 1217183 h 25273598"/>
                <a:gd name="connsiteX3" fmla="*/ 4707867 w 5450547"/>
                <a:gd name="connsiteY3" fmla="*/ 85045 h 25273598"/>
                <a:gd name="connsiteX4" fmla="*/ 5450071 w 5450547"/>
                <a:gd name="connsiteY4" fmla="*/ 89278 h 25273598"/>
                <a:gd name="connsiteX5" fmla="*/ 5430673 w 5450547"/>
                <a:gd name="connsiteY5" fmla="*/ 25201412 h 25273598"/>
                <a:gd name="connsiteX6" fmla="*/ 805 w 5450547"/>
                <a:gd name="connsiteY6" fmla="*/ 25273598 h 25273598"/>
                <a:gd name="connsiteX7" fmla="*/ 3240 w 5450547"/>
                <a:gd name="connsiteY7" fmla="*/ 113866 h 25273598"/>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 name="connsiteX0" fmla="*/ 3240 w 5450486"/>
                <a:gd name="connsiteY0" fmla="*/ 71622 h 25231354"/>
                <a:gd name="connsiteX1" fmla="*/ 3881553 w 5450486"/>
                <a:gd name="connsiteY1" fmla="*/ 368 h 25231354"/>
                <a:gd name="connsiteX2" fmla="*/ 4333028 w 5450486"/>
                <a:gd name="connsiteY2" fmla="*/ 1174939 h 25231354"/>
                <a:gd name="connsiteX3" fmla="*/ 4707867 w 5450486"/>
                <a:gd name="connsiteY3" fmla="*/ 42801 h 25231354"/>
                <a:gd name="connsiteX4" fmla="*/ 5450071 w 5450486"/>
                <a:gd name="connsiteY4" fmla="*/ 47034 h 25231354"/>
                <a:gd name="connsiteX5" fmla="*/ 5430673 w 5450486"/>
                <a:gd name="connsiteY5" fmla="*/ 25159168 h 25231354"/>
                <a:gd name="connsiteX6" fmla="*/ 805 w 5450486"/>
                <a:gd name="connsiteY6" fmla="*/ 25231354 h 25231354"/>
                <a:gd name="connsiteX7" fmla="*/ 3240 w 5450486"/>
                <a:gd name="connsiteY7" fmla="*/ 71622 h 25231354"/>
                <a:gd name="connsiteX0" fmla="*/ 3240 w 5450486"/>
                <a:gd name="connsiteY0" fmla="*/ 71604 h 25231336"/>
                <a:gd name="connsiteX1" fmla="*/ 3881553 w 5450486"/>
                <a:gd name="connsiteY1" fmla="*/ 350 h 25231336"/>
                <a:gd name="connsiteX2" fmla="*/ 4333028 w 5450486"/>
                <a:gd name="connsiteY2" fmla="*/ 1174921 h 25231336"/>
                <a:gd name="connsiteX3" fmla="*/ 4707867 w 5450486"/>
                <a:gd name="connsiteY3" fmla="*/ 42783 h 25231336"/>
                <a:gd name="connsiteX4" fmla="*/ 5450071 w 5450486"/>
                <a:gd name="connsiteY4" fmla="*/ 47016 h 25231336"/>
                <a:gd name="connsiteX5" fmla="*/ 5430673 w 5450486"/>
                <a:gd name="connsiteY5" fmla="*/ 25159150 h 25231336"/>
                <a:gd name="connsiteX6" fmla="*/ 805 w 5450486"/>
                <a:gd name="connsiteY6" fmla="*/ 25231336 h 25231336"/>
                <a:gd name="connsiteX7" fmla="*/ 3240 w 5450486"/>
                <a:gd name="connsiteY7" fmla="*/ 71604 h 2523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50486" h="25231336">
                  <a:moveTo>
                    <a:pt x="3240" y="71604"/>
                  </a:moveTo>
                  <a:lnTo>
                    <a:pt x="3881553" y="350"/>
                  </a:lnTo>
                  <a:cubicBezTo>
                    <a:pt x="3929059" y="-23399"/>
                    <a:pt x="4267707" y="1167847"/>
                    <a:pt x="4333028" y="1174921"/>
                  </a:cubicBezTo>
                  <a:cubicBezTo>
                    <a:pt x="4398349" y="1181995"/>
                    <a:pt x="4608571" y="58440"/>
                    <a:pt x="4707867" y="42783"/>
                  </a:cubicBezTo>
                  <a:cubicBezTo>
                    <a:pt x="4807163" y="27126"/>
                    <a:pt x="5469418" y="35408"/>
                    <a:pt x="5450071" y="47016"/>
                  </a:cubicBezTo>
                  <a:cubicBezTo>
                    <a:pt x="5449702" y="1395107"/>
                    <a:pt x="5431042" y="23811059"/>
                    <a:pt x="5430673" y="25159150"/>
                  </a:cubicBezTo>
                  <a:cubicBezTo>
                    <a:pt x="3620717" y="25159025"/>
                    <a:pt x="1810761" y="25231461"/>
                    <a:pt x="805" y="25231336"/>
                  </a:cubicBezTo>
                  <a:cubicBezTo>
                    <a:pt x="-2739" y="23891441"/>
                    <a:pt x="6784" y="1411499"/>
                    <a:pt x="3240" y="71604"/>
                  </a:cubicBezTo>
                  <a:close/>
                </a:path>
              </a:pathLst>
            </a:custGeom>
            <a:solidFill>
              <a:schemeClr val="bg1"/>
            </a:solidFill>
            <a:ln w="3175" cap="flat" cmpd="sng" algn="ctr">
              <a:solidFill>
                <a:schemeClr val="accent1">
                  <a:lumMod val="60000"/>
                  <a:lumOff val="40000"/>
                </a:schemeClr>
              </a:solidFill>
              <a:prstDash val="solid"/>
              <a:headEnd type="none" w="med" len="med"/>
              <a:tailEnd type="none" w="med" len="med"/>
            </a:ln>
            <a:effectLst/>
          </p:spPr>
          <p:txBody>
            <a:bodyPr vert="horz" wrap="square" lIns="93219" tIns="91403" rIns="93219" bIns="91403" numCol="1" rtlCol="0" anchor="ctr" anchorCtr="0" compatLnSpc="1">
              <a:prstTxWarp prst="textNoShape">
                <a:avLst/>
              </a:prstTxWarp>
            </a:bodyPr>
            <a:lstStyle/>
            <a:p>
              <a:pPr defTabSz="931832">
                <a:lnSpc>
                  <a:spcPct val="90000"/>
                </a:lnSpc>
              </a:pPr>
              <a:endParaRPr lang="en-US" sz="1835" kern="0" dirty="0">
                <a:ea typeface="Segoe UI" panose="020B0502040204020203" pitchFamily="34" charset="0"/>
                <a:cs typeface="Segoe UI" panose="020B0502040204020203" pitchFamily="34" charset="0"/>
              </a:endParaRPr>
            </a:p>
          </p:txBody>
        </p:sp>
        <p:sp>
          <p:nvSpPr>
            <p:cNvPr id="73" name="TextBox 72"/>
            <p:cNvSpPr txBox="1"/>
            <p:nvPr/>
          </p:nvSpPr>
          <p:spPr>
            <a:xfrm>
              <a:off x="8754208" y="4405076"/>
              <a:ext cx="3120734" cy="390789"/>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42562"/>
              <a:r>
                <a:rPr lang="en-US" sz="2040" dirty="0">
                  <a:solidFill>
                    <a:schemeClr val="tx1"/>
                  </a:solidFill>
                  <a:latin typeface="Segoe UI"/>
                </a:rPr>
                <a:t>Cloud</a:t>
              </a:r>
            </a:p>
          </p:txBody>
        </p:sp>
        <p:sp>
          <p:nvSpPr>
            <p:cNvPr id="74" name="Freeform 24"/>
            <p:cNvSpPr>
              <a:spLocks noEditPoints="1"/>
            </p:cNvSpPr>
            <p:nvPr/>
          </p:nvSpPr>
          <p:spPr bwMode="black">
            <a:xfrm>
              <a:off x="10656131" y="3308294"/>
              <a:ext cx="1015471" cy="784556"/>
            </a:xfrm>
            <a:custGeom>
              <a:avLst/>
              <a:gdLst>
                <a:gd name="T0" fmla="*/ 524 w 1369"/>
                <a:gd name="T1" fmla="*/ 115 h 1057"/>
                <a:gd name="T2" fmla="*/ 373 w 1369"/>
                <a:gd name="T3" fmla="*/ 228 h 1057"/>
                <a:gd name="T4" fmla="*/ 455 w 1369"/>
                <a:gd name="T5" fmla="*/ 153 h 1057"/>
                <a:gd name="T6" fmla="*/ 5 w 1369"/>
                <a:gd name="T7" fmla="*/ 634 h 1057"/>
                <a:gd name="T8" fmla="*/ 149 w 1369"/>
                <a:gd name="T9" fmla="*/ 320 h 1057"/>
                <a:gd name="T10" fmla="*/ 26 w 1369"/>
                <a:gd name="T11" fmla="*/ 509 h 1057"/>
                <a:gd name="T12" fmla="*/ 652 w 1369"/>
                <a:gd name="T13" fmla="*/ 75 h 1057"/>
                <a:gd name="T14" fmla="*/ 36 w 1369"/>
                <a:gd name="T15" fmla="*/ 435 h 1057"/>
                <a:gd name="T16" fmla="*/ 28 w 1369"/>
                <a:gd name="T17" fmla="*/ 478 h 1057"/>
                <a:gd name="T18" fmla="*/ 9 w 1369"/>
                <a:gd name="T19" fmla="*/ 353 h 1057"/>
                <a:gd name="T20" fmla="*/ 1045 w 1369"/>
                <a:gd name="T21" fmla="*/ 157 h 1057"/>
                <a:gd name="T22" fmla="*/ 1251 w 1369"/>
                <a:gd name="T23" fmla="*/ 278 h 1057"/>
                <a:gd name="T24" fmla="*/ 1184 w 1369"/>
                <a:gd name="T25" fmla="*/ 236 h 1057"/>
                <a:gd name="T26" fmla="*/ 1369 w 1369"/>
                <a:gd name="T27" fmla="*/ 439 h 1057"/>
                <a:gd name="T28" fmla="*/ 1349 w 1369"/>
                <a:gd name="T29" fmla="*/ 356 h 1057"/>
                <a:gd name="T30" fmla="*/ 1150 w 1369"/>
                <a:gd name="T31" fmla="*/ 216 h 1057"/>
                <a:gd name="T32" fmla="*/ 859 w 1369"/>
                <a:gd name="T33" fmla="*/ 52 h 1057"/>
                <a:gd name="T34" fmla="*/ 781 w 1369"/>
                <a:gd name="T35" fmla="*/ 39 h 1057"/>
                <a:gd name="T36" fmla="*/ 746 w 1369"/>
                <a:gd name="T37" fmla="*/ 26 h 1057"/>
                <a:gd name="T38" fmla="*/ 682 w 1369"/>
                <a:gd name="T39" fmla="*/ 56 h 1057"/>
                <a:gd name="T40" fmla="*/ 67 w 1369"/>
                <a:gd name="T41" fmla="*/ 682 h 1057"/>
                <a:gd name="T42" fmla="*/ 963 w 1369"/>
                <a:gd name="T43" fmla="*/ 142 h 1057"/>
                <a:gd name="T44" fmla="*/ 906 w 1369"/>
                <a:gd name="T45" fmla="*/ 82 h 1057"/>
                <a:gd name="T46" fmla="*/ 247 w 1369"/>
                <a:gd name="T47" fmla="*/ 268 h 1057"/>
                <a:gd name="T48" fmla="*/ 1073 w 1369"/>
                <a:gd name="T49" fmla="*/ 766 h 1057"/>
                <a:gd name="T50" fmla="*/ 974 w 1369"/>
                <a:gd name="T51" fmla="*/ 824 h 1057"/>
                <a:gd name="T52" fmla="*/ 1048 w 1369"/>
                <a:gd name="T53" fmla="*/ 780 h 1057"/>
                <a:gd name="T54" fmla="*/ 834 w 1369"/>
                <a:gd name="T55" fmla="*/ 948 h 1057"/>
                <a:gd name="T56" fmla="*/ 882 w 1369"/>
                <a:gd name="T57" fmla="*/ 910 h 1057"/>
                <a:gd name="T58" fmla="*/ 1199 w 1369"/>
                <a:gd name="T59" fmla="*/ 723 h 1057"/>
                <a:gd name="T60" fmla="*/ 61 w 1369"/>
                <a:gd name="T61" fmla="*/ 327 h 1057"/>
                <a:gd name="T62" fmla="*/ 1353 w 1369"/>
                <a:gd name="T63" fmla="*/ 606 h 1057"/>
                <a:gd name="T64" fmla="*/ 1342 w 1369"/>
                <a:gd name="T65" fmla="*/ 518 h 1057"/>
                <a:gd name="T66" fmla="*/ 789 w 1369"/>
                <a:gd name="T67" fmla="*/ 977 h 1057"/>
                <a:gd name="T68" fmla="*/ 791 w 1369"/>
                <a:gd name="T69" fmla="*/ 972 h 1057"/>
                <a:gd name="T70" fmla="*/ 1249 w 1369"/>
                <a:gd name="T71" fmla="*/ 662 h 1057"/>
                <a:gd name="T72" fmla="*/ 1318 w 1369"/>
                <a:gd name="T73" fmla="*/ 616 h 1057"/>
                <a:gd name="T74" fmla="*/ 357 w 1369"/>
                <a:gd name="T75" fmla="*/ 821 h 1057"/>
                <a:gd name="T76" fmla="*/ 249 w 1369"/>
                <a:gd name="T77" fmla="*/ 759 h 1057"/>
                <a:gd name="T78" fmla="*/ 179 w 1369"/>
                <a:gd name="T79" fmla="*/ 721 h 1057"/>
                <a:gd name="T80" fmla="*/ 133 w 1369"/>
                <a:gd name="T81" fmla="*/ 704 h 1057"/>
                <a:gd name="T82" fmla="*/ 139 w 1369"/>
                <a:gd name="T83" fmla="*/ 731 h 1057"/>
                <a:gd name="T84" fmla="*/ 711 w 1369"/>
                <a:gd name="T85" fmla="*/ 1056 h 1057"/>
                <a:gd name="T86" fmla="*/ 606 w 1369"/>
                <a:gd name="T87" fmla="*/ 984 h 1057"/>
                <a:gd name="T88" fmla="*/ 614 w 1369"/>
                <a:gd name="T89" fmla="*/ 998 h 1057"/>
                <a:gd name="T90" fmla="*/ 555 w 1369"/>
                <a:gd name="T91" fmla="*/ 933 h 1057"/>
                <a:gd name="T92" fmla="*/ 676 w 1369"/>
                <a:gd name="T93" fmla="*/ 1024 h 1057"/>
                <a:gd name="T94" fmla="*/ 489 w 1369"/>
                <a:gd name="T95" fmla="*/ 898 h 1057"/>
                <a:gd name="T96" fmla="*/ 1274 w 1369"/>
                <a:gd name="T97" fmla="*/ 378 h 1057"/>
                <a:gd name="T98" fmla="*/ 749 w 1369"/>
                <a:gd name="T99" fmla="*/ 729 h 1057"/>
                <a:gd name="T100" fmla="*/ 146 w 1369"/>
                <a:gd name="T101" fmla="*/ 631 h 1057"/>
                <a:gd name="T102" fmla="*/ 600 w 1369"/>
                <a:gd name="T103" fmla="*/ 889 h 1057"/>
                <a:gd name="T104" fmla="*/ 780 w 1369"/>
                <a:gd name="T105" fmla="*/ 741 h 1057"/>
                <a:gd name="T106" fmla="*/ 486 w 1369"/>
                <a:gd name="T107" fmla="*/ 685 h 1057"/>
                <a:gd name="T108" fmla="*/ 587 w 1369"/>
                <a:gd name="T109" fmla="*/ 850 h 1057"/>
                <a:gd name="T110" fmla="*/ 560 w 1369"/>
                <a:gd name="T111" fmla="*/ 881 h 1057"/>
                <a:gd name="T112" fmla="*/ 232 w 1369"/>
                <a:gd name="T113" fmla="*/ 509 h 1057"/>
                <a:gd name="T114" fmla="*/ 233 w 1369"/>
                <a:gd name="T115" fmla="*/ 619 h 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9" h="1057">
                  <a:moveTo>
                    <a:pt x="234" y="304"/>
                  </a:moveTo>
                  <a:cubicBezTo>
                    <a:pt x="234" y="304"/>
                    <a:pt x="234" y="304"/>
                    <a:pt x="234" y="304"/>
                  </a:cubicBezTo>
                  <a:cubicBezTo>
                    <a:pt x="190" y="329"/>
                    <a:pt x="190" y="329"/>
                    <a:pt x="190" y="329"/>
                  </a:cubicBezTo>
                  <a:cubicBezTo>
                    <a:pt x="178" y="305"/>
                    <a:pt x="178" y="305"/>
                    <a:pt x="178" y="305"/>
                  </a:cubicBezTo>
                  <a:cubicBezTo>
                    <a:pt x="222" y="280"/>
                    <a:pt x="222" y="280"/>
                    <a:pt x="222" y="280"/>
                  </a:cubicBezTo>
                  <a:cubicBezTo>
                    <a:pt x="234" y="304"/>
                    <a:pt x="234" y="304"/>
                    <a:pt x="234" y="304"/>
                  </a:cubicBezTo>
                  <a:close/>
                  <a:moveTo>
                    <a:pt x="581" y="113"/>
                  </a:moveTo>
                  <a:cubicBezTo>
                    <a:pt x="569" y="91"/>
                    <a:pt x="569" y="91"/>
                    <a:pt x="569" y="91"/>
                  </a:cubicBezTo>
                  <a:cubicBezTo>
                    <a:pt x="524" y="115"/>
                    <a:pt x="524" y="115"/>
                    <a:pt x="524" y="115"/>
                  </a:cubicBezTo>
                  <a:cubicBezTo>
                    <a:pt x="537" y="138"/>
                    <a:pt x="537" y="138"/>
                    <a:pt x="537" y="138"/>
                  </a:cubicBezTo>
                  <a:cubicBezTo>
                    <a:pt x="581" y="113"/>
                    <a:pt x="581" y="113"/>
                    <a:pt x="581" y="113"/>
                  </a:cubicBezTo>
                  <a:cubicBezTo>
                    <a:pt x="581" y="113"/>
                    <a:pt x="581" y="113"/>
                    <a:pt x="581" y="113"/>
                  </a:cubicBezTo>
                  <a:close/>
                  <a:moveTo>
                    <a:pt x="373" y="228"/>
                  </a:moveTo>
                  <a:cubicBezTo>
                    <a:pt x="360" y="205"/>
                    <a:pt x="360" y="205"/>
                    <a:pt x="360" y="205"/>
                  </a:cubicBezTo>
                  <a:cubicBezTo>
                    <a:pt x="316" y="230"/>
                    <a:pt x="316" y="230"/>
                    <a:pt x="316" y="230"/>
                  </a:cubicBezTo>
                  <a:cubicBezTo>
                    <a:pt x="329" y="252"/>
                    <a:pt x="329" y="252"/>
                    <a:pt x="329" y="252"/>
                  </a:cubicBezTo>
                  <a:cubicBezTo>
                    <a:pt x="373" y="228"/>
                    <a:pt x="373" y="228"/>
                    <a:pt x="373" y="228"/>
                  </a:cubicBezTo>
                  <a:cubicBezTo>
                    <a:pt x="373" y="228"/>
                    <a:pt x="373" y="228"/>
                    <a:pt x="373" y="228"/>
                  </a:cubicBezTo>
                  <a:close/>
                  <a:moveTo>
                    <a:pt x="443" y="190"/>
                  </a:moveTo>
                  <a:cubicBezTo>
                    <a:pt x="430" y="167"/>
                    <a:pt x="430" y="167"/>
                    <a:pt x="430" y="167"/>
                  </a:cubicBezTo>
                  <a:cubicBezTo>
                    <a:pt x="385" y="190"/>
                    <a:pt x="385" y="190"/>
                    <a:pt x="385" y="190"/>
                  </a:cubicBezTo>
                  <a:cubicBezTo>
                    <a:pt x="398" y="214"/>
                    <a:pt x="398" y="214"/>
                    <a:pt x="398" y="214"/>
                  </a:cubicBezTo>
                  <a:cubicBezTo>
                    <a:pt x="443" y="190"/>
                    <a:pt x="443" y="190"/>
                    <a:pt x="443" y="190"/>
                  </a:cubicBezTo>
                  <a:cubicBezTo>
                    <a:pt x="443" y="190"/>
                    <a:pt x="443" y="190"/>
                    <a:pt x="443" y="190"/>
                  </a:cubicBezTo>
                  <a:close/>
                  <a:moveTo>
                    <a:pt x="513" y="151"/>
                  </a:moveTo>
                  <a:cubicBezTo>
                    <a:pt x="501" y="129"/>
                    <a:pt x="501" y="129"/>
                    <a:pt x="501" y="129"/>
                  </a:cubicBezTo>
                  <a:cubicBezTo>
                    <a:pt x="455" y="153"/>
                    <a:pt x="455" y="153"/>
                    <a:pt x="455" y="153"/>
                  </a:cubicBezTo>
                  <a:cubicBezTo>
                    <a:pt x="468" y="176"/>
                    <a:pt x="468" y="176"/>
                    <a:pt x="468" y="176"/>
                  </a:cubicBezTo>
                  <a:cubicBezTo>
                    <a:pt x="513" y="151"/>
                    <a:pt x="513" y="151"/>
                    <a:pt x="513" y="151"/>
                  </a:cubicBezTo>
                  <a:cubicBezTo>
                    <a:pt x="513" y="151"/>
                    <a:pt x="513" y="151"/>
                    <a:pt x="513" y="151"/>
                  </a:cubicBezTo>
                  <a:close/>
                  <a:moveTo>
                    <a:pt x="32" y="631"/>
                  </a:moveTo>
                  <a:cubicBezTo>
                    <a:pt x="30" y="620"/>
                    <a:pt x="30" y="607"/>
                    <a:pt x="29" y="592"/>
                  </a:cubicBezTo>
                  <a:cubicBezTo>
                    <a:pt x="28" y="587"/>
                    <a:pt x="28" y="587"/>
                    <a:pt x="28" y="587"/>
                  </a:cubicBezTo>
                  <a:cubicBezTo>
                    <a:pt x="1" y="589"/>
                    <a:pt x="1" y="589"/>
                    <a:pt x="1" y="589"/>
                  </a:cubicBezTo>
                  <a:cubicBezTo>
                    <a:pt x="1" y="595"/>
                    <a:pt x="1" y="595"/>
                    <a:pt x="1" y="595"/>
                  </a:cubicBezTo>
                  <a:cubicBezTo>
                    <a:pt x="3" y="608"/>
                    <a:pt x="3" y="622"/>
                    <a:pt x="5" y="634"/>
                  </a:cubicBezTo>
                  <a:cubicBezTo>
                    <a:pt x="6" y="639"/>
                    <a:pt x="6" y="639"/>
                    <a:pt x="6" y="639"/>
                  </a:cubicBezTo>
                  <a:cubicBezTo>
                    <a:pt x="33" y="636"/>
                    <a:pt x="33" y="636"/>
                    <a:pt x="33" y="636"/>
                  </a:cubicBezTo>
                  <a:cubicBezTo>
                    <a:pt x="32" y="631"/>
                    <a:pt x="32" y="631"/>
                    <a:pt x="32" y="631"/>
                  </a:cubicBezTo>
                  <a:cubicBezTo>
                    <a:pt x="32" y="631"/>
                    <a:pt x="32" y="631"/>
                    <a:pt x="32" y="631"/>
                  </a:cubicBezTo>
                  <a:close/>
                  <a:moveTo>
                    <a:pt x="143" y="346"/>
                  </a:moveTo>
                  <a:cubicBezTo>
                    <a:pt x="148" y="346"/>
                    <a:pt x="152" y="346"/>
                    <a:pt x="157" y="344"/>
                  </a:cubicBezTo>
                  <a:cubicBezTo>
                    <a:pt x="162" y="343"/>
                    <a:pt x="162" y="343"/>
                    <a:pt x="162" y="343"/>
                  </a:cubicBezTo>
                  <a:cubicBezTo>
                    <a:pt x="154" y="318"/>
                    <a:pt x="154" y="318"/>
                    <a:pt x="154" y="318"/>
                  </a:cubicBezTo>
                  <a:cubicBezTo>
                    <a:pt x="149" y="320"/>
                    <a:pt x="149" y="320"/>
                    <a:pt x="149" y="320"/>
                  </a:cubicBezTo>
                  <a:cubicBezTo>
                    <a:pt x="143" y="322"/>
                    <a:pt x="133" y="320"/>
                    <a:pt x="118" y="316"/>
                  </a:cubicBezTo>
                  <a:cubicBezTo>
                    <a:pt x="113" y="315"/>
                    <a:pt x="113" y="315"/>
                    <a:pt x="113" y="315"/>
                  </a:cubicBezTo>
                  <a:cubicBezTo>
                    <a:pt x="105" y="338"/>
                    <a:pt x="105" y="338"/>
                    <a:pt x="105" y="338"/>
                  </a:cubicBezTo>
                  <a:cubicBezTo>
                    <a:pt x="110" y="341"/>
                    <a:pt x="110" y="341"/>
                    <a:pt x="110" y="341"/>
                  </a:cubicBezTo>
                  <a:cubicBezTo>
                    <a:pt x="124" y="344"/>
                    <a:pt x="134" y="346"/>
                    <a:pt x="143" y="346"/>
                  </a:cubicBezTo>
                  <a:close/>
                  <a:moveTo>
                    <a:pt x="26" y="554"/>
                  </a:moveTo>
                  <a:cubicBezTo>
                    <a:pt x="26" y="543"/>
                    <a:pt x="26" y="534"/>
                    <a:pt x="26" y="525"/>
                  </a:cubicBezTo>
                  <a:cubicBezTo>
                    <a:pt x="26" y="521"/>
                    <a:pt x="26" y="518"/>
                    <a:pt x="26" y="514"/>
                  </a:cubicBezTo>
                  <a:cubicBezTo>
                    <a:pt x="26" y="509"/>
                    <a:pt x="26" y="509"/>
                    <a:pt x="26" y="509"/>
                  </a:cubicBezTo>
                  <a:cubicBezTo>
                    <a:pt x="0" y="509"/>
                    <a:pt x="0" y="509"/>
                    <a:pt x="0" y="509"/>
                  </a:cubicBezTo>
                  <a:cubicBezTo>
                    <a:pt x="0" y="514"/>
                    <a:pt x="0" y="514"/>
                    <a:pt x="0" y="514"/>
                  </a:cubicBezTo>
                  <a:cubicBezTo>
                    <a:pt x="0" y="517"/>
                    <a:pt x="0" y="521"/>
                    <a:pt x="0" y="525"/>
                  </a:cubicBezTo>
                  <a:cubicBezTo>
                    <a:pt x="0" y="534"/>
                    <a:pt x="0" y="544"/>
                    <a:pt x="0" y="554"/>
                  </a:cubicBezTo>
                  <a:cubicBezTo>
                    <a:pt x="0" y="560"/>
                    <a:pt x="0" y="560"/>
                    <a:pt x="0" y="560"/>
                  </a:cubicBezTo>
                  <a:cubicBezTo>
                    <a:pt x="26" y="559"/>
                    <a:pt x="26" y="559"/>
                    <a:pt x="26" y="559"/>
                  </a:cubicBezTo>
                  <a:cubicBezTo>
                    <a:pt x="26" y="554"/>
                    <a:pt x="26" y="554"/>
                    <a:pt x="26" y="554"/>
                  </a:cubicBezTo>
                  <a:cubicBezTo>
                    <a:pt x="26" y="554"/>
                    <a:pt x="26" y="554"/>
                    <a:pt x="26" y="554"/>
                  </a:cubicBezTo>
                  <a:close/>
                  <a:moveTo>
                    <a:pt x="652" y="75"/>
                  </a:moveTo>
                  <a:cubicBezTo>
                    <a:pt x="639" y="54"/>
                    <a:pt x="639" y="54"/>
                    <a:pt x="639" y="54"/>
                  </a:cubicBezTo>
                  <a:cubicBezTo>
                    <a:pt x="594" y="77"/>
                    <a:pt x="594" y="77"/>
                    <a:pt x="594" y="77"/>
                  </a:cubicBezTo>
                  <a:cubicBezTo>
                    <a:pt x="606" y="101"/>
                    <a:pt x="606" y="101"/>
                    <a:pt x="606" y="101"/>
                  </a:cubicBezTo>
                  <a:cubicBezTo>
                    <a:pt x="652" y="75"/>
                    <a:pt x="652" y="75"/>
                    <a:pt x="652" y="75"/>
                  </a:cubicBezTo>
                  <a:cubicBezTo>
                    <a:pt x="652" y="75"/>
                    <a:pt x="652" y="75"/>
                    <a:pt x="652" y="75"/>
                  </a:cubicBezTo>
                  <a:close/>
                  <a:moveTo>
                    <a:pt x="28" y="478"/>
                  </a:moveTo>
                  <a:cubicBezTo>
                    <a:pt x="29" y="476"/>
                    <a:pt x="29" y="475"/>
                    <a:pt x="29" y="475"/>
                  </a:cubicBezTo>
                  <a:cubicBezTo>
                    <a:pt x="34" y="468"/>
                    <a:pt x="36" y="458"/>
                    <a:pt x="36" y="446"/>
                  </a:cubicBezTo>
                  <a:cubicBezTo>
                    <a:pt x="36" y="443"/>
                    <a:pt x="36" y="439"/>
                    <a:pt x="36" y="435"/>
                  </a:cubicBezTo>
                  <a:cubicBezTo>
                    <a:pt x="35" y="430"/>
                    <a:pt x="35" y="430"/>
                    <a:pt x="35" y="430"/>
                  </a:cubicBezTo>
                  <a:cubicBezTo>
                    <a:pt x="9" y="431"/>
                    <a:pt x="9" y="431"/>
                    <a:pt x="9" y="431"/>
                  </a:cubicBezTo>
                  <a:cubicBezTo>
                    <a:pt x="9" y="437"/>
                    <a:pt x="9" y="437"/>
                    <a:pt x="9" y="437"/>
                  </a:cubicBezTo>
                  <a:cubicBezTo>
                    <a:pt x="9" y="440"/>
                    <a:pt x="9" y="443"/>
                    <a:pt x="9" y="446"/>
                  </a:cubicBezTo>
                  <a:cubicBezTo>
                    <a:pt x="9" y="456"/>
                    <a:pt x="8" y="460"/>
                    <a:pt x="7" y="461"/>
                  </a:cubicBezTo>
                  <a:cubicBezTo>
                    <a:pt x="5" y="464"/>
                    <a:pt x="3" y="467"/>
                    <a:pt x="2" y="472"/>
                  </a:cubicBezTo>
                  <a:cubicBezTo>
                    <a:pt x="1" y="477"/>
                    <a:pt x="1" y="477"/>
                    <a:pt x="1" y="477"/>
                  </a:cubicBezTo>
                  <a:cubicBezTo>
                    <a:pt x="27" y="484"/>
                    <a:pt x="27" y="484"/>
                    <a:pt x="27" y="484"/>
                  </a:cubicBezTo>
                  <a:cubicBezTo>
                    <a:pt x="28" y="478"/>
                    <a:pt x="28" y="478"/>
                    <a:pt x="28" y="478"/>
                  </a:cubicBezTo>
                  <a:cubicBezTo>
                    <a:pt x="28" y="478"/>
                    <a:pt x="28" y="478"/>
                    <a:pt x="28" y="478"/>
                  </a:cubicBezTo>
                  <a:close/>
                  <a:moveTo>
                    <a:pt x="5" y="404"/>
                  </a:moveTo>
                  <a:cubicBezTo>
                    <a:pt x="31" y="400"/>
                    <a:pt x="31" y="400"/>
                    <a:pt x="31" y="400"/>
                  </a:cubicBezTo>
                  <a:cubicBezTo>
                    <a:pt x="30" y="395"/>
                    <a:pt x="30" y="395"/>
                    <a:pt x="30" y="395"/>
                  </a:cubicBezTo>
                  <a:cubicBezTo>
                    <a:pt x="29" y="391"/>
                    <a:pt x="28" y="384"/>
                    <a:pt x="28" y="382"/>
                  </a:cubicBezTo>
                  <a:cubicBezTo>
                    <a:pt x="28" y="380"/>
                    <a:pt x="29" y="374"/>
                    <a:pt x="34" y="363"/>
                  </a:cubicBezTo>
                  <a:cubicBezTo>
                    <a:pt x="36" y="358"/>
                    <a:pt x="36" y="358"/>
                    <a:pt x="36" y="358"/>
                  </a:cubicBezTo>
                  <a:cubicBezTo>
                    <a:pt x="11" y="348"/>
                    <a:pt x="11" y="348"/>
                    <a:pt x="11" y="348"/>
                  </a:cubicBezTo>
                  <a:cubicBezTo>
                    <a:pt x="9" y="353"/>
                    <a:pt x="9" y="353"/>
                    <a:pt x="9" y="353"/>
                  </a:cubicBezTo>
                  <a:cubicBezTo>
                    <a:pt x="6" y="361"/>
                    <a:pt x="1" y="373"/>
                    <a:pt x="1" y="382"/>
                  </a:cubicBezTo>
                  <a:cubicBezTo>
                    <a:pt x="1" y="386"/>
                    <a:pt x="2" y="391"/>
                    <a:pt x="3" y="399"/>
                  </a:cubicBezTo>
                  <a:cubicBezTo>
                    <a:pt x="5" y="404"/>
                    <a:pt x="5" y="404"/>
                    <a:pt x="5" y="404"/>
                  </a:cubicBezTo>
                  <a:cubicBezTo>
                    <a:pt x="5" y="404"/>
                    <a:pt x="5" y="404"/>
                    <a:pt x="5" y="404"/>
                  </a:cubicBezTo>
                  <a:close/>
                  <a:moveTo>
                    <a:pt x="1067" y="199"/>
                  </a:moveTo>
                  <a:cubicBezTo>
                    <a:pt x="1072" y="201"/>
                    <a:pt x="1072" y="201"/>
                    <a:pt x="1072" y="201"/>
                  </a:cubicBezTo>
                  <a:cubicBezTo>
                    <a:pt x="1085" y="179"/>
                    <a:pt x="1085" y="179"/>
                    <a:pt x="1085" y="179"/>
                  </a:cubicBezTo>
                  <a:cubicBezTo>
                    <a:pt x="1080" y="176"/>
                    <a:pt x="1080" y="176"/>
                    <a:pt x="1080" y="176"/>
                  </a:cubicBezTo>
                  <a:cubicBezTo>
                    <a:pt x="1068" y="170"/>
                    <a:pt x="1057" y="163"/>
                    <a:pt x="1045" y="157"/>
                  </a:cubicBezTo>
                  <a:cubicBezTo>
                    <a:pt x="1040" y="154"/>
                    <a:pt x="1040" y="154"/>
                    <a:pt x="1040" y="154"/>
                  </a:cubicBezTo>
                  <a:cubicBezTo>
                    <a:pt x="1027" y="177"/>
                    <a:pt x="1027" y="177"/>
                    <a:pt x="1027" y="177"/>
                  </a:cubicBezTo>
                  <a:cubicBezTo>
                    <a:pt x="1032" y="180"/>
                    <a:pt x="1032" y="180"/>
                    <a:pt x="1032" y="180"/>
                  </a:cubicBezTo>
                  <a:cubicBezTo>
                    <a:pt x="1045" y="187"/>
                    <a:pt x="1057" y="193"/>
                    <a:pt x="1067" y="199"/>
                  </a:cubicBezTo>
                  <a:close/>
                  <a:moveTo>
                    <a:pt x="1270" y="323"/>
                  </a:moveTo>
                  <a:cubicBezTo>
                    <a:pt x="1275" y="326"/>
                    <a:pt x="1275" y="326"/>
                    <a:pt x="1275" y="326"/>
                  </a:cubicBezTo>
                  <a:cubicBezTo>
                    <a:pt x="1290" y="304"/>
                    <a:pt x="1290" y="304"/>
                    <a:pt x="1290" y="304"/>
                  </a:cubicBezTo>
                  <a:cubicBezTo>
                    <a:pt x="1286" y="301"/>
                    <a:pt x="1286" y="301"/>
                    <a:pt x="1286" y="301"/>
                  </a:cubicBezTo>
                  <a:cubicBezTo>
                    <a:pt x="1276" y="294"/>
                    <a:pt x="1264" y="287"/>
                    <a:pt x="1251" y="278"/>
                  </a:cubicBezTo>
                  <a:cubicBezTo>
                    <a:pt x="1246" y="275"/>
                    <a:pt x="1246" y="275"/>
                    <a:pt x="1246" y="275"/>
                  </a:cubicBezTo>
                  <a:cubicBezTo>
                    <a:pt x="1232" y="297"/>
                    <a:pt x="1232" y="297"/>
                    <a:pt x="1232" y="297"/>
                  </a:cubicBezTo>
                  <a:cubicBezTo>
                    <a:pt x="1237" y="300"/>
                    <a:pt x="1237" y="300"/>
                    <a:pt x="1237" y="300"/>
                  </a:cubicBezTo>
                  <a:cubicBezTo>
                    <a:pt x="1249" y="308"/>
                    <a:pt x="1261" y="316"/>
                    <a:pt x="1270" y="323"/>
                  </a:cubicBezTo>
                  <a:close/>
                  <a:moveTo>
                    <a:pt x="1204" y="279"/>
                  </a:moveTo>
                  <a:cubicBezTo>
                    <a:pt x="1209" y="282"/>
                    <a:pt x="1209" y="282"/>
                    <a:pt x="1209" y="282"/>
                  </a:cubicBezTo>
                  <a:cubicBezTo>
                    <a:pt x="1223" y="259"/>
                    <a:pt x="1223" y="259"/>
                    <a:pt x="1223" y="259"/>
                  </a:cubicBezTo>
                  <a:cubicBezTo>
                    <a:pt x="1217" y="257"/>
                    <a:pt x="1217" y="257"/>
                    <a:pt x="1217" y="257"/>
                  </a:cubicBezTo>
                  <a:cubicBezTo>
                    <a:pt x="1207" y="250"/>
                    <a:pt x="1196" y="243"/>
                    <a:pt x="1184" y="236"/>
                  </a:cubicBezTo>
                  <a:cubicBezTo>
                    <a:pt x="1179" y="233"/>
                    <a:pt x="1179" y="233"/>
                    <a:pt x="1179" y="233"/>
                  </a:cubicBezTo>
                  <a:cubicBezTo>
                    <a:pt x="1166" y="256"/>
                    <a:pt x="1166" y="256"/>
                    <a:pt x="1166" y="256"/>
                  </a:cubicBezTo>
                  <a:cubicBezTo>
                    <a:pt x="1170" y="259"/>
                    <a:pt x="1170" y="259"/>
                    <a:pt x="1170" y="259"/>
                  </a:cubicBezTo>
                  <a:cubicBezTo>
                    <a:pt x="1183" y="265"/>
                    <a:pt x="1194" y="272"/>
                    <a:pt x="1204" y="279"/>
                  </a:cubicBezTo>
                  <a:close/>
                  <a:moveTo>
                    <a:pt x="1337" y="403"/>
                  </a:moveTo>
                  <a:cubicBezTo>
                    <a:pt x="1340" y="414"/>
                    <a:pt x="1341" y="427"/>
                    <a:pt x="1343" y="441"/>
                  </a:cubicBezTo>
                  <a:cubicBezTo>
                    <a:pt x="1343" y="447"/>
                    <a:pt x="1343" y="447"/>
                    <a:pt x="1343" y="447"/>
                  </a:cubicBezTo>
                  <a:cubicBezTo>
                    <a:pt x="1369" y="445"/>
                    <a:pt x="1369" y="445"/>
                    <a:pt x="1369" y="445"/>
                  </a:cubicBezTo>
                  <a:cubicBezTo>
                    <a:pt x="1369" y="439"/>
                    <a:pt x="1369" y="439"/>
                    <a:pt x="1369" y="439"/>
                  </a:cubicBezTo>
                  <a:cubicBezTo>
                    <a:pt x="1367" y="424"/>
                    <a:pt x="1365" y="410"/>
                    <a:pt x="1363" y="397"/>
                  </a:cubicBezTo>
                  <a:cubicBezTo>
                    <a:pt x="1362" y="392"/>
                    <a:pt x="1362" y="392"/>
                    <a:pt x="1362" y="392"/>
                  </a:cubicBezTo>
                  <a:cubicBezTo>
                    <a:pt x="1336" y="397"/>
                    <a:pt x="1336" y="397"/>
                    <a:pt x="1336" y="397"/>
                  </a:cubicBezTo>
                  <a:cubicBezTo>
                    <a:pt x="1337" y="403"/>
                    <a:pt x="1337" y="403"/>
                    <a:pt x="1337" y="403"/>
                  </a:cubicBezTo>
                  <a:cubicBezTo>
                    <a:pt x="1337" y="403"/>
                    <a:pt x="1337" y="403"/>
                    <a:pt x="1337" y="403"/>
                  </a:cubicBezTo>
                  <a:close/>
                  <a:moveTo>
                    <a:pt x="1325" y="369"/>
                  </a:moveTo>
                  <a:cubicBezTo>
                    <a:pt x="1328" y="373"/>
                    <a:pt x="1328" y="373"/>
                    <a:pt x="1328" y="373"/>
                  </a:cubicBezTo>
                  <a:cubicBezTo>
                    <a:pt x="1352" y="362"/>
                    <a:pt x="1352" y="362"/>
                    <a:pt x="1352" y="362"/>
                  </a:cubicBezTo>
                  <a:cubicBezTo>
                    <a:pt x="1349" y="356"/>
                    <a:pt x="1349" y="356"/>
                    <a:pt x="1349" y="356"/>
                  </a:cubicBezTo>
                  <a:cubicBezTo>
                    <a:pt x="1344" y="348"/>
                    <a:pt x="1334" y="338"/>
                    <a:pt x="1318" y="325"/>
                  </a:cubicBezTo>
                  <a:cubicBezTo>
                    <a:pt x="1313" y="321"/>
                    <a:pt x="1313" y="321"/>
                    <a:pt x="1313" y="321"/>
                  </a:cubicBezTo>
                  <a:cubicBezTo>
                    <a:pt x="1296" y="342"/>
                    <a:pt x="1296" y="342"/>
                    <a:pt x="1296" y="342"/>
                  </a:cubicBezTo>
                  <a:cubicBezTo>
                    <a:pt x="1301" y="345"/>
                    <a:pt x="1301" y="345"/>
                    <a:pt x="1301" y="345"/>
                  </a:cubicBezTo>
                  <a:cubicBezTo>
                    <a:pt x="1319" y="359"/>
                    <a:pt x="1324" y="367"/>
                    <a:pt x="1325" y="369"/>
                  </a:cubicBezTo>
                  <a:close/>
                  <a:moveTo>
                    <a:pt x="1136" y="238"/>
                  </a:moveTo>
                  <a:cubicBezTo>
                    <a:pt x="1141" y="241"/>
                    <a:pt x="1141" y="241"/>
                    <a:pt x="1141" y="241"/>
                  </a:cubicBezTo>
                  <a:cubicBezTo>
                    <a:pt x="1155" y="219"/>
                    <a:pt x="1155" y="219"/>
                    <a:pt x="1155" y="219"/>
                  </a:cubicBezTo>
                  <a:cubicBezTo>
                    <a:pt x="1150" y="216"/>
                    <a:pt x="1150" y="216"/>
                    <a:pt x="1150" y="216"/>
                  </a:cubicBezTo>
                  <a:cubicBezTo>
                    <a:pt x="1138" y="210"/>
                    <a:pt x="1127" y="203"/>
                    <a:pt x="1115" y="196"/>
                  </a:cubicBezTo>
                  <a:cubicBezTo>
                    <a:pt x="1109" y="194"/>
                    <a:pt x="1109" y="194"/>
                    <a:pt x="1109" y="194"/>
                  </a:cubicBezTo>
                  <a:cubicBezTo>
                    <a:pt x="1096" y="216"/>
                    <a:pt x="1096" y="216"/>
                    <a:pt x="1096" y="216"/>
                  </a:cubicBezTo>
                  <a:cubicBezTo>
                    <a:pt x="1101" y="219"/>
                    <a:pt x="1101" y="219"/>
                    <a:pt x="1101" y="219"/>
                  </a:cubicBezTo>
                  <a:cubicBezTo>
                    <a:pt x="1113" y="225"/>
                    <a:pt x="1125" y="232"/>
                    <a:pt x="1136" y="238"/>
                  </a:cubicBezTo>
                  <a:close/>
                  <a:moveTo>
                    <a:pt x="844" y="74"/>
                  </a:moveTo>
                  <a:cubicBezTo>
                    <a:pt x="849" y="77"/>
                    <a:pt x="849" y="77"/>
                    <a:pt x="849" y="77"/>
                  </a:cubicBezTo>
                  <a:cubicBezTo>
                    <a:pt x="863" y="55"/>
                    <a:pt x="863" y="55"/>
                    <a:pt x="863" y="55"/>
                  </a:cubicBezTo>
                  <a:cubicBezTo>
                    <a:pt x="859" y="52"/>
                    <a:pt x="859" y="52"/>
                    <a:pt x="859" y="52"/>
                  </a:cubicBezTo>
                  <a:cubicBezTo>
                    <a:pt x="846" y="44"/>
                    <a:pt x="834" y="37"/>
                    <a:pt x="823" y="31"/>
                  </a:cubicBezTo>
                  <a:cubicBezTo>
                    <a:pt x="819" y="28"/>
                    <a:pt x="819" y="28"/>
                    <a:pt x="819" y="28"/>
                  </a:cubicBezTo>
                  <a:cubicBezTo>
                    <a:pt x="805" y="51"/>
                    <a:pt x="805" y="51"/>
                    <a:pt x="805" y="51"/>
                  </a:cubicBezTo>
                  <a:cubicBezTo>
                    <a:pt x="810" y="54"/>
                    <a:pt x="810" y="54"/>
                    <a:pt x="810" y="54"/>
                  </a:cubicBezTo>
                  <a:cubicBezTo>
                    <a:pt x="821" y="59"/>
                    <a:pt x="832" y="66"/>
                    <a:pt x="844" y="74"/>
                  </a:cubicBezTo>
                  <a:close/>
                  <a:moveTo>
                    <a:pt x="746" y="26"/>
                  </a:moveTo>
                  <a:cubicBezTo>
                    <a:pt x="747" y="26"/>
                    <a:pt x="748" y="26"/>
                    <a:pt x="750" y="26"/>
                  </a:cubicBezTo>
                  <a:cubicBezTo>
                    <a:pt x="753" y="27"/>
                    <a:pt x="761" y="29"/>
                    <a:pt x="776" y="36"/>
                  </a:cubicBezTo>
                  <a:cubicBezTo>
                    <a:pt x="781" y="39"/>
                    <a:pt x="781" y="39"/>
                    <a:pt x="781" y="39"/>
                  </a:cubicBezTo>
                  <a:cubicBezTo>
                    <a:pt x="792" y="15"/>
                    <a:pt x="792" y="15"/>
                    <a:pt x="792" y="15"/>
                  </a:cubicBezTo>
                  <a:cubicBezTo>
                    <a:pt x="787" y="13"/>
                    <a:pt x="787" y="13"/>
                    <a:pt x="787" y="13"/>
                  </a:cubicBezTo>
                  <a:cubicBezTo>
                    <a:pt x="772" y="5"/>
                    <a:pt x="761" y="1"/>
                    <a:pt x="753" y="0"/>
                  </a:cubicBezTo>
                  <a:cubicBezTo>
                    <a:pt x="750" y="0"/>
                    <a:pt x="748" y="0"/>
                    <a:pt x="746" y="0"/>
                  </a:cubicBezTo>
                  <a:cubicBezTo>
                    <a:pt x="746" y="0"/>
                    <a:pt x="746" y="0"/>
                    <a:pt x="746" y="0"/>
                  </a:cubicBezTo>
                  <a:cubicBezTo>
                    <a:pt x="739" y="0"/>
                    <a:pt x="739" y="0"/>
                    <a:pt x="739" y="0"/>
                  </a:cubicBezTo>
                  <a:cubicBezTo>
                    <a:pt x="739" y="26"/>
                    <a:pt x="739" y="26"/>
                    <a:pt x="739" y="26"/>
                  </a:cubicBezTo>
                  <a:cubicBezTo>
                    <a:pt x="746" y="26"/>
                    <a:pt x="746" y="26"/>
                    <a:pt x="746" y="26"/>
                  </a:cubicBezTo>
                  <a:cubicBezTo>
                    <a:pt x="746" y="26"/>
                    <a:pt x="746" y="26"/>
                    <a:pt x="746" y="26"/>
                  </a:cubicBezTo>
                  <a:close/>
                  <a:moveTo>
                    <a:pt x="682" y="56"/>
                  </a:moveTo>
                  <a:cubicBezTo>
                    <a:pt x="689" y="51"/>
                    <a:pt x="700" y="43"/>
                    <a:pt x="713" y="37"/>
                  </a:cubicBezTo>
                  <a:cubicBezTo>
                    <a:pt x="718" y="34"/>
                    <a:pt x="718" y="34"/>
                    <a:pt x="718" y="34"/>
                  </a:cubicBezTo>
                  <a:cubicBezTo>
                    <a:pt x="706" y="11"/>
                    <a:pt x="706" y="11"/>
                    <a:pt x="706" y="11"/>
                  </a:cubicBezTo>
                  <a:cubicBezTo>
                    <a:pt x="701" y="13"/>
                    <a:pt x="701" y="13"/>
                    <a:pt x="701" y="13"/>
                  </a:cubicBezTo>
                  <a:cubicBezTo>
                    <a:pt x="687" y="20"/>
                    <a:pt x="674" y="29"/>
                    <a:pt x="666" y="35"/>
                  </a:cubicBezTo>
                  <a:cubicBezTo>
                    <a:pt x="661" y="39"/>
                    <a:pt x="661" y="39"/>
                    <a:pt x="661" y="39"/>
                  </a:cubicBezTo>
                  <a:cubicBezTo>
                    <a:pt x="677" y="60"/>
                    <a:pt x="677" y="60"/>
                    <a:pt x="677" y="60"/>
                  </a:cubicBezTo>
                  <a:cubicBezTo>
                    <a:pt x="682" y="56"/>
                    <a:pt x="682" y="56"/>
                    <a:pt x="682" y="56"/>
                  </a:cubicBezTo>
                  <a:cubicBezTo>
                    <a:pt x="682" y="56"/>
                    <a:pt x="682" y="56"/>
                    <a:pt x="682" y="56"/>
                  </a:cubicBezTo>
                  <a:close/>
                  <a:moveTo>
                    <a:pt x="38" y="662"/>
                  </a:moveTo>
                  <a:cubicBezTo>
                    <a:pt x="35" y="658"/>
                    <a:pt x="35" y="658"/>
                    <a:pt x="35" y="658"/>
                  </a:cubicBezTo>
                  <a:cubicBezTo>
                    <a:pt x="15" y="675"/>
                    <a:pt x="15" y="675"/>
                    <a:pt x="15" y="675"/>
                  </a:cubicBezTo>
                  <a:cubicBezTo>
                    <a:pt x="19" y="680"/>
                    <a:pt x="19" y="680"/>
                    <a:pt x="19" y="680"/>
                  </a:cubicBezTo>
                  <a:cubicBezTo>
                    <a:pt x="29" y="690"/>
                    <a:pt x="44" y="699"/>
                    <a:pt x="55" y="705"/>
                  </a:cubicBezTo>
                  <a:cubicBezTo>
                    <a:pt x="59" y="707"/>
                    <a:pt x="59" y="707"/>
                    <a:pt x="59" y="707"/>
                  </a:cubicBezTo>
                  <a:cubicBezTo>
                    <a:pt x="72" y="685"/>
                    <a:pt x="72" y="685"/>
                    <a:pt x="72" y="685"/>
                  </a:cubicBezTo>
                  <a:cubicBezTo>
                    <a:pt x="67" y="682"/>
                    <a:pt x="67" y="682"/>
                    <a:pt x="67" y="682"/>
                  </a:cubicBezTo>
                  <a:cubicBezTo>
                    <a:pt x="54" y="675"/>
                    <a:pt x="44" y="669"/>
                    <a:pt x="38" y="662"/>
                  </a:cubicBezTo>
                  <a:close/>
                  <a:moveTo>
                    <a:pt x="997" y="161"/>
                  </a:moveTo>
                  <a:cubicBezTo>
                    <a:pt x="1002" y="163"/>
                    <a:pt x="1002" y="163"/>
                    <a:pt x="1002" y="163"/>
                  </a:cubicBezTo>
                  <a:cubicBezTo>
                    <a:pt x="1014" y="141"/>
                    <a:pt x="1014" y="141"/>
                    <a:pt x="1014" y="141"/>
                  </a:cubicBezTo>
                  <a:cubicBezTo>
                    <a:pt x="1010" y="138"/>
                    <a:pt x="1010" y="138"/>
                    <a:pt x="1010" y="138"/>
                  </a:cubicBezTo>
                  <a:cubicBezTo>
                    <a:pt x="997" y="131"/>
                    <a:pt x="986" y="125"/>
                    <a:pt x="975" y="119"/>
                  </a:cubicBezTo>
                  <a:cubicBezTo>
                    <a:pt x="970" y="116"/>
                    <a:pt x="970" y="116"/>
                    <a:pt x="970" y="116"/>
                  </a:cubicBezTo>
                  <a:cubicBezTo>
                    <a:pt x="958" y="139"/>
                    <a:pt x="958" y="139"/>
                    <a:pt x="958" y="139"/>
                  </a:cubicBezTo>
                  <a:cubicBezTo>
                    <a:pt x="963" y="142"/>
                    <a:pt x="963" y="142"/>
                    <a:pt x="963" y="142"/>
                  </a:cubicBezTo>
                  <a:cubicBezTo>
                    <a:pt x="973" y="148"/>
                    <a:pt x="985" y="154"/>
                    <a:pt x="997" y="161"/>
                  </a:cubicBezTo>
                  <a:close/>
                  <a:moveTo>
                    <a:pt x="888" y="102"/>
                  </a:moveTo>
                  <a:cubicBezTo>
                    <a:pt x="891" y="103"/>
                    <a:pt x="892" y="104"/>
                    <a:pt x="892" y="104"/>
                  </a:cubicBezTo>
                  <a:cubicBezTo>
                    <a:pt x="893" y="105"/>
                    <a:pt x="893" y="105"/>
                    <a:pt x="893" y="105"/>
                  </a:cubicBezTo>
                  <a:cubicBezTo>
                    <a:pt x="894" y="106"/>
                    <a:pt x="907" y="112"/>
                    <a:pt x="928" y="124"/>
                  </a:cubicBezTo>
                  <a:cubicBezTo>
                    <a:pt x="932" y="126"/>
                    <a:pt x="932" y="126"/>
                    <a:pt x="932" y="126"/>
                  </a:cubicBezTo>
                  <a:cubicBezTo>
                    <a:pt x="945" y="103"/>
                    <a:pt x="945" y="103"/>
                    <a:pt x="945" y="103"/>
                  </a:cubicBezTo>
                  <a:cubicBezTo>
                    <a:pt x="940" y="100"/>
                    <a:pt x="940" y="100"/>
                    <a:pt x="940" y="100"/>
                  </a:cubicBezTo>
                  <a:cubicBezTo>
                    <a:pt x="917" y="88"/>
                    <a:pt x="909" y="84"/>
                    <a:pt x="906" y="82"/>
                  </a:cubicBezTo>
                  <a:cubicBezTo>
                    <a:pt x="906" y="82"/>
                    <a:pt x="906" y="82"/>
                    <a:pt x="906" y="82"/>
                  </a:cubicBezTo>
                  <a:cubicBezTo>
                    <a:pt x="906" y="82"/>
                    <a:pt x="900" y="78"/>
                    <a:pt x="891" y="73"/>
                  </a:cubicBezTo>
                  <a:cubicBezTo>
                    <a:pt x="887" y="69"/>
                    <a:pt x="887" y="69"/>
                    <a:pt x="887" y="69"/>
                  </a:cubicBezTo>
                  <a:cubicBezTo>
                    <a:pt x="873" y="91"/>
                    <a:pt x="873" y="91"/>
                    <a:pt x="873" y="91"/>
                  </a:cubicBezTo>
                  <a:cubicBezTo>
                    <a:pt x="877" y="94"/>
                    <a:pt x="877" y="94"/>
                    <a:pt x="877" y="94"/>
                  </a:cubicBezTo>
                  <a:cubicBezTo>
                    <a:pt x="882" y="97"/>
                    <a:pt x="886" y="100"/>
                    <a:pt x="888" y="102"/>
                  </a:cubicBezTo>
                  <a:close/>
                  <a:moveTo>
                    <a:pt x="304" y="266"/>
                  </a:moveTo>
                  <a:cubicBezTo>
                    <a:pt x="291" y="242"/>
                    <a:pt x="291" y="242"/>
                    <a:pt x="291" y="242"/>
                  </a:cubicBezTo>
                  <a:cubicBezTo>
                    <a:pt x="247" y="268"/>
                    <a:pt x="247" y="268"/>
                    <a:pt x="247" y="268"/>
                  </a:cubicBezTo>
                  <a:cubicBezTo>
                    <a:pt x="260" y="290"/>
                    <a:pt x="260" y="290"/>
                    <a:pt x="260" y="290"/>
                  </a:cubicBezTo>
                  <a:cubicBezTo>
                    <a:pt x="304" y="266"/>
                    <a:pt x="304" y="266"/>
                    <a:pt x="304" y="266"/>
                  </a:cubicBezTo>
                  <a:cubicBezTo>
                    <a:pt x="304" y="266"/>
                    <a:pt x="304" y="266"/>
                    <a:pt x="304" y="266"/>
                  </a:cubicBezTo>
                  <a:close/>
                  <a:moveTo>
                    <a:pt x="1073" y="766"/>
                  </a:moveTo>
                  <a:cubicBezTo>
                    <a:pt x="1085" y="787"/>
                    <a:pt x="1085" y="787"/>
                    <a:pt x="1085" y="787"/>
                  </a:cubicBezTo>
                  <a:cubicBezTo>
                    <a:pt x="1129" y="762"/>
                    <a:pt x="1129" y="762"/>
                    <a:pt x="1129" y="762"/>
                  </a:cubicBezTo>
                  <a:cubicBezTo>
                    <a:pt x="1117" y="740"/>
                    <a:pt x="1117" y="740"/>
                    <a:pt x="1117" y="740"/>
                  </a:cubicBezTo>
                  <a:cubicBezTo>
                    <a:pt x="1073" y="766"/>
                    <a:pt x="1073" y="766"/>
                    <a:pt x="1073" y="766"/>
                  </a:cubicBezTo>
                  <a:cubicBezTo>
                    <a:pt x="1073" y="766"/>
                    <a:pt x="1073" y="766"/>
                    <a:pt x="1073" y="766"/>
                  </a:cubicBezTo>
                  <a:close/>
                  <a:moveTo>
                    <a:pt x="974" y="824"/>
                  </a:moveTo>
                  <a:cubicBezTo>
                    <a:pt x="961" y="831"/>
                    <a:pt x="950" y="838"/>
                    <a:pt x="940" y="844"/>
                  </a:cubicBezTo>
                  <a:cubicBezTo>
                    <a:pt x="936" y="847"/>
                    <a:pt x="936" y="847"/>
                    <a:pt x="936" y="847"/>
                  </a:cubicBezTo>
                  <a:cubicBezTo>
                    <a:pt x="949" y="870"/>
                    <a:pt x="949" y="870"/>
                    <a:pt x="949" y="870"/>
                  </a:cubicBezTo>
                  <a:cubicBezTo>
                    <a:pt x="953" y="867"/>
                    <a:pt x="953" y="867"/>
                    <a:pt x="953" y="867"/>
                  </a:cubicBezTo>
                  <a:cubicBezTo>
                    <a:pt x="964" y="860"/>
                    <a:pt x="975" y="853"/>
                    <a:pt x="987" y="846"/>
                  </a:cubicBezTo>
                  <a:cubicBezTo>
                    <a:pt x="992" y="844"/>
                    <a:pt x="992" y="844"/>
                    <a:pt x="992" y="844"/>
                  </a:cubicBezTo>
                  <a:cubicBezTo>
                    <a:pt x="979" y="821"/>
                    <a:pt x="979" y="821"/>
                    <a:pt x="979" y="821"/>
                  </a:cubicBezTo>
                  <a:cubicBezTo>
                    <a:pt x="974" y="824"/>
                    <a:pt x="974" y="824"/>
                    <a:pt x="974" y="824"/>
                  </a:cubicBezTo>
                  <a:cubicBezTo>
                    <a:pt x="974" y="824"/>
                    <a:pt x="974" y="824"/>
                    <a:pt x="974" y="824"/>
                  </a:cubicBezTo>
                  <a:close/>
                  <a:moveTo>
                    <a:pt x="1043" y="783"/>
                  </a:moveTo>
                  <a:cubicBezTo>
                    <a:pt x="1031" y="789"/>
                    <a:pt x="1019" y="796"/>
                    <a:pt x="1008" y="803"/>
                  </a:cubicBezTo>
                  <a:cubicBezTo>
                    <a:pt x="1003" y="806"/>
                    <a:pt x="1003" y="806"/>
                    <a:pt x="1003" y="806"/>
                  </a:cubicBezTo>
                  <a:cubicBezTo>
                    <a:pt x="1016" y="828"/>
                    <a:pt x="1016" y="828"/>
                    <a:pt x="1016" y="828"/>
                  </a:cubicBezTo>
                  <a:cubicBezTo>
                    <a:pt x="1021" y="825"/>
                    <a:pt x="1021" y="825"/>
                    <a:pt x="1021" y="825"/>
                  </a:cubicBezTo>
                  <a:cubicBezTo>
                    <a:pt x="1033" y="819"/>
                    <a:pt x="1045" y="813"/>
                    <a:pt x="1056" y="805"/>
                  </a:cubicBezTo>
                  <a:cubicBezTo>
                    <a:pt x="1062" y="803"/>
                    <a:pt x="1062" y="803"/>
                    <a:pt x="1062" y="803"/>
                  </a:cubicBezTo>
                  <a:cubicBezTo>
                    <a:pt x="1048" y="780"/>
                    <a:pt x="1048" y="780"/>
                    <a:pt x="1048" y="780"/>
                  </a:cubicBezTo>
                  <a:cubicBezTo>
                    <a:pt x="1043" y="783"/>
                    <a:pt x="1043" y="783"/>
                    <a:pt x="1043" y="783"/>
                  </a:cubicBezTo>
                  <a:cubicBezTo>
                    <a:pt x="1043" y="783"/>
                    <a:pt x="1043" y="783"/>
                    <a:pt x="1043" y="783"/>
                  </a:cubicBezTo>
                  <a:close/>
                  <a:moveTo>
                    <a:pt x="838" y="909"/>
                  </a:moveTo>
                  <a:cubicBezTo>
                    <a:pt x="824" y="920"/>
                    <a:pt x="816" y="927"/>
                    <a:pt x="812" y="934"/>
                  </a:cubicBezTo>
                  <a:cubicBezTo>
                    <a:pt x="811" y="936"/>
                    <a:pt x="809" y="938"/>
                    <a:pt x="808" y="941"/>
                  </a:cubicBezTo>
                  <a:cubicBezTo>
                    <a:pt x="805" y="946"/>
                    <a:pt x="805" y="946"/>
                    <a:pt x="805" y="946"/>
                  </a:cubicBezTo>
                  <a:cubicBezTo>
                    <a:pt x="827" y="959"/>
                    <a:pt x="827" y="959"/>
                    <a:pt x="827" y="959"/>
                  </a:cubicBezTo>
                  <a:cubicBezTo>
                    <a:pt x="830" y="955"/>
                    <a:pt x="830" y="955"/>
                    <a:pt x="830" y="955"/>
                  </a:cubicBezTo>
                  <a:cubicBezTo>
                    <a:pt x="832" y="953"/>
                    <a:pt x="832" y="950"/>
                    <a:pt x="834" y="948"/>
                  </a:cubicBezTo>
                  <a:cubicBezTo>
                    <a:pt x="835" y="947"/>
                    <a:pt x="838" y="942"/>
                    <a:pt x="854" y="930"/>
                  </a:cubicBezTo>
                  <a:cubicBezTo>
                    <a:pt x="858" y="926"/>
                    <a:pt x="858" y="926"/>
                    <a:pt x="858" y="926"/>
                  </a:cubicBezTo>
                  <a:cubicBezTo>
                    <a:pt x="843" y="906"/>
                    <a:pt x="843" y="906"/>
                    <a:pt x="843" y="906"/>
                  </a:cubicBezTo>
                  <a:cubicBezTo>
                    <a:pt x="838" y="909"/>
                    <a:pt x="838" y="909"/>
                    <a:pt x="838" y="909"/>
                  </a:cubicBezTo>
                  <a:cubicBezTo>
                    <a:pt x="838" y="909"/>
                    <a:pt x="838" y="909"/>
                    <a:pt x="838" y="909"/>
                  </a:cubicBezTo>
                  <a:close/>
                  <a:moveTo>
                    <a:pt x="905" y="864"/>
                  </a:moveTo>
                  <a:cubicBezTo>
                    <a:pt x="894" y="872"/>
                    <a:pt x="882" y="879"/>
                    <a:pt x="872" y="886"/>
                  </a:cubicBezTo>
                  <a:cubicBezTo>
                    <a:pt x="868" y="889"/>
                    <a:pt x="868" y="889"/>
                    <a:pt x="868" y="889"/>
                  </a:cubicBezTo>
                  <a:cubicBezTo>
                    <a:pt x="882" y="910"/>
                    <a:pt x="882" y="910"/>
                    <a:pt x="882" y="910"/>
                  </a:cubicBezTo>
                  <a:cubicBezTo>
                    <a:pt x="886" y="907"/>
                    <a:pt x="886" y="907"/>
                    <a:pt x="886" y="907"/>
                  </a:cubicBezTo>
                  <a:cubicBezTo>
                    <a:pt x="897" y="901"/>
                    <a:pt x="908" y="894"/>
                    <a:pt x="919" y="887"/>
                  </a:cubicBezTo>
                  <a:cubicBezTo>
                    <a:pt x="924" y="884"/>
                    <a:pt x="924" y="884"/>
                    <a:pt x="924" y="884"/>
                  </a:cubicBezTo>
                  <a:cubicBezTo>
                    <a:pt x="911" y="861"/>
                    <a:pt x="911" y="861"/>
                    <a:pt x="911" y="861"/>
                  </a:cubicBezTo>
                  <a:cubicBezTo>
                    <a:pt x="905" y="864"/>
                    <a:pt x="905" y="864"/>
                    <a:pt x="905" y="864"/>
                  </a:cubicBezTo>
                  <a:cubicBezTo>
                    <a:pt x="905" y="864"/>
                    <a:pt x="905" y="864"/>
                    <a:pt x="905" y="864"/>
                  </a:cubicBezTo>
                  <a:close/>
                  <a:moveTo>
                    <a:pt x="1140" y="726"/>
                  </a:moveTo>
                  <a:cubicBezTo>
                    <a:pt x="1155" y="748"/>
                    <a:pt x="1155" y="748"/>
                    <a:pt x="1155" y="748"/>
                  </a:cubicBezTo>
                  <a:cubicBezTo>
                    <a:pt x="1199" y="723"/>
                    <a:pt x="1199" y="723"/>
                    <a:pt x="1199" y="723"/>
                  </a:cubicBezTo>
                  <a:cubicBezTo>
                    <a:pt x="1184" y="701"/>
                    <a:pt x="1184" y="701"/>
                    <a:pt x="1184" y="701"/>
                  </a:cubicBezTo>
                  <a:cubicBezTo>
                    <a:pt x="1140" y="726"/>
                    <a:pt x="1140" y="726"/>
                    <a:pt x="1140" y="726"/>
                  </a:cubicBezTo>
                  <a:cubicBezTo>
                    <a:pt x="1140" y="726"/>
                    <a:pt x="1140" y="726"/>
                    <a:pt x="1140" y="726"/>
                  </a:cubicBezTo>
                  <a:close/>
                  <a:moveTo>
                    <a:pt x="48" y="303"/>
                  </a:moveTo>
                  <a:cubicBezTo>
                    <a:pt x="43" y="306"/>
                    <a:pt x="37" y="310"/>
                    <a:pt x="32" y="317"/>
                  </a:cubicBezTo>
                  <a:cubicBezTo>
                    <a:pt x="28" y="322"/>
                    <a:pt x="28" y="322"/>
                    <a:pt x="28" y="322"/>
                  </a:cubicBezTo>
                  <a:cubicBezTo>
                    <a:pt x="48" y="339"/>
                    <a:pt x="48" y="339"/>
                    <a:pt x="48" y="339"/>
                  </a:cubicBezTo>
                  <a:cubicBezTo>
                    <a:pt x="51" y="334"/>
                    <a:pt x="51" y="334"/>
                    <a:pt x="51" y="334"/>
                  </a:cubicBezTo>
                  <a:cubicBezTo>
                    <a:pt x="54" y="330"/>
                    <a:pt x="58" y="328"/>
                    <a:pt x="61" y="327"/>
                  </a:cubicBezTo>
                  <a:cubicBezTo>
                    <a:pt x="61" y="327"/>
                    <a:pt x="63" y="325"/>
                    <a:pt x="74" y="328"/>
                  </a:cubicBezTo>
                  <a:cubicBezTo>
                    <a:pt x="80" y="330"/>
                    <a:pt x="80" y="330"/>
                    <a:pt x="80" y="330"/>
                  </a:cubicBezTo>
                  <a:cubicBezTo>
                    <a:pt x="86" y="305"/>
                    <a:pt x="86" y="305"/>
                    <a:pt x="86" y="305"/>
                  </a:cubicBezTo>
                  <a:cubicBezTo>
                    <a:pt x="81" y="304"/>
                    <a:pt x="81" y="304"/>
                    <a:pt x="81" y="304"/>
                  </a:cubicBezTo>
                  <a:cubicBezTo>
                    <a:pt x="67" y="299"/>
                    <a:pt x="57" y="299"/>
                    <a:pt x="48" y="303"/>
                  </a:cubicBezTo>
                  <a:close/>
                  <a:moveTo>
                    <a:pt x="1338" y="556"/>
                  </a:moveTo>
                  <a:cubicBezTo>
                    <a:pt x="1336" y="570"/>
                    <a:pt x="1333" y="583"/>
                    <a:pt x="1330" y="593"/>
                  </a:cubicBezTo>
                  <a:cubicBezTo>
                    <a:pt x="1328" y="598"/>
                    <a:pt x="1328" y="598"/>
                    <a:pt x="1328" y="598"/>
                  </a:cubicBezTo>
                  <a:cubicBezTo>
                    <a:pt x="1353" y="606"/>
                    <a:pt x="1353" y="606"/>
                    <a:pt x="1353" y="606"/>
                  </a:cubicBezTo>
                  <a:cubicBezTo>
                    <a:pt x="1355" y="601"/>
                    <a:pt x="1355" y="601"/>
                    <a:pt x="1355" y="601"/>
                  </a:cubicBezTo>
                  <a:cubicBezTo>
                    <a:pt x="1358" y="590"/>
                    <a:pt x="1361" y="576"/>
                    <a:pt x="1363" y="561"/>
                  </a:cubicBezTo>
                  <a:cubicBezTo>
                    <a:pt x="1364" y="555"/>
                    <a:pt x="1364" y="555"/>
                    <a:pt x="1364" y="555"/>
                  </a:cubicBezTo>
                  <a:cubicBezTo>
                    <a:pt x="1339" y="551"/>
                    <a:pt x="1339" y="551"/>
                    <a:pt x="1339" y="551"/>
                  </a:cubicBezTo>
                  <a:cubicBezTo>
                    <a:pt x="1338" y="556"/>
                    <a:pt x="1338" y="556"/>
                    <a:pt x="1338" y="556"/>
                  </a:cubicBezTo>
                  <a:cubicBezTo>
                    <a:pt x="1338" y="556"/>
                    <a:pt x="1338" y="556"/>
                    <a:pt x="1338" y="556"/>
                  </a:cubicBezTo>
                  <a:close/>
                  <a:moveTo>
                    <a:pt x="1344" y="474"/>
                  </a:moveTo>
                  <a:cubicBezTo>
                    <a:pt x="1344" y="480"/>
                    <a:pt x="1344" y="480"/>
                    <a:pt x="1344" y="480"/>
                  </a:cubicBezTo>
                  <a:cubicBezTo>
                    <a:pt x="1344" y="493"/>
                    <a:pt x="1344" y="506"/>
                    <a:pt x="1342" y="518"/>
                  </a:cubicBezTo>
                  <a:cubicBezTo>
                    <a:pt x="1342" y="524"/>
                    <a:pt x="1342" y="524"/>
                    <a:pt x="1342" y="524"/>
                  </a:cubicBezTo>
                  <a:cubicBezTo>
                    <a:pt x="1367" y="526"/>
                    <a:pt x="1367" y="526"/>
                    <a:pt x="1367" y="526"/>
                  </a:cubicBezTo>
                  <a:cubicBezTo>
                    <a:pt x="1367" y="520"/>
                    <a:pt x="1367" y="520"/>
                    <a:pt x="1367" y="520"/>
                  </a:cubicBezTo>
                  <a:cubicBezTo>
                    <a:pt x="1368" y="507"/>
                    <a:pt x="1369" y="493"/>
                    <a:pt x="1369" y="480"/>
                  </a:cubicBezTo>
                  <a:cubicBezTo>
                    <a:pt x="1369" y="474"/>
                    <a:pt x="1369" y="474"/>
                    <a:pt x="1369" y="474"/>
                  </a:cubicBezTo>
                  <a:cubicBezTo>
                    <a:pt x="1344" y="474"/>
                    <a:pt x="1344" y="474"/>
                    <a:pt x="1344" y="474"/>
                  </a:cubicBezTo>
                  <a:cubicBezTo>
                    <a:pt x="1344" y="474"/>
                    <a:pt x="1344" y="474"/>
                    <a:pt x="1344" y="474"/>
                  </a:cubicBezTo>
                  <a:close/>
                  <a:moveTo>
                    <a:pt x="791" y="972"/>
                  </a:moveTo>
                  <a:cubicBezTo>
                    <a:pt x="789" y="977"/>
                    <a:pt x="789" y="977"/>
                    <a:pt x="789" y="977"/>
                  </a:cubicBezTo>
                  <a:cubicBezTo>
                    <a:pt x="782" y="989"/>
                    <a:pt x="777" y="1000"/>
                    <a:pt x="771" y="1009"/>
                  </a:cubicBezTo>
                  <a:cubicBezTo>
                    <a:pt x="767" y="1014"/>
                    <a:pt x="767" y="1014"/>
                    <a:pt x="767" y="1014"/>
                  </a:cubicBezTo>
                  <a:cubicBezTo>
                    <a:pt x="789" y="1028"/>
                    <a:pt x="789" y="1028"/>
                    <a:pt x="789" y="1028"/>
                  </a:cubicBezTo>
                  <a:cubicBezTo>
                    <a:pt x="792" y="1024"/>
                    <a:pt x="792" y="1024"/>
                    <a:pt x="792" y="1024"/>
                  </a:cubicBezTo>
                  <a:cubicBezTo>
                    <a:pt x="799" y="1014"/>
                    <a:pt x="805" y="1002"/>
                    <a:pt x="812" y="988"/>
                  </a:cubicBezTo>
                  <a:cubicBezTo>
                    <a:pt x="814" y="984"/>
                    <a:pt x="814" y="984"/>
                    <a:pt x="814" y="984"/>
                  </a:cubicBezTo>
                  <a:cubicBezTo>
                    <a:pt x="804" y="977"/>
                    <a:pt x="804" y="977"/>
                    <a:pt x="804" y="977"/>
                  </a:cubicBezTo>
                  <a:cubicBezTo>
                    <a:pt x="791" y="972"/>
                    <a:pt x="791" y="972"/>
                    <a:pt x="791" y="972"/>
                  </a:cubicBezTo>
                  <a:cubicBezTo>
                    <a:pt x="791" y="972"/>
                    <a:pt x="791" y="972"/>
                    <a:pt x="791" y="972"/>
                  </a:cubicBezTo>
                  <a:close/>
                  <a:moveTo>
                    <a:pt x="1249" y="662"/>
                  </a:moveTo>
                  <a:cubicBezTo>
                    <a:pt x="1238" y="669"/>
                    <a:pt x="1226" y="676"/>
                    <a:pt x="1214" y="683"/>
                  </a:cubicBezTo>
                  <a:cubicBezTo>
                    <a:pt x="1210" y="686"/>
                    <a:pt x="1210" y="686"/>
                    <a:pt x="1210" y="686"/>
                  </a:cubicBezTo>
                  <a:cubicBezTo>
                    <a:pt x="1222" y="709"/>
                    <a:pt x="1222" y="709"/>
                    <a:pt x="1222" y="709"/>
                  </a:cubicBezTo>
                  <a:cubicBezTo>
                    <a:pt x="1228" y="706"/>
                    <a:pt x="1228" y="706"/>
                    <a:pt x="1228" y="706"/>
                  </a:cubicBezTo>
                  <a:cubicBezTo>
                    <a:pt x="1240" y="698"/>
                    <a:pt x="1252" y="691"/>
                    <a:pt x="1262" y="685"/>
                  </a:cubicBezTo>
                  <a:cubicBezTo>
                    <a:pt x="1267" y="682"/>
                    <a:pt x="1267" y="682"/>
                    <a:pt x="1267" y="682"/>
                  </a:cubicBezTo>
                  <a:cubicBezTo>
                    <a:pt x="1253" y="660"/>
                    <a:pt x="1253" y="660"/>
                    <a:pt x="1253" y="660"/>
                  </a:cubicBezTo>
                  <a:cubicBezTo>
                    <a:pt x="1249" y="662"/>
                    <a:pt x="1249" y="662"/>
                    <a:pt x="1249" y="662"/>
                  </a:cubicBezTo>
                  <a:cubicBezTo>
                    <a:pt x="1249" y="662"/>
                    <a:pt x="1249" y="662"/>
                    <a:pt x="1249" y="662"/>
                  </a:cubicBezTo>
                  <a:close/>
                  <a:moveTo>
                    <a:pt x="1314" y="619"/>
                  </a:moveTo>
                  <a:cubicBezTo>
                    <a:pt x="1307" y="625"/>
                    <a:pt x="1297" y="632"/>
                    <a:pt x="1283" y="641"/>
                  </a:cubicBezTo>
                  <a:cubicBezTo>
                    <a:pt x="1278" y="645"/>
                    <a:pt x="1278" y="645"/>
                    <a:pt x="1278" y="645"/>
                  </a:cubicBezTo>
                  <a:cubicBezTo>
                    <a:pt x="1292" y="666"/>
                    <a:pt x="1292" y="666"/>
                    <a:pt x="1292" y="666"/>
                  </a:cubicBezTo>
                  <a:cubicBezTo>
                    <a:pt x="1297" y="663"/>
                    <a:pt x="1297" y="663"/>
                    <a:pt x="1297" y="663"/>
                  </a:cubicBezTo>
                  <a:cubicBezTo>
                    <a:pt x="1312" y="653"/>
                    <a:pt x="1323" y="646"/>
                    <a:pt x="1330" y="640"/>
                  </a:cubicBezTo>
                  <a:cubicBezTo>
                    <a:pt x="1334" y="636"/>
                    <a:pt x="1334" y="636"/>
                    <a:pt x="1334" y="636"/>
                  </a:cubicBezTo>
                  <a:cubicBezTo>
                    <a:pt x="1318" y="616"/>
                    <a:pt x="1318" y="616"/>
                    <a:pt x="1318" y="616"/>
                  </a:cubicBezTo>
                  <a:cubicBezTo>
                    <a:pt x="1314" y="619"/>
                    <a:pt x="1314" y="619"/>
                    <a:pt x="1314" y="619"/>
                  </a:cubicBezTo>
                  <a:cubicBezTo>
                    <a:pt x="1314" y="619"/>
                    <a:pt x="1314" y="619"/>
                    <a:pt x="1314" y="619"/>
                  </a:cubicBezTo>
                  <a:close/>
                  <a:moveTo>
                    <a:pt x="318" y="798"/>
                  </a:moveTo>
                  <a:cubicBezTo>
                    <a:pt x="314" y="795"/>
                    <a:pt x="314" y="795"/>
                    <a:pt x="314" y="795"/>
                  </a:cubicBezTo>
                  <a:cubicBezTo>
                    <a:pt x="300" y="818"/>
                    <a:pt x="300" y="818"/>
                    <a:pt x="300" y="818"/>
                  </a:cubicBezTo>
                  <a:cubicBezTo>
                    <a:pt x="306" y="821"/>
                    <a:pt x="306" y="821"/>
                    <a:pt x="306" y="821"/>
                  </a:cubicBezTo>
                  <a:cubicBezTo>
                    <a:pt x="317" y="828"/>
                    <a:pt x="328" y="834"/>
                    <a:pt x="339" y="841"/>
                  </a:cubicBezTo>
                  <a:cubicBezTo>
                    <a:pt x="344" y="844"/>
                    <a:pt x="344" y="844"/>
                    <a:pt x="344" y="844"/>
                  </a:cubicBezTo>
                  <a:cubicBezTo>
                    <a:pt x="357" y="821"/>
                    <a:pt x="357" y="821"/>
                    <a:pt x="357" y="821"/>
                  </a:cubicBezTo>
                  <a:cubicBezTo>
                    <a:pt x="353" y="818"/>
                    <a:pt x="353" y="818"/>
                    <a:pt x="353" y="818"/>
                  </a:cubicBezTo>
                  <a:cubicBezTo>
                    <a:pt x="341" y="812"/>
                    <a:pt x="330" y="805"/>
                    <a:pt x="318" y="798"/>
                  </a:cubicBezTo>
                  <a:close/>
                  <a:moveTo>
                    <a:pt x="368" y="858"/>
                  </a:moveTo>
                  <a:cubicBezTo>
                    <a:pt x="413" y="883"/>
                    <a:pt x="413" y="883"/>
                    <a:pt x="413" y="883"/>
                  </a:cubicBezTo>
                  <a:cubicBezTo>
                    <a:pt x="425" y="861"/>
                    <a:pt x="425" y="861"/>
                    <a:pt x="425" y="861"/>
                  </a:cubicBezTo>
                  <a:cubicBezTo>
                    <a:pt x="381" y="834"/>
                    <a:pt x="381" y="834"/>
                    <a:pt x="381" y="834"/>
                  </a:cubicBezTo>
                  <a:cubicBezTo>
                    <a:pt x="368" y="858"/>
                    <a:pt x="368" y="858"/>
                    <a:pt x="368" y="858"/>
                  </a:cubicBezTo>
                  <a:cubicBezTo>
                    <a:pt x="368" y="858"/>
                    <a:pt x="368" y="858"/>
                    <a:pt x="368" y="858"/>
                  </a:cubicBezTo>
                  <a:close/>
                  <a:moveTo>
                    <a:pt x="249" y="759"/>
                  </a:moveTo>
                  <a:cubicBezTo>
                    <a:pt x="244" y="756"/>
                    <a:pt x="244" y="756"/>
                    <a:pt x="244" y="756"/>
                  </a:cubicBezTo>
                  <a:cubicBezTo>
                    <a:pt x="231" y="779"/>
                    <a:pt x="231" y="779"/>
                    <a:pt x="231" y="779"/>
                  </a:cubicBezTo>
                  <a:cubicBezTo>
                    <a:pt x="236" y="781"/>
                    <a:pt x="236" y="781"/>
                    <a:pt x="236" y="781"/>
                  </a:cubicBezTo>
                  <a:cubicBezTo>
                    <a:pt x="247" y="787"/>
                    <a:pt x="259" y="794"/>
                    <a:pt x="271" y="801"/>
                  </a:cubicBezTo>
                  <a:cubicBezTo>
                    <a:pt x="276" y="803"/>
                    <a:pt x="276" y="803"/>
                    <a:pt x="276" y="803"/>
                  </a:cubicBezTo>
                  <a:cubicBezTo>
                    <a:pt x="289" y="781"/>
                    <a:pt x="289" y="781"/>
                    <a:pt x="289" y="781"/>
                  </a:cubicBezTo>
                  <a:cubicBezTo>
                    <a:pt x="284" y="778"/>
                    <a:pt x="284" y="778"/>
                    <a:pt x="284" y="778"/>
                  </a:cubicBezTo>
                  <a:cubicBezTo>
                    <a:pt x="271" y="771"/>
                    <a:pt x="260" y="765"/>
                    <a:pt x="249" y="759"/>
                  </a:cubicBezTo>
                  <a:close/>
                  <a:moveTo>
                    <a:pt x="179" y="721"/>
                  </a:moveTo>
                  <a:cubicBezTo>
                    <a:pt x="174" y="718"/>
                    <a:pt x="174" y="718"/>
                    <a:pt x="174" y="718"/>
                  </a:cubicBezTo>
                  <a:cubicBezTo>
                    <a:pt x="162" y="741"/>
                    <a:pt x="162" y="741"/>
                    <a:pt x="162" y="741"/>
                  </a:cubicBezTo>
                  <a:cubicBezTo>
                    <a:pt x="167" y="744"/>
                    <a:pt x="167" y="744"/>
                    <a:pt x="167" y="744"/>
                  </a:cubicBezTo>
                  <a:cubicBezTo>
                    <a:pt x="177" y="749"/>
                    <a:pt x="188" y="756"/>
                    <a:pt x="202" y="762"/>
                  </a:cubicBezTo>
                  <a:cubicBezTo>
                    <a:pt x="206" y="765"/>
                    <a:pt x="206" y="765"/>
                    <a:pt x="206" y="765"/>
                  </a:cubicBezTo>
                  <a:cubicBezTo>
                    <a:pt x="219" y="742"/>
                    <a:pt x="219" y="742"/>
                    <a:pt x="219" y="742"/>
                  </a:cubicBezTo>
                  <a:cubicBezTo>
                    <a:pt x="214" y="740"/>
                    <a:pt x="214" y="740"/>
                    <a:pt x="214" y="740"/>
                  </a:cubicBezTo>
                  <a:cubicBezTo>
                    <a:pt x="200" y="732"/>
                    <a:pt x="188" y="726"/>
                    <a:pt x="179" y="721"/>
                  </a:cubicBezTo>
                  <a:close/>
                  <a:moveTo>
                    <a:pt x="133" y="704"/>
                  </a:moveTo>
                  <a:cubicBezTo>
                    <a:pt x="131" y="704"/>
                    <a:pt x="131" y="704"/>
                    <a:pt x="131" y="704"/>
                  </a:cubicBezTo>
                  <a:cubicBezTo>
                    <a:pt x="124" y="704"/>
                    <a:pt x="114" y="702"/>
                    <a:pt x="101" y="698"/>
                  </a:cubicBezTo>
                  <a:cubicBezTo>
                    <a:pt x="96" y="696"/>
                    <a:pt x="96" y="696"/>
                    <a:pt x="96" y="696"/>
                  </a:cubicBezTo>
                  <a:cubicBezTo>
                    <a:pt x="88" y="721"/>
                    <a:pt x="88" y="721"/>
                    <a:pt x="88" y="721"/>
                  </a:cubicBezTo>
                  <a:cubicBezTo>
                    <a:pt x="93" y="722"/>
                    <a:pt x="93" y="722"/>
                    <a:pt x="93" y="722"/>
                  </a:cubicBezTo>
                  <a:cubicBezTo>
                    <a:pt x="103" y="726"/>
                    <a:pt x="117" y="729"/>
                    <a:pt x="129" y="729"/>
                  </a:cubicBezTo>
                  <a:cubicBezTo>
                    <a:pt x="130" y="729"/>
                    <a:pt x="132" y="729"/>
                    <a:pt x="133" y="729"/>
                  </a:cubicBezTo>
                  <a:cubicBezTo>
                    <a:pt x="133" y="729"/>
                    <a:pt x="133" y="729"/>
                    <a:pt x="133" y="729"/>
                  </a:cubicBezTo>
                  <a:cubicBezTo>
                    <a:pt x="139" y="731"/>
                    <a:pt x="139" y="731"/>
                    <a:pt x="139" y="731"/>
                  </a:cubicBezTo>
                  <a:cubicBezTo>
                    <a:pt x="144" y="706"/>
                    <a:pt x="144" y="706"/>
                    <a:pt x="144" y="706"/>
                  </a:cubicBezTo>
                  <a:cubicBezTo>
                    <a:pt x="139" y="704"/>
                    <a:pt x="139" y="704"/>
                    <a:pt x="139" y="704"/>
                  </a:cubicBezTo>
                  <a:cubicBezTo>
                    <a:pt x="137" y="704"/>
                    <a:pt x="135" y="704"/>
                    <a:pt x="133" y="704"/>
                  </a:cubicBezTo>
                  <a:close/>
                  <a:moveTo>
                    <a:pt x="748" y="1029"/>
                  </a:moveTo>
                  <a:cubicBezTo>
                    <a:pt x="747" y="1029"/>
                    <a:pt x="747" y="1029"/>
                    <a:pt x="745" y="1030"/>
                  </a:cubicBezTo>
                  <a:cubicBezTo>
                    <a:pt x="738" y="1031"/>
                    <a:pt x="726" y="1031"/>
                    <a:pt x="714" y="1030"/>
                  </a:cubicBezTo>
                  <a:cubicBezTo>
                    <a:pt x="708" y="1029"/>
                    <a:pt x="708" y="1029"/>
                    <a:pt x="708" y="1029"/>
                  </a:cubicBezTo>
                  <a:cubicBezTo>
                    <a:pt x="706" y="1055"/>
                    <a:pt x="706" y="1055"/>
                    <a:pt x="706" y="1055"/>
                  </a:cubicBezTo>
                  <a:cubicBezTo>
                    <a:pt x="711" y="1056"/>
                    <a:pt x="711" y="1056"/>
                    <a:pt x="711" y="1056"/>
                  </a:cubicBezTo>
                  <a:cubicBezTo>
                    <a:pt x="718" y="1057"/>
                    <a:pt x="724" y="1057"/>
                    <a:pt x="729" y="1057"/>
                  </a:cubicBezTo>
                  <a:cubicBezTo>
                    <a:pt x="738" y="1057"/>
                    <a:pt x="744" y="1057"/>
                    <a:pt x="750" y="1055"/>
                  </a:cubicBezTo>
                  <a:cubicBezTo>
                    <a:pt x="752" y="1055"/>
                    <a:pt x="754" y="1055"/>
                    <a:pt x="756" y="1054"/>
                  </a:cubicBezTo>
                  <a:cubicBezTo>
                    <a:pt x="761" y="1052"/>
                    <a:pt x="761" y="1052"/>
                    <a:pt x="761" y="1052"/>
                  </a:cubicBezTo>
                  <a:cubicBezTo>
                    <a:pt x="753" y="1027"/>
                    <a:pt x="753" y="1027"/>
                    <a:pt x="753" y="1027"/>
                  </a:cubicBezTo>
                  <a:cubicBezTo>
                    <a:pt x="748" y="1029"/>
                    <a:pt x="748" y="1029"/>
                    <a:pt x="748" y="1029"/>
                  </a:cubicBezTo>
                  <a:cubicBezTo>
                    <a:pt x="748" y="1029"/>
                    <a:pt x="748" y="1029"/>
                    <a:pt x="748" y="1029"/>
                  </a:cubicBezTo>
                  <a:close/>
                  <a:moveTo>
                    <a:pt x="606" y="985"/>
                  </a:moveTo>
                  <a:cubicBezTo>
                    <a:pt x="606" y="984"/>
                    <a:pt x="606" y="984"/>
                    <a:pt x="606" y="984"/>
                  </a:cubicBezTo>
                  <a:cubicBezTo>
                    <a:pt x="602" y="978"/>
                    <a:pt x="598" y="970"/>
                    <a:pt x="594" y="964"/>
                  </a:cubicBezTo>
                  <a:cubicBezTo>
                    <a:pt x="591" y="959"/>
                    <a:pt x="591" y="959"/>
                    <a:pt x="591" y="959"/>
                  </a:cubicBezTo>
                  <a:cubicBezTo>
                    <a:pt x="568" y="973"/>
                    <a:pt x="568" y="973"/>
                    <a:pt x="568" y="973"/>
                  </a:cubicBezTo>
                  <a:cubicBezTo>
                    <a:pt x="571" y="979"/>
                    <a:pt x="571" y="979"/>
                    <a:pt x="571" y="979"/>
                  </a:cubicBezTo>
                  <a:cubicBezTo>
                    <a:pt x="575" y="985"/>
                    <a:pt x="579" y="991"/>
                    <a:pt x="582" y="997"/>
                  </a:cubicBezTo>
                  <a:cubicBezTo>
                    <a:pt x="585" y="1002"/>
                    <a:pt x="589" y="1008"/>
                    <a:pt x="592" y="1013"/>
                  </a:cubicBezTo>
                  <a:cubicBezTo>
                    <a:pt x="595" y="1017"/>
                    <a:pt x="595" y="1017"/>
                    <a:pt x="595" y="1017"/>
                  </a:cubicBezTo>
                  <a:cubicBezTo>
                    <a:pt x="617" y="1003"/>
                    <a:pt x="617" y="1003"/>
                    <a:pt x="617" y="1003"/>
                  </a:cubicBezTo>
                  <a:cubicBezTo>
                    <a:pt x="614" y="998"/>
                    <a:pt x="614" y="998"/>
                    <a:pt x="614" y="998"/>
                  </a:cubicBezTo>
                  <a:cubicBezTo>
                    <a:pt x="612" y="994"/>
                    <a:pt x="609" y="990"/>
                    <a:pt x="606" y="985"/>
                  </a:cubicBezTo>
                  <a:close/>
                  <a:moveTo>
                    <a:pt x="524" y="917"/>
                  </a:moveTo>
                  <a:cubicBezTo>
                    <a:pt x="519" y="914"/>
                    <a:pt x="519" y="914"/>
                    <a:pt x="519" y="914"/>
                  </a:cubicBezTo>
                  <a:cubicBezTo>
                    <a:pt x="507" y="937"/>
                    <a:pt x="507" y="937"/>
                    <a:pt x="507" y="937"/>
                  </a:cubicBezTo>
                  <a:cubicBezTo>
                    <a:pt x="511" y="940"/>
                    <a:pt x="511" y="940"/>
                    <a:pt x="511" y="940"/>
                  </a:cubicBezTo>
                  <a:cubicBezTo>
                    <a:pt x="538" y="955"/>
                    <a:pt x="545" y="958"/>
                    <a:pt x="549" y="958"/>
                  </a:cubicBezTo>
                  <a:cubicBezTo>
                    <a:pt x="555" y="961"/>
                    <a:pt x="555" y="961"/>
                    <a:pt x="555" y="961"/>
                  </a:cubicBezTo>
                  <a:cubicBezTo>
                    <a:pt x="562" y="935"/>
                    <a:pt x="562" y="935"/>
                    <a:pt x="562" y="935"/>
                  </a:cubicBezTo>
                  <a:cubicBezTo>
                    <a:pt x="555" y="933"/>
                    <a:pt x="555" y="933"/>
                    <a:pt x="555" y="933"/>
                  </a:cubicBezTo>
                  <a:cubicBezTo>
                    <a:pt x="555" y="933"/>
                    <a:pt x="550" y="931"/>
                    <a:pt x="524" y="917"/>
                  </a:cubicBezTo>
                  <a:close/>
                  <a:moveTo>
                    <a:pt x="639" y="1015"/>
                  </a:moveTo>
                  <a:cubicBezTo>
                    <a:pt x="634" y="1013"/>
                    <a:pt x="634" y="1013"/>
                    <a:pt x="634" y="1013"/>
                  </a:cubicBezTo>
                  <a:cubicBezTo>
                    <a:pt x="625" y="1037"/>
                    <a:pt x="625" y="1037"/>
                    <a:pt x="625" y="1037"/>
                  </a:cubicBezTo>
                  <a:cubicBezTo>
                    <a:pt x="630" y="1039"/>
                    <a:pt x="630" y="1039"/>
                    <a:pt x="630" y="1039"/>
                  </a:cubicBezTo>
                  <a:cubicBezTo>
                    <a:pt x="642" y="1042"/>
                    <a:pt x="656" y="1046"/>
                    <a:pt x="671" y="1050"/>
                  </a:cubicBezTo>
                  <a:cubicBezTo>
                    <a:pt x="676" y="1050"/>
                    <a:pt x="676" y="1050"/>
                    <a:pt x="676" y="1050"/>
                  </a:cubicBezTo>
                  <a:cubicBezTo>
                    <a:pt x="682" y="1026"/>
                    <a:pt x="682" y="1026"/>
                    <a:pt x="682" y="1026"/>
                  </a:cubicBezTo>
                  <a:cubicBezTo>
                    <a:pt x="676" y="1024"/>
                    <a:pt x="676" y="1024"/>
                    <a:pt x="676" y="1024"/>
                  </a:cubicBezTo>
                  <a:cubicBezTo>
                    <a:pt x="663" y="1021"/>
                    <a:pt x="650" y="1018"/>
                    <a:pt x="639" y="1015"/>
                  </a:cubicBezTo>
                  <a:close/>
                  <a:moveTo>
                    <a:pt x="455" y="878"/>
                  </a:moveTo>
                  <a:cubicBezTo>
                    <a:pt x="450" y="876"/>
                    <a:pt x="450" y="876"/>
                    <a:pt x="450" y="876"/>
                  </a:cubicBezTo>
                  <a:cubicBezTo>
                    <a:pt x="438" y="898"/>
                    <a:pt x="438" y="898"/>
                    <a:pt x="438" y="898"/>
                  </a:cubicBezTo>
                  <a:cubicBezTo>
                    <a:pt x="442" y="901"/>
                    <a:pt x="442" y="901"/>
                    <a:pt x="442" y="901"/>
                  </a:cubicBezTo>
                  <a:cubicBezTo>
                    <a:pt x="455" y="907"/>
                    <a:pt x="466" y="914"/>
                    <a:pt x="477" y="921"/>
                  </a:cubicBezTo>
                  <a:cubicBezTo>
                    <a:pt x="481" y="923"/>
                    <a:pt x="481" y="923"/>
                    <a:pt x="481" y="923"/>
                  </a:cubicBezTo>
                  <a:cubicBezTo>
                    <a:pt x="494" y="901"/>
                    <a:pt x="494" y="901"/>
                    <a:pt x="494" y="901"/>
                  </a:cubicBezTo>
                  <a:cubicBezTo>
                    <a:pt x="489" y="898"/>
                    <a:pt x="489" y="898"/>
                    <a:pt x="489" y="898"/>
                  </a:cubicBezTo>
                  <a:cubicBezTo>
                    <a:pt x="479" y="892"/>
                    <a:pt x="468" y="885"/>
                    <a:pt x="455" y="878"/>
                  </a:cubicBezTo>
                  <a:close/>
                  <a:moveTo>
                    <a:pt x="737" y="694"/>
                  </a:moveTo>
                  <a:cubicBezTo>
                    <a:pt x="737" y="694"/>
                    <a:pt x="737" y="694"/>
                    <a:pt x="737" y="694"/>
                  </a:cubicBezTo>
                  <a:cubicBezTo>
                    <a:pt x="194" y="387"/>
                    <a:pt x="194" y="387"/>
                    <a:pt x="194" y="387"/>
                  </a:cubicBezTo>
                  <a:cubicBezTo>
                    <a:pt x="194" y="387"/>
                    <a:pt x="194" y="387"/>
                    <a:pt x="722" y="78"/>
                  </a:cubicBezTo>
                  <a:cubicBezTo>
                    <a:pt x="727" y="75"/>
                    <a:pt x="734" y="74"/>
                    <a:pt x="741" y="74"/>
                  </a:cubicBezTo>
                  <a:cubicBezTo>
                    <a:pt x="748" y="74"/>
                    <a:pt x="754" y="75"/>
                    <a:pt x="759" y="78"/>
                  </a:cubicBezTo>
                  <a:cubicBezTo>
                    <a:pt x="759" y="78"/>
                    <a:pt x="759" y="78"/>
                    <a:pt x="1268" y="374"/>
                  </a:cubicBezTo>
                  <a:cubicBezTo>
                    <a:pt x="1271" y="376"/>
                    <a:pt x="1272" y="376"/>
                    <a:pt x="1274" y="378"/>
                  </a:cubicBezTo>
                  <a:cubicBezTo>
                    <a:pt x="1274" y="378"/>
                    <a:pt x="1274" y="378"/>
                    <a:pt x="737" y="694"/>
                  </a:cubicBezTo>
                  <a:close/>
                  <a:moveTo>
                    <a:pt x="246" y="640"/>
                  </a:moveTo>
                  <a:cubicBezTo>
                    <a:pt x="244" y="644"/>
                    <a:pt x="240" y="647"/>
                    <a:pt x="237" y="648"/>
                  </a:cubicBezTo>
                  <a:cubicBezTo>
                    <a:pt x="237" y="648"/>
                    <a:pt x="237" y="648"/>
                    <a:pt x="207" y="666"/>
                  </a:cubicBezTo>
                  <a:cubicBezTo>
                    <a:pt x="207" y="666"/>
                    <a:pt x="207" y="666"/>
                    <a:pt x="540" y="855"/>
                  </a:cubicBezTo>
                  <a:cubicBezTo>
                    <a:pt x="540" y="855"/>
                    <a:pt x="540" y="855"/>
                    <a:pt x="540" y="808"/>
                  </a:cubicBezTo>
                  <a:cubicBezTo>
                    <a:pt x="540" y="808"/>
                    <a:pt x="540" y="808"/>
                    <a:pt x="246" y="640"/>
                  </a:cubicBezTo>
                  <a:close/>
                  <a:moveTo>
                    <a:pt x="756" y="741"/>
                  </a:moveTo>
                  <a:cubicBezTo>
                    <a:pt x="756" y="737"/>
                    <a:pt x="752" y="730"/>
                    <a:pt x="749" y="729"/>
                  </a:cubicBezTo>
                  <a:cubicBezTo>
                    <a:pt x="749" y="729"/>
                    <a:pt x="749" y="729"/>
                    <a:pt x="170" y="402"/>
                  </a:cubicBezTo>
                  <a:cubicBezTo>
                    <a:pt x="170" y="402"/>
                    <a:pt x="170" y="402"/>
                    <a:pt x="169" y="402"/>
                  </a:cubicBezTo>
                  <a:cubicBezTo>
                    <a:pt x="169" y="402"/>
                    <a:pt x="169" y="402"/>
                    <a:pt x="137" y="384"/>
                  </a:cubicBezTo>
                  <a:cubicBezTo>
                    <a:pt x="128" y="379"/>
                    <a:pt x="118" y="379"/>
                    <a:pt x="110" y="383"/>
                  </a:cubicBezTo>
                  <a:cubicBezTo>
                    <a:pt x="102" y="388"/>
                    <a:pt x="97" y="396"/>
                    <a:pt x="97" y="407"/>
                  </a:cubicBezTo>
                  <a:cubicBezTo>
                    <a:pt x="97" y="407"/>
                    <a:pt x="97" y="407"/>
                    <a:pt x="97" y="588"/>
                  </a:cubicBezTo>
                  <a:cubicBezTo>
                    <a:pt x="97" y="588"/>
                    <a:pt x="97" y="588"/>
                    <a:pt x="100" y="602"/>
                  </a:cubicBezTo>
                  <a:cubicBezTo>
                    <a:pt x="100" y="602"/>
                    <a:pt x="100" y="602"/>
                    <a:pt x="118" y="615"/>
                  </a:cubicBezTo>
                  <a:cubicBezTo>
                    <a:pt x="118" y="615"/>
                    <a:pt x="118" y="615"/>
                    <a:pt x="146" y="631"/>
                  </a:cubicBezTo>
                  <a:cubicBezTo>
                    <a:pt x="146" y="631"/>
                    <a:pt x="146" y="631"/>
                    <a:pt x="146" y="585"/>
                  </a:cubicBezTo>
                  <a:cubicBezTo>
                    <a:pt x="146" y="585"/>
                    <a:pt x="146" y="585"/>
                    <a:pt x="140" y="580"/>
                  </a:cubicBezTo>
                  <a:cubicBezTo>
                    <a:pt x="140" y="580"/>
                    <a:pt x="140" y="580"/>
                    <a:pt x="139" y="579"/>
                  </a:cubicBezTo>
                  <a:cubicBezTo>
                    <a:pt x="139" y="579"/>
                    <a:pt x="139" y="579"/>
                    <a:pt x="139" y="433"/>
                  </a:cubicBezTo>
                  <a:cubicBezTo>
                    <a:pt x="139" y="433"/>
                    <a:pt x="139" y="433"/>
                    <a:pt x="715" y="762"/>
                  </a:cubicBezTo>
                  <a:cubicBezTo>
                    <a:pt x="715" y="762"/>
                    <a:pt x="715" y="762"/>
                    <a:pt x="715" y="907"/>
                  </a:cubicBezTo>
                  <a:cubicBezTo>
                    <a:pt x="715" y="907"/>
                    <a:pt x="715" y="907"/>
                    <a:pt x="640" y="863"/>
                  </a:cubicBezTo>
                  <a:cubicBezTo>
                    <a:pt x="638" y="867"/>
                    <a:pt x="635" y="870"/>
                    <a:pt x="631" y="872"/>
                  </a:cubicBezTo>
                  <a:cubicBezTo>
                    <a:pt x="631" y="872"/>
                    <a:pt x="631" y="872"/>
                    <a:pt x="600" y="889"/>
                  </a:cubicBezTo>
                  <a:cubicBezTo>
                    <a:pt x="600" y="889"/>
                    <a:pt x="600" y="889"/>
                    <a:pt x="717" y="956"/>
                  </a:cubicBezTo>
                  <a:cubicBezTo>
                    <a:pt x="722" y="959"/>
                    <a:pt x="727" y="959"/>
                    <a:pt x="731" y="959"/>
                  </a:cubicBezTo>
                  <a:cubicBezTo>
                    <a:pt x="736" y="959"/>
                    <a:pt x="740" y="959"/>
                    <a:pt x="744" y="956"/>
                  </a:cubicBezTo>
                  <a:cubicBezTo>
                    <a:pt x="750" y="953"/>
                    <a:pt x="754" y="946"/>
                    <a:pt x="756" y="938"/>
                  </a:cubicBezTo>
                  <a:cubicBezTo>
                    <a:pt x="756" y="938"/>
                    <a:pt x="756" y="938"/>
                    <a:pt x="756" y="741"/>
                  </a:cubicBezTo>
                  <a:close/>
                  <a:moveTo>
                    <a:pt x="1286" y="399"/>
                  </a:moveTo>
                  <a:cubicBezTo>
                    <a:pt x="1286" y="399"/>
                    <a:pt x="1286" y="399"/>
                    <a:pt x="1286" y="399"/>
                  </a:cubicBezTo>
                  <a:cubicBezTo>
                    <a:pt x="762" y="708"/>
                    <a:pt x="762" y="708"/>
                    <a:pt x="762" y="708"/>
                  </a:cubicBezTo>
                  <a:cubicBezTo>
                    <a:pt x="773" y="715"/>
                    <a:pt x="780" y="728"/>
                    <a:pt x="780" y="741"/>
                  </a:cubicBezTo>
                  <a:cubicBezTo>
                    <a:pt x="780" y="741"/>
                    <a:pt x="780" y="741"/>
                    <a:pt x="780" y="882"/>
                  </a:cubicBezTo>
                  <a:cubicBezTo>
                    <a:pt x="780" y="882"/>
                    <a:pt x="780" y="882"/>
                    <a:pt x="1268" y="603"/>
                  </a:cubicBezTo>
                  <a:cubicBezTo>
                    <a:pt x="1279" y="597"/>
                    <a:pt x="1287" y="584"/>
                    <a:pt x="1287" y="571"/>
                  </a:cubicBezTo>
                  <a:cubicBezTo>
                    <a:pt x="1287" y="571"/>
                    <a:pt x="1287" y="571"/>
                    <a:pt x="1287" y="407"/>
                  </a:cubicBezTo>
                  <a:cubicBezTo>
                    <a:pt x="1287" y="404"/>
                    <a:pt x="1287" y="402"/>
                    <a:pt x="1286" y="399"/>
                  </a:cubicBezTo>
                  <a:close/>
                  <a:moveTo>
                    <a:pt x="487" y="733"/>
                  </a:moveTo>
                  <a:cubicBezTo>
                    <a:pt x="493" y="733"/>
                    <a:pt x="498" y="728"/>
                    <a:pt x="498" y="721"/>
                  </a:cubicBezTo>
                  <a:cubicBezTo>
                    <a:pt x="498" y="721"/>
                    <a:pt x="498" y="721"/>
                    <a:pt x="498" y="705"/>
                  </a:cubicBezTo>
                  <a:cubicBezTo>
                    <a:pt x="498" y="698"/>
                    <a:pt x="493" y="689"/>
                    <a:pt x="486" y="685"/>
                  </a:cubicBezTo>
                  <a:cubicBezTo>
                    <a:pt x="486" y="685"/>
                    <a:pt x="486" y="685"/>
                    <a:pt x="337" y="600"/>
                  </a:cubicBezTo>
                  <a:cubicBezTo>
                    <a:pt x="328" y="595"/>
                    <a:pt x="320" y="600"/>
                    <a:pt x="320" y="610"/>
                  </a:cubicBezTo>
                  <a:cubicBezTo>
                    <a:pt x="320" y="610"/>
                    <a:pt x="320" y="610"/>
                    <a:pt x="320" y="625"/>
                  </a:cubicBezTo>
                  <a:cubicBezTo>
                    <a:pt x="320" y="634"/>
                    <a:pt x="326" y="643"/>
                    <a:pt x="332" y="646"/>
                  </a:cubicBezTo>
                  <a:cubicBezTo>
                    <a:pt x="332" y="646"/>
                    <a:pt x="332" y="646"/>
                    <a:pt x="481" y="731"/>
                  </a:cubicBezTo>
                  <a:cubicBezTo>
                    <a:pt x="483" y="732"/>
                    <a:pt x="485" y="733"/>
                    <a:pt x="487" y="733"/>
                  </a:cubicBezTo>
                  <a:close/>
                  <a:moveTo>
                    <a:pt x="626" y="842"/>
                  </a:moveTo>
                  <a:cubicBezTo>
                    <a:pt x="622" y="836"/>
                    <a:pt x="612" y="835"/>
                    <a:pt x="606" y="839"/>
                  </a:cubicBezTo>
                  <a:cubicBezTo>
                    <a:pt x="606" y="839"/>
                    <a:pt x="606" y="839"/>
                    <a:pt x="587" y="850"/>
                  </a:cubicBezTo>
                  <a:cubicBezTo>
                    <a:pt x="587" y="850"/>
                    <a:pt x="587" y="850"/>
                    <a:pt x="587" y="770"/>
                  </a:cubicBezTo>
                  <a:cubicBezTo>
                    <a:pt x="587" y="770"/>
                    <a:pt x="587" y="770"/>
                    <a:pt x="623" y="750"/>
                  </a:cubicBezTo>
                  <a:cubicBezTo>
                    <a:pt x="629" y="746"/>
                    <a:pt x="630" y="738"/>
                    <a:pt x="626" y="732"/>
                  </a:cubicBezTo>
                  <a:cubicBezTo>
                    <a:pt x="626" y="732"/>
                    <a:pt x="626" y="732"/>
                    <a:pt x="626" y="732"/>
                  </a:cubicBezTo>
                  <a:cubicBezTo>
                    <a:pt x="622" y="727"/>
                    <a:pt x="612" y="724"/>
                    <a:pt x="606" y="728"/>
                  </a:cubicBezTo>
                  <a:cubicBezTo>
                    <a:pt x="606" y="728"/>
                    <a:pt x="606" y="728"/>
                    <a:pt x="562" y="753"/>
                  </a:cubicBezTo>
                  <a:cubicBezTo>
                    <a:pt x="557" y="756"/>
                    <a:pt x="556" y="767"/>
                    <a:pt x="556" y="767"/>
                  </a:cubicBezTo>
                  <a:cubicBezTo>
                    <a:pt x="556" y="767"/>
                    <a:pt x="556" y="767"/>
                    <a:pt x="556" y="869"/>
                  </a:cubicBezTo>
                  <a:cubicBezTo>
                    <a:pt x="556" y="869"/>
                    <a:pt x="557" y="878"/>
                    <a:pt x="560" y="881"/>
                  </a:cubicBezTo>
                  <a:cubicBezTo>
                    <a:pt x="563" y="884"/>
                    <a:pt x="573" y="889"/>
                    <a:pt x="579" y="885"/>
                  </a:cubicBezTo>
                  <a:cubicBezTo>
                    <a:pt x="579" y="885"/>
                    <a:pt x="579" y="885"/>
                    <a:pt x="623" y="859"/>
                  </a:cubicBezTo>
                  <a:cubicBezTo>
                    <a:pt x="629" y="855"/>
                    <a:pt x="631" y="847"/>
                    <a:pt x="626" y="842"/>
                  </a:cubicBezTo>
                  <a:close/>
                  <a:moveTo>
                    <a:pt x="233" y="619"/>
                  </a:moveTo>
                  <a:cubicBezTo>
                    <a:pt x="228" y="613"/>
                    <a:pt x="219" y="612"/>
                    <a:pt x="212" y="616"/>
                  </a:cubicBezTo>
                  <a:cubicBezTo>
                    <a:pt x="212" y="616"/>
                    <a:pt x="212" y="616"/>
                    <a:pt x="193" y="627"/>
                  </a:cubicBezTo>
                  <a:cubicBezTo>
                    <a:pt x="193" y="627"/>
                    <a:pt x="193" y="627"/>
                    <a:pt x="193" y="547"/>
                  </a:cubicBezTo>
                  <a:cubicBezTo>
                    <a:pt x="193" y="547"/>
                    <a:pt x="193" y="547"/>
                    <a:pt x="229" y="527"/>
                  </a:cubicBezTo>
                  <a:cubicBezTo>
                    <a:pt x="236" y="523"/>
                    <a:pt x="236" y="515"/>
                    <a:pt x="232" y="509"/>
                  </a:cubicBezTo>
                  <a:cubicBezTo>
                    <a:pt x="232" y="509"/>
                    <a:pt x="232" y="509"/>
                    <a:pt x="232" y="509"/>
                  </a:cubicBezTo>
                  <a:cubicBezTo>
                    <a:pt x="228" y="503"/>
                    <a:pt x="219" y="501"/>
                    <a:pt x="212" y="505"/>
                  </a:cubicBezTo>
                  <a:cubicBezTo>
                    <a:pt x="212" y="505"/>
                    <a:pt x="212" y="505"/>
                    <a:pt x="168" y="530"/>
                  </a:cubicBezTo>
                  <a:cubicBezTo>
                    <a:pt x="163" y="533"/>
                    <a:pt x="161" y="544"/>
                    <a:pt x="161" y="544"/>
                  </a:cubicBezTo>
                  <a:cubicBezTo>
                    <a:pt x="161" y="544"/>
                    <a:pt x="161" y="544"/>
                    <a:pt x="161" y="646"/>
                  </a:cubicBezTo>
                  <a:cubicBezTo>
                    <a:pt x="161" y="646"/>
                    <a:pt x="163" y="655"/>
                    <a:pt x="166" y="658"/>
                  </a:cubicBezTo>
                  <a:cubicBezTo>
                    <a:pt x="169" y="661"/>
                    <a:pt x="178" y="666"/>
                    <a:pt x="185" y="662"/>
                  </a:cubicBezTo>
                  <a:cubicBezTo>
                    <a:pt x="185" y="662"/>
                    <a:pt x="185" y="662"/>
                    <a:pt x="229" y="636"/>
                  </a:cubicBezTo>
                  <a:cubicBezTo>
                    <a:pt x="236" y="632"/>
                    <a:pt x="237" y="624"/>
                    <a:pt x="233" y="619"/>
                  </a:cubicBezTo>
                  <a:close/>
                </a:path>
              </a:pathLst>
            </a:custGeom>
            <a:solidFill>
              <a:srgbClr val="442359"/>
            </a:solidFill>
            <a:ln>
              <a:noFill/>
            </a:ln>
            <a:extLst/>
          </p:spPr>
          <p:txBody>
            <a:bodyPr vert="horz" wrap="square" lIns="93236" tIns="46618" rIns="93236" bIns="46618" numCol="1" anchor="t" anchorCtr="0" compatLnSpc="1">
              <a:prstTxWarp prst="textNoShape">
                <a:avLst/>
              </a:prstTxWarp>
            </a:bodyPr>
            <a:lstStyle/>
            <a:p>
              <a:pPr defTabSz="1242562"/>
              <a:endParaRPr lang="en-US" sz="2447"/>
            </a:p>
          </p:txBody>
        </p:sp>
        <p:sp>
          <p:nvSpPr>
            <p:cNvPr id="75" name="Right Arrow 74"/>
            <p:cNvSpPr/>
            <p:nvPr/>
          </p:nvSpPr>
          <p:spPr bwMode="auto">
            <a:xfrm>
              <a:off x="9919699" y="3414453"/>
              <a:ext cx="594153" cy="572238"/>
            </a:xfrm>
            <a:prstGeom prst="rightArrow">
              <a:avLst/>
            </a:prstGeom>
            <a:solidFill>
              <a:srgbClr val="4423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9933" tIns="34967" rIns="69933" bIns="34967" numCol="1" rtlCol="0" anchor="ctr" anchorCtr="0" compatLnSpc="1">
              <a:prstTxWarp prst="textNoShape">
                <a:avLst/>
              </a:prstTxWarp>
            </a:bodyPr>
            <a:lstStyle/>
            <a:p>
              <a:pPr algn="ctr" defTabSz="931816">
                <a:spcBef>
                  <a:spcPts val="204"/>
                </a:spcBef>
              </a:pPr>
              <a:endParaRPr lang="en-US" sz="2855" dirty="0">
                <a:ln>
                  <a:solidFill>
                    <a:srgbClr val="FFFFFF">
                      <a:alpha val="0"/>
                    </a:srgbClr>
                  </a:solidFill>
                </a:ln>
                <a:solidFill>
                  <a:schemeClr val="tx1"/>
                </a:solidFill>
              </a:endParaRPr>
            </a:p>
          </p:txBody>
        </p:sp>
        <p:sp>
          <p:nvSpPr>
            <p:cNvPr id="76" name="Freeform 22"/>
            <p:cNvSpPr>
              <a:spLocks noEditPoints="1"/>
            </p:cNvSpPr>
            <p:nvPr/>
          </p:nvSpPr>
          <p:spPr bwMode="auto">
            <a:xfrm flipH="1">
              <a:off x="8783206" y="3166657"/>
              <a:ext cx="857372" cy="1002575"/>
            </a:xfrm>
            <a:custGeom>
              <a:avLst/>
              <a:gdLst>
                <a:gd name="T0" fmla="*/ 52 w 105"/>
                <a:gd name="T1" fmla="*/ 0 h 123"/>
                <a:gd name="T2" fmla="*/ 0 w 105"/>
                <a:gd name="T3" fmla="*/ 17 h 123"/>
                <a:gd name="T4" fmla="*/ 0 w 105"/>
                <a:gd name="T5" fmla="*/ 106 h 123"/>
                <a:gd name="T6" fmla="*/ 52 w 105"/>
                <a:gd name="T7" fmla="*/ 123 h 123"/>
                <a:gd name="T8" fmla="*/ 105 w 105"/>
                <a:gd name="T9" fmla="*/ 106 h 123"/>
                <a:gd name="T10" fmla="*/ 105 w 105"/>
                <a:gd name="T11" fmla="*/ 17 h 123"/>
                <a:gd name="T12" fmla="*/ 52 w 105"/>
                <a:gd name="T13" fmla="*/ 0 h 123"/>
                <a:gd name="T14" fmla="*/ 52 w 105"/>
                <a:gd name="T15" fmla="*/ 29 h 123"/>
                <a:gd name="T16" fmla="*/ 7 w 105"/>
                <a:gd name="T17" fmla="*/ 17 h 123"/>
                <a:gd name="T18" fmla="*/ 52 w 105"/>
                <a:gd name="T19" fmla="*/ 6 h 123"/>
                <a:gd name="T20" fmla="*/ 97 w 105"/>
                <a:gd name="T21" fmla="*/ 17 h 123"/>
                <a:gd name="T22" fmla="*/ 52 w 105"/>
                <a:gd name="T23" fmla="*/ 2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5" h="123">
                  <a:moveTo>
                    <a:pt x="52" y="0"/>
                  </a:moveTo>
                  <a:cubicBezTo>
                    <a:pt x="23" y="0"/>
                    <a:pt x="0" y="8"/>
                    <a:pt x="0" y="17"/>
                  </a:cubicBezTo>
                  <a:cubicBezTo>
                    <a:pt x="0" y="106"/>
                    <a:pt x="0" y="106"/>
                    <a:pt x="0" y="106"/>
                  </a:cubicBezTo>
                  <a:cubicBezTo>
                    <a:pt x="0" y="116"/>
                    <a:pt x="23" y="123"/>
                    <a:pt x="52" y="123"/>
                  </a:cubicBezTo>
                  <a:cubicBezTo>
                    <a:pt x="81" y="123"/>
                    <a:pt x="105" y="116"/>
                    <a:pt x="105" y="106"/>
                  </a:cubicBezTo>
                  <a:cubicBezTo>
                    <a:pt x="105" y="17"/>
                    <a:pt x="105" y="17"/>
                    <a:pt x="105" y="17"/>
                  </a:cubicBezTo>
                  <a:cubicBezTo>
                    <a:pt x="105" y="8"/>
                    <a:pt x="81" y="0"/>
                    <a:pt x="52" y="0"/>
                  </a:cubicBezTo>
                  <a:close/>
                  <a:moveTo>
                    <a:pt x="52" y="29"/>
                  </a:moveTo>
                  <a:cubicBezTo>
                    <a:pt x="27" y="29"/>
                    <a:pt x="7" y="23"/>
                    <a:pt x="7" y="17"/>
                  </a:cubicBezTo>
                  <a:cubicBezTo>
                    <a:pt x="7" y="11"/>
                    <a:pt x="27" y="6"/>
                    <a:pt x="52" y="6"/>
                  </a:cubicBezTo>
                  <a:cubicBezTo>
                    <a:pt x="77" y="6"/>
                    <a:pt x="97" y="11"/>
                    <a:pt x="97" y="17"/>
                  </a:cubicBezTo>
                  <a:cubicBezTo>
                    <a:pt x="97" y="23"/>
                    <a:pt x="77" y="29"/>
                    <a:pt x="52" y="29"/>
                  </a:cubicBezTo>
                  <a:close/>
                </a:path>
              </a:pathLst>
            </a:custGeom>
            <a:solidFill>
              <a:srgbClr val="442359"/>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9936" tIns="34969" rIns="69936" bIns="34969" rtlCol="0" anchor="ctr"/>
            <a:lstStyle/>
            <a:p>
              <a:pPr algn="ctr" defTabSz="1242562">
                <a:lnSpc>
                  <a:spcPct val="90000"/>
                </a:lnSpc>
                <a:buSzPct val="90000"/>
              </a:pPr>
              <a:r>
                <a:rPr lang="en-US" sz="1224" kern="0" dirty="0">
                  <a:solidFill>
                    <a:schemeClr val="bg1"/>
                  </a:solidFill>
                  <a:ea typeface="Segoe UI" pitchFamily="34" charset="0"/>
                  <a:cs typeface="Segoe UI" pitchFamily="34" charset="0"/>
                </a:rPr>
                <a:t>Blob</a:t>
              </a:r>
              <a:r>
                <a:rPr lang="en-US" sz="1224" kern="0" dirty="0">
                  <a:solidFill>
                    <a:schemeClr val="tx1"/>
                  </a:solidFill>
                  <a:ea typeface="Segoe UI" pitchFamily="34" charset="0"/>
                  <a:cs typeface="Segoe UI" pitchFamily="34" charset="0"/>
                </a:rPr>
                <a:t/>
              </a:r>
              <a:br>
                <a:rPr lang="en-US" sz="1224" kern="0" dirty="0">
                  <a:solidFill>
                    <a:schemeClr val="tx1"/>
                  </a:solidFill>
                  <a:ea typeface="Segoe UI" pitchFamily="34" charset="0"/>
                  <a:cs typeface="Segoe UI" pitchFamily="34" charset="0"/>
                </a:rPr>
              </a:br>
              <a:r>
                <a:rPr lang="en-US" sz="1224" kern="0" dirty="0">
                  <a:solidFill>
                    <a:schemeClr val="bg1"/>
                  </a:solidFill>
                  <a:ea typeface="Segoe UI" pitchFamily="34" charset="0"/>
                  <a:cs typeface="Segoe UI" pitchFamily="34" charset="0"/>
                </a:rPr>
                <a:t>Storage</a:t>
              </a:r>
            </a:p>
          </p:txBody>
        </p:sp>
        <p:sp>
          <p:nvSpPr>
            <p:cNvPr id="46" name="TextBox 45"/>
            <p:cNvSpPr txBox="1"/>
            <p:nvPr/>
          </p:nvSpPr>
          <p:spPr>
            <a:xfrm>
              <a:off x="1758335" y="4916186"/>
              <a:ext cx="1964040" cy="415240"/>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defTabSz="1242562"/>
              <a:r>
                <a:rPr lang="en-US" sz="2040" dirty="0">
                  <a:solidFill>
                    <a:schemeClr val="tx1"/>
                  </a:solidFill>
                  <a:latin typeface="+mj-lt"/>
                </a:rPr>
                <a:t>Comprehensive </a:t>
              </a:r>
            </a:p>
            <a:p>
              <a:pPr defTabSz="1242562"/>
              <a:r>
                <a:rPr lang="en-US" sz="2040" dirty="0">
                  <a:solidFill>
                    <a:schemeClr val="tx1"/>
                  </a:solidFill>
                  <a:latin typeface="+mj-lt"/>
                </a:rPr>
                <a:t>Networking</a:t>
              </a:r>
            </a:p>
          </p:txBody>
        </p:sp>
        <p:sp>
          <p:nvSpPr>
            <p:cNvPr id="56" name="Can 55"/>
            <p:cNvSpPr/>
            <p:nvPr/>
          </p:nvSpPr>
          <p:spPr>
            <a:xfrm rot="16200000">
              <a:off x="1204364" y="4942339"/>
              <a:ext cx="175983" cy="301996"/>
            </a:xfrm>
            <a:prstGeom prst="can">
              <a:avLst/>
            </a:prstGeom>
            <a:solidFill>
              <a:srgbClr val="00B294"/>
            </a:solidFill>
            <a:ln>
              <a:noFill/>
            </a:ln>
          </p:spPr>
          <p:txBody>
            <a:bodyPr vert="horz" wrap="square" lIns="124282" tIns="62141" rIns="124282" bIns="62141" numCol="1" anchor="t" anchorCtr="0" compatLnSpc="1">
              <a:prstTxWarp prst="textNoShape">
                <a:avLst/>
              </a:prstTxWarp>
            </a:bodyPr>
            <a:lstStyle/>
            <a:p>
              <a:pPr defTabSz="1242562"/>
              <a:endParaRPr lang="en-US" sz="3262"/>
            </a:p>
          </p:txBody>
        </p:sp>
        <p:cxnSp>
          <p:nvCxnSpPr>
            <p:cNvPr id="62" name="Straight Arrow Connector 61"/>
            <p:cNvCxnSpPr/>
            <p:nvPr/>
          </p:nvCxnSpPr>
          <p:spPr>
            <a:xfrm flipH="1" flipV="1">
              <a:off x="1028854" y="5020504"/>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1012566" y="5104451"/>
              <a:ext cx="181087" cy="4919"/>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1030691" y="5144812"/>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10800000" flipH="1" flipV="1">
              <a:off x="1429376" y="5143309"/>
              <a:ext cx="124372" cy="4831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0800000" flipH="1" flipV="1">
              <a:off x="1388948" y="5102757"/>
              <a:ext cx="181087" cy="4919"/>
            </a:xfrm>
            <a:prstGeom prst="straightConnector1">
              <a:avLst/>
            </a:prstGeom>
            <a:solidFill>
              <a:srgbClr val="00B294"/>
            </a:solidFill>
            <a:ln>
              <a:noFill/>
            </a:ln>
          </p:spPr>
        </p:cxnSp>
        <p:cxnSp>
          <p:nvCxnSpPr>
            <p:cNvPr id="72" name="Straight Arrow Connector 71"/>
            <p:cNvCxnSpPr/>
            <p:nvPr/>
          </p:nvCxnSpPr>
          <p:spPr>
            <a:xfrm rot="10800000" flipH="1">
              <a:off x="1360116" y="5017375"/>
              <a:ext cx="191794" cy="4994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Freeform 88"/>
            <p:cNvSpPr>
              <a:spLocks noEditPoints="1"/>
            </p:cNvSpPr>
            <p:nvPr/>
          </p:nvSpPr>
          <p:spPr bwMode="black">
            <a:xfrm>
              <a:off x="965257" y="4865067"/>
              <a:ext cx="635588" cy="53897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00B294"/>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3232" tIns="46616" rIns="93232" bIns="46616" numCol="1" rtlCol="0" anchor="ctr" anchorCtr="0" compatLnSpc="1">
              <a:prstTxWarp prst="textNoShape">
                <a:avLst/>
              </a:prstTxWarp>
            </a:bodyPr>
            <a:lstStyle/>
            <a:p>
              <a:pPr defTabSz="755254"/>
              <a:endParaRPr lang="en-US" sz="1835" spc="-124" dirty="0">
                <a:solidFill>
                  <a:schemeClr val="tx1"/>
                </a:solidFill>
                <a:latin typeface="Segoe Light" pitchFamily="34" charset="0"/>
              </a:endParaRPr>
            </a:p>
          </p:txBody>
        </p:sp>
        <p:sp>
          <p:nvSpPr>
            <p:cNvPr id="30" name="TextBox 29"/>
            <p:cNvSpPr txBox="1"/>
            <p:nvPr/>
          </p:nvSpPr>
          <p:spPr>
            <a:xfrm>
              <a:off x="5486120" y="2108257"/>
              <a:ext cx="2514615" cy="333287"/>
            </a:xfrm>
            <a:prstGeom prst="rect">
              <a:avLst/>
            </a:prstGeom>
            <a:noFill/>
          </p:spPr>
          <p:txBody>
            <a:bodyPr wrap="square" lIns="0" tIns="0" rIns="0" bIns="0" rtlCol="0">
              <a:spAutoFit/>
            </a:bodyPr>
            <a:lstStyle/>
            <a:p>
              <a:pPr defTabSz="1242562">
                <a:lnSpc>
                  <a:spcPct val="90000"/>
                </a:lnSpc>
                <a:spcBef>
                  <a:spcPct val="20000"/>
                </a:spcBef>
                <a:buSzPct val="80000"/>
              </a:pPr>
              <a:r>
                <a:rPr lang="en-US" sz="2040" dirty="0">
                  <a:latin typeface="Segoe UI Light" panose="020B0502040204020203" pitchFamily="34" charset="0"/>
                  <a:cs typeface="Segoe UI Light" panose="020B0502040204020203" pitchFamily="34" charset="0"/>
                </a:rPr>
                <a:t>Windows Server</a:t>
              </a:r>
            </a:p>
          </p:txBody>
        </p:sp>
        <p:sp>
          <p:nvSpPr>
            <p:cNvPr id="54" name="TextBox 53"/>
            <p:cNvSpPr txBox="1"/>
            <p:nvPr/>
          </p:nvSpPr>
          <p:spPr>
            <a:xfrm>
              <a:off x="5398563" y="2811657"/>
              <a:ext cx="2514615" cy="333287"/>
            </a:xfrm>
            <a:prstGeom prst="rect">
              <a:avLst/>
            </a:prstGeom>
            <a:noFill/>
          </p:spPr>
          <p:txBody>
            <a:bodyPr wrap="square" lIns="0" tIns="0" rIns="0" bIns="0" rtlCol="0">
              <a:spAutoFit/>
            </a:bodyPr>
            <a:lstStyle/>
            <a:p>
              <a:pPr defTabSz="1242562">
                <a:lnSpc>
                  <a:spcPct val="90000"/>
                </a:lnSpc>
                <a:spcBef>
                  <a:spcPct val="20000"/>
                </a:spcBef>
                <a:buSzPct val="80000"/>
              </a:pPr>
              <a:r>
                <a:rPr lang="en-US" sz="2040" dirty="0">
                  <a:latin typeface="Segoe UI Light" panose="020B0502040204020203" pitchFamily="34" charset="0"/>
                  <a:cs typeface="Segoe UI Light" panose="020B0502040204020203" pitchFamily="34" charset="0"/>
                </a:rPr>
                <a:t>Linux</a:t>
              </a:r>
            </a:p>
          </p:txBody>
        </p:sp>
        <p:pic>
          <p:nvPicPr>
            <p:cNvPr id="16" name="Picture 15"/>
            <p:cNvPicPr>
              <a:picLocks noChangeAspect="1"/>
            </p:cNvPicPr>
            <p:nvPr/>
          </p:nvPicPr>
          <p:blipFill>
            <a:blip r:embed="rId3"/>
            <a:stretch>
              <a:fillRect/>
            </a:stretch>
          </p:blipFill>
          <p:spPr>
            <a:xfrm>
              <a:off x="4840063" y="2722183"/>
              <a:ext cx="390146" cy="468176"/>
            </a:xfrm>
            <a:prstGeom prst="rect">
              <a:avLst/>
            </a:prstGeom>
          </p:spPr>
        </p:pic>
        <p:grpSp>
          <p:nvGrpSpPr>
            <p:cNvPr id="20" name="Group 19"/>
            <p:cNvGrpSpPr/>
            <p:nvPr/>
          </p:nvGrpSpPr>
          <p:grpSpPr>
            <a:xfrm>
              <a:off x="4757281" y="1932498"/>
              <a:ext cx="595389" cy="569632"/>
              <a:chOff x="4445229" y="2754515"/>
              <a:chExt cx="2540675" cy="2430763"/>
            </a:xfrm>
            <a:solidFill>
              <a:srgbClr val="68217A"/>
            </a:solidFill>
          </p:grpSpPr>
          <p:sp>
            <p:nvSpPr>
              <p:cNvPr id="18" name="Rectangle 17"/>
              <p:cNvSpPr/>
              <p:nvPr/>
            </p:nvSpPr>
            <p:spPr>
              <a:xfrm>
                <a:off x="4445229" y="2938315"/>
                <a:ext cx="1074981" cy="10050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63" name="Rectangle 17"/>
              <p:cNvSpPr/>
              <p:nvPr/>
            </p:nvSpPr>
            <p:spPr>
              <a:xfrm>
                <a:off x="5561226" y="2754515"/>
                <a:ext cx="1424678" cy="1188842"/>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981" h="1005042">
                    <a:moveTo>
                      <a:pt x="0" y="148856"/>
                    </a:moveTo>
                    <a:lnTo>
                      <a:pt x="1074469" y="0"/>
                    </a:lnTo>
                    <a:cubicBezTo>
                      <a:pt x="1072697" y="361595"/>
                      <a:pt x="1076242" y="643446"/>
                      <a:pt x="1074470" y="1005041"/>
                    </a:cubicBezTo>
                    <a:lnTo>
                      <a:pt x="5316" y="1005042"/>
                    </a:lnTo>
                    <a:lnTo>
                      <a:pt x="0" y="148856"/>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66" name="Rectangle 17"/>
              <p:cNvSpPr/>
              <p:nvPr/>
            </p:nvSpPr>
            <p:spPr>
              <a:xfrm>
                <a:off x="4451344" y="3999377"/>
                <a:ext cx="1069665" cy="1005041"/>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67" name="Rectangle 17"/>
              <p:cNvSpPr/>
              <p:nvPr/>
            </p:nvSpPr>
            <p:spPr>
              <a:xfrm>
                <a:off x="5568390" y="3998555"/>
                <a:ext cx="1417514" cy="1186723"/>
              </a:xfrm>
              <a:custGeom>
                <a:avLst/>
                <a:gdLst>
                  <a:gd name="connsiteX0" fmla="*/ 0 w 1069153"/>
                  <a:gd name="connsiteY0" fmla="*/ 0 h 914665"/>
                  <a:gd name="connsiteX1" fmla="*/ 1069153 w 1069153"/>
                  <a:gd name="connsiteY1" fmla="*/ 0 h 914665"/>
                  <a:gd name="connsiteX2" fmla="*/ 1069153 w 1069153"/>
                  <a:gd name="connsiteY2" fmla="*/ 914665 h 914665"/>
                  <a:gd name="connsiteX3" fmla="*/ 0 w 1069153"/>
                  <a:gd name="connsiteY3" fmla="*/ 914665 h 914665"/>
                  <a:gd name="connsiteX4" fmla="*/ 0 w 1069153"/>
                  <a:gd name="connsiteY4" fmla="*/ 0 h 914665"/>
                  <a:gd name="connsiteX0" fmla="*/ 0 w 1074470"/>
                  <a:gd name="connsiteY0" fmla="*/ 170121 h 1084786"/>
                  <a:gd name="connsiteX1" fmla="*/ 1074470 w 1074470"/>
                  <a:gd name="connsiteY1" fmla="*/ 0 h 1084786"/>
                  <a:gd name="connsiteX2" fmla="*/ 1069153 w 1074470"/>
                  <a:gd name="connsiteY2" fmla="*/ 1084786 h 1084786"/>
                  <a:gd name="connsiteX3" fmla="*/ 0 w 1074470"/>
                  <a:gd name="connsiteY3" fmla="*/ 1084786 h 1084786"/>
                  <a:gd name="connsiteX4" fmla="*/ 0 w 1074470"/>
                  <a:gd name="connsiteY4" fmla="*/ 170121 h 1084786"/>
                  <a:gd name="connsiteX0" fmla="*/ 15949 w 1074470"/>
                  <a:gd name="connsiteY0" fmla="*/ 148856 h 1084786"/>
                  <a:gd name="connsiteX1" fmla="*/ 1074470 w 1074470"/>
                  <a:gd name="connsiteY1" fmla="*/ 0 h 1084786"/>
                  <a:gd name="connsiteX2" fmla="*/ 1069153 w 1074470"/>
                  <a:gd name="connsiteY2" fmla="*/ 1084786 h 1084786"/>
                  <a:gd name="connsiteX3" fmla="*/ 0 w 1074470"/>
                  <a:gd name="connsiteY3" fmla="*/ 1084786 h 1084786"/>
                  <a:gd name="connsiteX4" fmla="*/ 15949 w 1074470"/>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10632 w 1058521"/>
                  <a:gd name="connsiteY3" fmla="*/ 973144 h 1084786"/>
                  <a:gd name="connsiteX4" fmla="*/ 0 w 1058521"/>
                  <a:gd name="connsiteY4" fmla="*/ 148856 h 1084786"/>
                  <a:gd name="connsiteX0" fmla="*/ 0 w 1058521"/>
                  <a:gd name="connsiteY0" fmla="*/ 148856 h 1084786"/>
                  <a:gd name="connsiteX1" fmla="*/ 1058521 w 1058521"/>
                  <a:gd name="connsiteY1" fmla="*/ 0 h 1084786"/>
                  <a:gd name="connsiteX2" fmla="*/ 1053204 w 1058521"/>
                  <a:gd name="connsiteY2" fmla="*/ 1084786 h 1084786"/>
                  <a:gd name="connsiteX3" fmla="*/ 5316 w 1058521"/>
                  <a:gd name="connsiteY3" fmla="*/ 1005042 h 1084786"/>
                  <a:gd name="connsiteX4" fmla="*/ 0 w 1058521"/>
                  <a:gd name="connsiteY4" fmla="*/ 148856 h 1084786"/>
                  <a:gd name="connsiteX0" fmla="*/ 0 w 1085177"/>
                  <a:gd name="connsiteY0" fmla="*/ 148856 h 1005042"/>
                  <a:gd name="connsiteX1" fmla="*/ 1058521 w 1085177"/>
                  <a:gd name="connsiteY1" fmla="*/ 0 h 1005042"/>
                  <a:gd name="connsiteX2" fmla="*/ 1085102 w 1085177"/>
                  <a:gd name="connsiteY2" fmla="*/ 1005041 h 1005042"/>
                  <a:gd name="connsiteX3" fmla="*/ 5316 w 1085177"/>
                  <a:gd name="connsiteY3" fmla="*/ 1005042 h 1005042"/>
                  <a:gd name="connsiteX4" fmla="*/ 0 w 1085177"/>
                  <a:gd name="connsiteY4" fmla="*/ 148856 h 1005042"/>
                  <a:gd name="connsiteX0" fmla="*/ 0 w 1074584"/>
                  <a:gd name="connsiteY0" fmla="*/ 148856 h 1005042"/>
                  <a:gd name="connsiteX1" fmla="*/ 1058521 w 1074584"/>
                  <a:gd name="connsiteY1" fmla="*/ 0 h 1005042"/>
                  <a:gd name="connsiteX2" fmla="*/ 1074470 w 1074584"/>
                  <a:gd name="connsiteY2" fmla="*/ 1005041 h 1005042"/>
                  <a:gd name="connsiteX3" fmla="*/ 5316 w 1074584"/>
                  <a:gd name="connsiteY3" fmla="*/ 1005042 h 1005042"/>
                  <a:gd name="connsiteX4" fmla="*/ 0 w 1074584"/>
                  <a:gd name="connsiteY4" fmla="*/ 148856 h 1005042"/>
                  <a:gd name="connsiteX0" fmla="*/ 0 w 1074981"/>
                  <a:gd name="connsiteY0" fmla="*/ 148856 h 1005042"/>
                  <a:gd name="connsiteX1" fmla="*/ 1074469 w 1074981"/>
                  <a:gd name="connsiteY1" fmla="*/ 0 h 1005042"/>
                  <a:gd name="connsiteX2" fmla="*/ 1074470 w 1074981"/>
                  <a:gd name="connsiteY2" fmla="*/ 1005041 h 1005042"/>
                  <a:gd name="connsiteX3" fmla="*/ 5316 w 1074981"/>
                  <a:gd name="connsiteY3" fmla="*/ 1005042 h 1005042"/>
                  <a:gd name="connsiteX4" fmla="*/ 0 w 1074981"/>
                  <a:gd name="connsiteY4" fmla="*/ 148856 h 1005042"/>
                  <a:gd name="connsiteX0" fmla="*/ 0 w 1069665"/>
                  <a:gd name="connsiteY0" fmla="*/ 0 h 1005042"/>
                  <a:gd name="connsiteX1" fmla="*/ 1069153 w 1069665"/>
                  <a:gd name="connsiteY1" fmla="*/ 0 h 1005042"/>
                  <a:gd name="connsiteX2" fmla="*/ 1069154 w 1069665"/>
                  <a:gd name="connsiteY2" fmla="*/ 1005041 h 1005042"/>
                  <a:gd name="connsiteX3" fmla="*/ 0 w 1069665"/>
                  <a:gd name="connsiteY3" fmla="*/ 1005042 h 1005042"/>
                  <a:gd name="connsiteX4" fmla="*/ 0 w 1069665"/>
                  <a:gd name="connsiteY4" fmla="*/ 0 h 1005042"/>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82767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771126 h 1005041"/>
                  <a:gd name="connsiteX4" fmla="*/ 0 w 1069665"/>
                  <a:gd name="connsiteY4" fmla="*/ 0 h 1005041"/>
                  <a:gd name="connsiteX0" fmla="*/ 0 w 1069665"/>
                  <a:gd name="connsiteY0" fmla="*/ 0 h 1005041"/>
                  <a:gd name="connsiteX1" fmla="*/ 1069153 w 1069665"/>
                  <a:gd name="connsiteY1" fmla="*/ 0 h 1005041"/>
                  <a:gd name="connsiteX2" fmla="*/ 1069154 w 1069665"/>
                  <a:gd name="connsiteY2" fmla="*/ 1005041 h 1005041"/>
                  <a:gd name="connsiteX3" fmla="*/ 5316 w 1069665"/>
                  <a:gd name="connsiteY3" fmla="*/ 866819 h 1005041"/>
                  <a:gd name="connsiteX4" fmla="*/ 0 w 1069665"/>
                  <a:gd name="connsiteY4" fmla="*/ 0 h 1005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665" h="1005041">
                    <a:moveTo>
                      <a:pt x="0" y="0"/>
                    </a:moveTo>
                    <a:lnTo>
                      <a:pt x="1069153" y="0"/>
                    </a:lnTo>
                    <a:cubicBezTo>
                      <a:pt x="1067381" y="361595"/>
                      <a:pt x="1070926" y="643446"/>
                      <a:pt x="1069154" y="1005041"/>
                    </a:cubicBezTo>
                    <a:lnTo>
                      <a:pt x="5316" y="866819"/>
                    </a:lnTo>
                    <a:lnTo>
                      <a:pt x="0" y="0"/>
                    </a:lnTo>
                    <a:close/>
                  </a:path>
                </a:pathLst>
              </a:cu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grpSp>
        <p:sp>
          <p:nvSpPr>
            <p:cNvPr id="47" name="TextBox 46"/>
            <p:cNvSpPr txBox="1"/>
            <p:nvPr/>
          </p:nvSpPr>
          <p:spPr>
            <a:xfrm>
              <a:off x="8250439" y="2046221"/>
              <a:ext cx="3185913" cy="390687"/>
            </a:xfrm>
            <a:prstGeom prst="rect">
              <a:avLst/>
            </a:prstGeom>
            <a:noFill/>
            <a:ln w="952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noAutofit/>
            </a:bodyPr>
            <a:lstStyle>
              <a:defPPr>
                <a:defRPr lang="en-US"/>
              </a:defPPr>
              <a:lvl1pPr lvl="0">
                <a:lnSpc>
                  <a:spcPct val="90000"/>
                </a:lnSpc>
                <a:buSzPct val="90000"/>
                <a:defRPr sz="2200" kern="0">
                  <a:gradFill>
                    <a:gsLst>
                      <a:gs pos="85000">
                        <a:srgbClr val="FFFFFF"/>
                      </a:gs>
                      <a:gs pos="0">
                        <a:srgbClr val="FFFFFF"/>
                      </a:gs>
                    </a:gsLst>
                    <a:lin ang="5400000" scaled="0"/>
                  </a:gradFill>
                  <a:latin typeface="Segoe UI Light" pitchFamily="34" charset="0"/>
                  <a:ea typeface="Segoe UI" pitchFamily="34" charset="0"/>
                  <a:cs typeface="Segoe UI" pitchFamily="34" charset="0"/>
                </a:defRPr>
              </a:lvl1pPr>
            </a:lstStyle>
            <a:p>
              <a:pPr algn="ctr" defTabSz="1242562"/>
              <a:r>
                <a:rPr lang="en-US" sz="2040" dirty="0">
                  <a:solidFill>
                    <a:schemeClr val="tx1"/>
                  </a:solidFill>
                  <a:cs typeface="Segoe UI Light" panose="020B0502040204020203" pitchFamily="34" charset="0"/>
                </a:rPr>
                <a:t>Boot VM from new disk</a:t>
              </a:r>
            </a:p>
          </p:txBody>
        </p:sp>
        <p:sp>
          <p:nvSpPr>
            <p:cNvPr id="51" name="TextBox 50"/>
            <p:cNvSpPr txBox="1"/>
            <p:nvPr/>
          </p:nvSpPr>
          <p:spPr>
            <a:xfrm>
              <a:off x="4840063" y="3426082"/>
              <a:ext cx="2794641" cy="2091406"/>
            </a:xfrm>
            <a:prstGeom prst="rect">
              <a:avLst/>
            </a:prstGeom>
            <a:noFill/>
          </p:spPr>
          <p:txBody>
            <a:bodyPr wrap="square" lIns="0" tIns="0" rIns="0" bIns="0" rtlCol="0">
              <a:spAutoFit/>
            </a:bodyPr>
            <a:lstStyle/>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General Purpose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Basic</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	Standard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Optimized Compute</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Performance Optimized</a:t>
              </a:r>
            </a:p>
            <a:p>
              <a:pPr>
                <a:lnSpc>
                  <a:spcPct val="90000"/>
                </a:lnSpc>
                <a:spcBef>
                  <a:spcPct val="20000"/>
                </a:spcBef>
                <a:buSzPct val="80000"/>
              </a:pPr>
              <a:r>
                <a:rPr lang="en-US" dirty="0">
                  <a:latin typeface="Segoe UI Light" panose="020B0502040204020203" pitchFamily="34" charset="0"/>
                  <a:cs typeface="Segoe UI Light" panose="020B0502040204020203" pitchFamily="34" charset="0"/>
                </a:rPr>
                <a:t>Network Optimized</a:t>
              </a:r>
            </a:p>
          </p:txBody>
        </p:sp>
      </p:grpSp>
      <p:sp>
        <p:nvSpPr>
          <p:cNvPr id="12" name="Title 11"/>
          <p:cNvSpPr>
            <a:spLocks noGrp="1"/>
          </p:cNvSpPr>
          <p:nvPr>
            <p:ph type="title"/>
          </p:nvPr>
        </p:nvSpPr>
        <p:spPr/>
        <p:txBody>
          <a:bodyPr/>
          <a:lstStyle/>
          <a:p>
            <a:r>
              <a:rPr lang="en-US" dirty="0" smtClean="0"/>
              <a:t>Virtual Machines</a:t>
            </a:r>
            <a:endParaRPr lang="en-US" dirty="0"/>
          </a:p>
        </p:txBody>
      </p:sp>
    </p:spTree>
    <p:extLst>
      <p:ext uri="{BB962C8B-B14F-4D97-AF65-F5344CB8AC3E}">
        <p14:creationId xmlns:p14="http://schemas.microsoft.com/office/powerpoint/2010/main" val="412920351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31932" y="1546847"/>
            <a:ext cx="4572391" cy="4531455"/>
          </a:xfrm>
          <a:prstGeom prst="rect">
            <a:avLst/>
          </a:prstGeom>
        </p:spPr>
      </p:pic>
      <p:sp>
        <p:nvSpPr>
          <p:cNvPr id="13" name="Content Placeholder 2"/>
          <p:cNvSpPr txBox="1">
            <a:spLocks/>
          </p:cNvSpPr>
          <p:nvPr/>
        </p:nvSpPr>
        <p:spPr>
          <a:xfrm>
            <a:off x="156315" y="155433"/>
            <a:ext cx="8548864" cy="1787490"/>
          </a:xfrm>
          <a:prstGeom prst="rect">
            <a:avLst/>
          </a:prstGeom>
        </p:spPr>
        <p:txBody>
          <a:bodyPr vert="horz" lIns="93236" tIns="46618" rIns="93236" bIns="4661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80" dirty="0">
                <a:solidFill>
                  <a:srgbClr val="FFFFFF"/>
                </a:solidFill>
                <a:latin typeface="Segoe UI Light"/>
              </a:rPr>
              <a:t>Microsoft Azure </a:t>
            </a:r>
          </a:p>
          <a:p>
            <a:pPr marL="0" indent="0">
              <a:buNone/>
            </a:pPr>
            <a:r>
              <a:rPr lang="en-US" sz="4080" dirty="0">
                <a:solidFill>
                  <a:srgbClr val="FFFFFF"/>
                </a:solidFill>
                <a:latin typeface="Segoe UI Light"/>
              </a:rPr>
              <a:t>Certified</a:t>
            </a:r>
          </a:p>
          <a:p>
            <a:pPr marL="0" indent="0">
              <a:buNone/>
            </a:pPr>
            <a:endParaRPr lang="en-US" sz="4080" dirty="0">
              <a:solidFill>
                <a:srgbClr val="FFFFFF"/>
              </a:solidFill>
              <a:latin typeface="Segoe UI Light"/>
            </a:endParaRPr>
          </a:p>
        </p:txBody>
      </p:sp>
      <p:grpSp>
        <p:nvGrpSpPr>
          <p:cNvPr id="6" name="Group 5"/>
          <p:cNvGrpSpPr/>
          <p:nvPr/>
        </p:nvGrpSpPr>
        <p:grpSpPr>
          <a:xfrm>
            <a:off x="5354270" y="-3398"/>
            <a:ext cx="7079704" cy="6994525"/>
            <a:chOff x="5247309" y="-3331"/>
            <a:chExt cx="6941516" cy="6858000"/>
          </a:xfrm>
          <a:solidFill>
            <a:schemeClr val="accent2">
              <a:lumMod val="75000"/>
            </a:schemeClr>
          </a:solidFill>
        </p:grpSpPr>
        <p:sp>
          <p:nvSpPr>
            <p:cNvPr id="8" name="Rectangle 7"/>
            <p:cNvSpPr/>
            <p:nvPr/>
          </p:nvSpPr>
          <p:spPr bwMode="auto">
            <a:xfrm>
              <a:off x="5247309" y="-3331"/>
              <a:ext cx="6941516"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dirty="0" err="1"/>
            </a:p>
          </p:txBody>
        </p:sp>
        <p:pic>
          <p:nvPicPr>
            <p:cNvPr id="9" name="Picture 2" descr="image002"/>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590523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0" name="Picture 2" descr="image002"/>
            <p:cNvPicPr>
              <a:picLocks noChangeAspect="1" noChangeArrowheads="1"/>
            </p:cNvPicPr>
            <p:nvPr/>
          </p:nvPicPr>
          <p:blipFill rotWithShape="1">
            <a:blip r:embed="rId5">
              <a:extLst>
                <a:ext uri="{28A0092B-C50C-407E-A947-70E740481C1C}">
                  <a14:useLocalDpi xmlns:a14="http://schemas.microsoft.com/office/drawing/2010/main"/>
                </a:ext>
              </a:extLst>
            </a:blip>
            <a:srcRect/>
            <a:stretch/>
          </p:blipFill>
          <p:spPr bwMode="auto">
            <a:xfrm>
              <a:off x="7871193"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4" name="Picture 2" descr="image002"/>
            <p:cNvPicPr>
              <a:picLocks noChangeAspect="1" noChangeArrowheads="1"/>
            </p:cNvPicPr>
            <p:nvPr/>
          </p:nvPicPr>
          <p:blipFill rotWithShape="1">
            <a:blip r:embed="rId6">
              <a:extLst>
                <a:ext uri="{28A0092B-C50C-407E-A947-70E740481C1C}">
                  <a14:useLocalDpi xmlns:a14="http://schemas.microsoft.com/office/drawing/2010/main"/>
                </a:ext>
              </a:extLst>
            </a:blip>
            <a:srcRect/>
            <a:stretch/>
          </p:blipFill>
          <p:spPr bwMode="auto">
            <a:xfrm>
              <a:off x="9876162" y="91106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5" name="Picture 2" descr="image002"/>
            <p:cNvPicPr>
              <a:picLocks noChangeAspect="1" noChangeArrowheads="1"/>
            </p:cNvPicPr>
            <p:nvPr/>
          </p:nvPicPr>
          <p:blipFill rotWithShape="1">
            <a:blip r:embed="rId7">
              <a:extLst>
                <a:ext uri="{28A0092B-C50C-407E-A947-70E740481C1C}">
                  <a14:useLocalDpi xmlns:a14="http://schemas.microsoft.com/office/drawing/2010/main"/>
                </a:ext>
              </a:extLst>
            </a:blip>
            <a:srcRect/>
            <a:stretch/>
          </p:blipFill>
          <p:spPr bwMode="auto">
            <a:xfrm>
              <a:off x="590523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6" name="Picture 2" descr="image002"/>
            <p:cNvPicPr>
              <a:picLocks noChangeAspect="1" noChangeArrowheads="1"/>
            </p:cNvPicPr>
            <p:nvPr/>
          </p:nvPicPr>
          <p:blipFill rotWithShape="1">
            <a:blip r:embed="rId8">
              <a:extLst>
                <a:ext uri="{28A0092B-C50C-407E-A947-70E740481C1C}">
                  <a14:useLocalDpi xmlns:a14="http://schemas.microsoft.com/office/drawing/2010/main"/>
                </a:ext>
              </a:extLst>
            </a:blip>
            <a:srcRect/>
            <a:stretch/>
          </p:blipFill>
          <p:spPr bwMode="auto">
            <a:xfrm>
              <a:off x="7871193"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7" name="Picture 2" descr="image002"/>
            <p:cNvPicPr>
              <a:picLocks noChangeAspect="1" noChangeArrowheads="1"/>
            </p:cNvPicPr>
            <p:nvPr/>
          </p:nvPicPr>
          <p:blipFill rotWithShape="1">
            <a:blip r:embed="rId9">
              <a:extLst>
                <a:ext uri="{28A0092B-C50C-407E-A947-70E740481C1C}">
                  <a14:useLocalDpi xmlns:a14="http://schemas.microsoft.com/office/drawing/2010/main"/>
                </a:ext>
              </a:extLst>
            </a:blip>
            <a:srcRect/>
            <a:stretch/>
          </p:blipFill>
          <p:spPr bwMode="auto">
            <a:xfrm>
              <a:off x="9876162" y="3738158"/>
              <a:ext cx="1773449" cy="25146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089836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Why the cloud?</a:t>
            </a:r>
          </a:p>
        </p:txBody>
      </p:sp>
    </p:spTree>
    <p:extLst>
      <p:ext uri="{BB962C8B-B14F-4D97-AF65-F5344CB8AC3E}">
        <p14:creationId xmlns:p14="http://schemas.microsoft.com/office/powerpoint/2010/main" val="2499467396"/>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6600" dirty="0" smtClean="0"/>
              <a:t>Demo: Azure Portal</a:t>
            </a:r>
            <a:endParaRPr lang="en-US" sz="6600" dirty="0"/>
          </a:p>
        </p:txBody>
      </p:sp>
    </p:spTree>
    <p:extLst>
      <p:ext uri="{BB962C8B-B14F-4D97-AF65-F5344CB8AC3E}">
        <p14:creationId xmlns:p14="http://schemas.microsoft.com/office/powerpoint/2010/main" val="2076713461"/>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316" y="355170"/>
            <a:ext cx="11297450" cy="976663"/>
          </a:xfrm>
        </p:spPr>
        <p:txBody>
          <a:bodyPr/>
          <a:lstStyle/>
          <a:p>
            <a:pPr algn="ctr"/>
            <a:r>
              <a:rPr lang="en-US" dirty="0" smtClean="0"/>
              <a:t>Great Infrastructure Enhancements</a:t>
            </a:r>
            <a:endParaRPr lang="en-US" dirty="0"/>
          </a:p>
        </p:txBody>
      </p:sp>
      <p:sp>
        <p:nvSpPr>
          <p:cNvPr id="4" name="TextBox 3"/>
          <p:cNvSpPr txBox="1"/>
          <p:nvPr/>
        </p:nvSpPr>
        <p:spPr>
          <a:xfrm>
            <a:off x="8355699" y="4894981"/>
            <a:ext cx="3854012" cy="461665"/>
          </a:xfrm>
          <a:prstGeom prst="rect">
            <a:avLst/>
          </a:prstGeom>
          <a:noFill/>
        </p:spPr>
        <p:txBody>
          <a:bodyPr wrap="square" rtlCol="0">
            <a:spAutoFit/>
          </a:bodyPr>
          <a:lstStyle/>
          <a:p>
            <a:pPr>
              <a:spcAft>
                <a:spcPts val="2448"/>
              </a:spcAft>
            </a:pPr>
            <a:r>
              <a:rPr lang="en-US" sz="2400" dirty="0">
                <a:solidFill>
                  <a:srgbClr val="FFFFFF"/>
                </a:solidFill>
                <a:latin typeface="Segoe UI Semilight" panose="020B0402040204020203" pitchFamily="34" charset="0"/>
                <a:cs typeface="Segoe UI Semilight" panose="020B0402040204020203" pitchFamily="34" charset="0"/>
              </a:rPr>
              <a:t>Largest VMs in Public Cloud</a:t>
            </a:r>
          </a:p>
        </p:txBody>
      </p:sp>
      <p:sp>
        <p:nvSpPr>
          <p:cNvPr id="3" name="Rectangle 2"/>
          <p:cNvSpPr/>
          <p:nvPr/>
        </p:nvSpPr>
        <p:spPr>
          <a:xfrm>
            <a:off x="881" y="1477906"/>
            <a:ext cx="4144904" cy="325273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4" name="Rectangle 43"/>
          <p:cNvSpPr/>
          <p:nvPr/>
        </p:nvSpPr>
        <p:spPr>
          <a:xfrm>
            <a:off x="4145785" y="1477906"/>
            <a:ext cx="4144904" cy="3252739"/>
          </a:xfrm>
          <a:prstGeom prst="rect">
            <a:avLst/>
          </a:prstGeom>
          <a:solidFill>
            <a:srgbClr val="F15A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5" name="Rectangle 44"/>
          <p:cNvSpPr/>
          <p:nvPr/>
        </p:nvSpPr>
        <p:spPr>
          <a:xfrm>
            <a:off x="8290689" y="1477906"/>
            <a:ext cx="4144904" cy="3252739"/>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46" name="Group 45"/>
          <p:cNvGrpSpPr/>
          <p:nvPr/>
        </p:nvGrpSpPr>
        <p:grpSpPr>
          <a:xfrm>
            <a:off x="9334001" y="1674825"/>
            <a:ext cx="2240252" cy="2921521"/>
            <a:chOff x="6845008" y="987225"/>
            <a:chExt cx="4392065" cy="5715101"/>
          </a:xfrm>
        </p:grpSpPr>
        <p:grpSp>
          <p:nvGrpSpPr>
            <p:cNvPr id="47" name="Group 46"/>
            <p:cNvGrpSpPr/>
            <p:nvPr/>
          </p:nvGrpSpPr>
          <p:grpSpPr>
            <a:xfrm>
              <a:off x="6845008" y="987225"/>
              <a:ext cx="4392065" cy="5715101"/>
              <a:chOff x="6982264" y="1006524"/>
              <a:chExt cx="4480135" cy="5829701"/>
            </a:xfrm>
          </p:grpSpPr>
          <p:pic>
            <p:nvPicPr>
              <p:cNvPr id="49" name="Picture 48"/>
              <p:cNvPicPr>
                <a:picLocks noChangeAspect="1"/>
              </p:cNvPicPr>
              <p:nvPr/>
            </p:nvPicPr>
            <p:blipFill>
              <a:blip r:embed="rId3"/>
              <a:stretch>
                <a:fillRect/>
              </a:stretch>
            </p:blipFill>
            <p:spPr>
              <a:xfrm>
                <a:off x="6982264" y="4945062"/>
                <a:ext cx="4480135" cy="1891163"/>
              </a:xfrm>
              <a:prstGeom prst="rect">
                <a:avLst/>
              </a:prstGeom>
            </p:spPr>
          </p:pic>
          <p:pic>
            <p:nvPicPr>
              <p:cNvPr id="50" name="Picture 49"/>
              <p:cNvPicPr>
                <a:picLocks noChangeAspect="1"/>
              </p:cNvPicPr>
              <p:nvPr/>
            </p:nvPicPr>
            <p:blipFill rotWithShape="1">
              <a:blip r:embed="rId4"/>
              <a:srcRect r="10643"/>
              <a:stretch/>
            </p:blipFill>
            <p:spPr>
              <a:xfrm>
                <a:off x="7515051" y="1478066"/>
                <a:ext cx="3663371" cy="2469407"/>
              </a:xfrm>
              <a:prstGeom prst="rect">
                <a:avLst/>
              </a:prstGeom>
            </p:spPr>
          </p:pic>
          <p:sp>
            <p:nvSpPr>
              <p:cNvPr id="51" name="AutoShape 3"/>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918">
                  <a:solidFill>
                    <a:srgbClr val="00B0F0"/>
                  </a:solidFill>
                </a:endParaRPr>
              </a:p>
            </p:txBody>
          </p:sp>
          <p:pic>
            <p:nvPicPr>
              <p:cNvPr id="52" name="Picture 51"/>
              <p:cNvPicPr>
                <a:picLocks noChangeAspect="1"/>
              </p:cNvPicPr>
              <p:nvPr/>
            </p:nvPicPr>
            <p:blipFill>
              <a:blip r:embed="rId5"/>
              <a:stretch>
                <a:fillRect/>
              </a:stretch>
            </p:blipFill>
            <p:spPr>
              <a:xfrm>
                <a:off x="7199561" y="1172781"/>
                <a:ext cx="4182165" cy="3848481"/>
              </a:xfrm>
              <a:prstGeom prst="rect">
                <a:avLst/>
              </a:prstGeom>
            </p:spPr>
          </p:pic>
        </p:grpSp>
        <p:sp>
          <p:nvSpPr>
            <p:cNvPr id="48" name="TextBox 47"/>
            <p:cNvSpPr txBox="1"/>
            <p:nvPr/>
          </p:nvSpPr>
          <p:spPr>
            <a:xfrm>
              <a:off x="8135405" y="1591315"/>
              <a:ext cx="1603042" cy="2268752"/>
            </a:xfrm>
            <a:prstGeom prst="rect">
              <a:avLst/>
            </a:prstGeom>
            <a:noFill/>
          </p:spPr>
          <p:txBody>
            <a:bodyPr wrap="square" lIns="182854" tIns="146283" rIns="182854" bIns="146283" rtlCol="0">
              <a:spAutoFit/>
            </a:bodyPr>
            <a:lstStyle/>
            <a:p>
              <a:pPr>
                <a:lnSpc>
                  <a:spcPct val="90000"/>
                </a:lnSpc>
                <a:spcAft>
                  <a:spcPts val="600"/>
                </a:spcAft>
              </a:pPr>
              <a:r>
                <a:rPr lang="en-US" sz="6119" b="1" dirty="0" smtClean="0">
                  <a:solidFill>
                    <a:srgbClr val="FFFFFF"/>
                  </a:solidFill>
                </a:rPr>
                <a:t>G</a:t>
              </a:r>
              <a:endParaRPr lang="en-US" sz="6119" b="1" dirty="0">
                <a:solidFill>
                  <a:srgbClr val="FFFFFF"/>
                </a:solidFill>
              </a:endParaRPr>
            </a:p>
          </p:txBody>
        </p:sp>
      </p:grpSp>
      <p:grpSp>
        <p:nvGrpSpPr>
          <p:cNvPr id="53" name="Group 52"/>
          <p:cNvGrpSpPr/>
          <p:nvPr/>
        </p:nvGrpSpPr>
        <p:grpSpPr>
          <a:xfrm>
            <a:off x="4658287" y="1567865"/>
            <a:ext cx="2944842" cy="3051803"/>
            <a:chOff x="-477782" y="450675"/>
            <a:chExt cx="5901463" cy="6115812"/>
          </a:xfrm>
        </p:grpSpPr>
        <p:sp>
          <p:nvSpPr>
            <p:cNvPr id="54" name="16-Point Star 53"/>
            <p:cNvSpPr/>
            <p:nvPr/>
          </p:nvSpPr>
          <p:spPr bwMode="auto">
            <a:xfrm>
              <a:off x="-477782" y="665024"/>
              <a:ext cx="5901463" cy="5901463"/>
            </a:xfrm>
            <a:prstGeom prst="star16">
              <a:avLst>
                <a:gd name="adj" fmla="val 35361"/>
              </a:avLst>
            </a:prstGeom>
            <a:solidFill>
              <a:srgbClr val="FDFDFD">
                <a:alpha val="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5" name="Picture 54"/>
            <p:cNvPicPr>
              <a:picLocks noChangeAspect="1"/>
            </p:cNvPicPr>
            <p:nvPr/>
          </p:nvPicPr>
          <p:blipFill>
            <a:blip r:embed="rId6"/>
            <a:stretch>
              <a:fillRect/>
            </a:stretch>
          </p:blipFill>
          <p:spPr>
            <a:xfrm>
              <a:off x="2990885" y="4844838"/>
              <a:ext cx="1486280" cy="1490576"/>
            </a:xfrm>
            <a:prstGeom prst="rect">
              <a:avLst/>
            </a:prstGeom>
          </p:spPr>
        </p:pic>
        <p:pic>
          <p:nvPicPr>
            <p:cNvPr id="56" name="Picture 55"/>
            <p:cNvPicPr>
              <a:picLocks noChangeAspect="1"/>
            </p:cNvPicPr>
            <p:nvPr/>
          </p:nvPicPr>
          <p:blipFill>
            <a:blip r:embed="rId6"/>
            <a:stretch>
              <a:fillRect/>
            </a:stretch>
          </p:blipFill>
          <p:spPr>
            <a:xfrm>
              <a:off x="624820" y="1700441"/>
              <a:ext cx="3815982" cy="3827010"/>
            </a:xfrm>
            <a:prstGeom prst="rect">
              <a:avLst/>
            </a:prstGeom>
          </p:spPr>
        </p:pic>
        <p:pic>
          <p:nvPicPr>
            <p:cNvPr id="57" name="Picture 56"/>
            <p:cNvPicPr>
              <a:picLocks noChangeAspect="1"/>
            </p:cNvPicPr>
            <p:nvPr/>
          </p:nvPicPr>
          <p:blipFill>
            <a:blip r:embed="rId6"/>
            <a:stretch>
              <a:fillRect/>
            </a:stretch>
          </p:blipFill>
          <p:spPr>
            <a:xfrm>
              <a:off x="2211493" y="450675"/>
              <a:ext cx="1974734" cy="1980442"/>
            </a:xfrm>
            <a:prstGeom prst="rect">
              <a:avLst/>
            </a:prstGeom>
          </p:spPr>
        </p:pic>
      </p:grpSp>
      <p:sp>
        <p:nvSpPr>
          <p:cNvPr id="59" name="TextBox 58"/>
          <p:cNvSpPr txBox="1"/>
          <p:nvPr/>
        </p:nvSpPr>
        <p:spPr>
          <a:xfrm>
            <a:off x="8368426" y="5395403"/>
            <a:ext cx="3474482" cy="979379"/>
          </a:xfrm>
          <a:prstGeom prst="rect">
            <a:avLst/>
          </a:prstGeom>
          <a:noFill/>
        </p:spPr>
        <p:txBody>
          <a:bodyPr wrap="square" rtlCol="0">
            <a:spAutoFit/>
          </a:bodyPr>
          <a:lstStyle/>
          <a:p>
            <a:pPr>
              <a:lnSpc>
                <a:spcPct val="90000"/>
              </a:lnSpc>
              <a:spcBef>
                <a:spcPts val="306"/>
              </a:spcBef>
              <a:buClr>
                <a:srgbClr val="FFFFFF"/>
              </a:buClr>
            </a:pPr>
            <a:r>
              <a:rPr lang="en-US" sz="1428" dirty="0">
                <a:solidFill>
                  <a:srgbClr val="FDFDFD"/>
                </a:solidFill>
              </a:rPr>
              <a:t>Optimized for data workloads</a:t>
            </a:r>
          </a:p>
          <a:p>
            <a:pPr>
              <a:lnSpc>
                <a:spcPct val="90000"/>
              </a:lnSpc>
              <a:spcBef>
                <a:spcPts val="306"/>
              </a:spcBef>
              <a:buClr>
                <a:srgbClr val="FFFFFF"/>
              </a:buClr>
            </a:pPr>
            <a:r>
              <a:rPr lang="en-US" sz="1428" dirty="0">
                <a:solidFill>
                  <a:srgbClr val="FDFDFD"/>
                </a:solidFill>
              </a:rPr>
              <a:t>Up to 32 CPU cores, 450 GB RAM, </a:t>
            </a:r>
            <a:br>
              <a:rPr lang="en-US" sz="1428" dirty="0">
                <a:solidFill>
                  <a:srgbClr val="FDFDFD"/>
                </a:solidFill>
              </a:rPr>
            </a:br>
            <a:r>
              <a:rPr lang="en-US" sz="1428" dirty="0">
                <a:solidFill>
                  <a:srgbClr val="FDFDFD"/>
                </a:solidFill>
              </a:rPr>
              <a:t>6.5 TB local SSD</a:t>
            </a:r>
          </a:p>
          <a:p>
            <a:pPr>
              <a:lnSpc>
                <a:spcPct val="90000"/>
              </a:lnSpc>
              <a:spcBef>
                <a:spcPts val="306"/>
              </a:spcBef>
              <a:buClr>
                <a:srgbClr val="FFFFFF"/>
              </a:buClr>
            </a:pPr>
            <a:r>
              <a:rPr lang="en-US" sz="1428" dirty="0">
                <a:solidFill>
                  <a:srgbClr val="FDFDFD"/>
                </a:solidFill>
              </a:rPr>
              <a:t>Latest generation Intel processor</a:t>
            </a:r>
          </a:p>
        </p:txBody>
      </p:sp>
      <p:sp>
        <p:nvSpPr>
          <p:cNvPr id="60" name="TextBox 59"/>
          <p:cNvSpPr txBox="1"/>
          <p:nvPr/>
        </p:nvSpPr>
        <p:spPr>
          <a:xfrm>
            <a:off x="4288444" y="4894982"/>
            <a:ext cx="3474483" cy="461665"/>
          </a:xfrm>
          <a:prstGeom prst="rect">
            <a:avLst/>
          </a:prstGeom>
          <a:noFill/>
        </p:spPr>
        <p:txBody>
          <a:bodyPr wrap="square" rtlCol="0">
            <a:spAutoFit/>
          </a:bodyPr>
          <a:lstStyle/>
          <a:p>
            <a:pPr>
              <a:spcAft>
                <a:spcPts val="2448"/>
              </a:spcAft>
            </a:pPr>
            <a:r>
              <a:rPr lang="en-US" sz="2400" dirty="0">
                <a:solidFill>
                  <a:srgbClr val="FFFFFF"/>
                </a:solidFill>
                <a:latin typeface="Segoe UI Semilight" panose="020B0402040204020203" pitchFamily="34" charset="0"/>
                <a:cs typeface="Segoe UI Semilight" panose="020B0402040204020203" pitchFamily="34" charset="0"/>
              </a:rPr>
              <a:t>Premium Storage</a:t>
            </a:r>
          </a:p>
        </p:txBody>
      </p:sp>
      <p:sp>
        <p:nvSpPr>
          <p:cNvPr id="61" name="TextBox 60"/>
          <p:cNvSpPr txBox="1"/>
          <p:nvPr/>
        </p:nvSpPr>
        <p:spPr>
          <a:xfrm>
            <a:off x="4288445" y="5395402"/>
            <a:ext cx="3474482" cy="777696"/>
          </a:xfrm>
          <a:prstGeom prst="rect">
            <a:avLst/>
          </a:prstGeom>
          <a:noFill/>
        </p:spPr>
        <p:txBody>
          <a:bodyPr wrap="square" rtlCol="0">
            <a:spAutoFit/>
          </a:bodyPr>
          <a:lstStyle/>
          <a:p>
            <a:pPr>
              <a:lnSpc>
                <a:spcPct val="90000"/>
              </a:lnSpc>
              <a:spcBef>
                <a:spcPts val="306"/>
              </a:spcBef>
              <a:buClr>
                <a:srgbClr val="FFFFFF"/>
              </a:buClr>
            </a:pPr>
            <a:r>
              <a:rPr lang="en-US" sz="1428" dirty="0">
                <a:solidFill>
                  <a:srgbClr val="FDFDFD"/>
                </a:solidFill>
              </a:rPr>
              <a:t>Up to 64 TB of storage per VM</a:t>
            </a:r>
          </a:p>
          <a:p>
            <a:pPr>
              <a:lnSpc>
                <a:spcPct val="90000"/>
              </a:lnSpc>
              <a:spcBef>
                <a:spcPts val="306"/>
              </a:spcBef>
              <a:buClr>
                <a:srgbClr val="FFFFFF"/>
              </a:buClr>
            </a:pPr>
            <a:r>
              <a:rPr lang="en-US" sz="1428" dirty="0" smtClean="0">
                <a:solidFill>
                  <a:srgbClr val="FDFDFD"/>
                </a:solidFill>
              </a:rPr>
              <a:t>&gt;80,000 </a:t>
            </a:r>
            <a:r>
              <a:rPr lang="en-US" sz="1428" dirty="0">
                <a:solidFill>
                  <a:srgbClr val="FDFDFD"/>
                </a:solidFill>
              </a:rPr>
              <a:t>IOPS per VM</a:t>
            </a:r>
          </a:p>
          <a:p>
            <a:pPr>
              <a:lnSpc>
                <a:spcPct val="90000"/>
              </a:lnSpc>
              <a:spcBef>
                <a:spcPts val="306"/>
              </a:spcBef>
              <a:buClr>
                <a:srgbClr val="FFFFFF"/>
              </a:buClr>
            </a:pPr>
            <a:r>
              <a:rPr lang="en-US" sz="1428" dirty="0">
                <a:solidFill>
                  <a:srgbClr val="FDFDFD"/>
                </a:solidFill>
              </a:rPr>
              <a:t>Less than 1ms read latency</a:t>
            </a:r>
          </a:p>
        </p:txBody>
      </p:sp>
      <p:sp>
        <p:nvSpPr>
          <p:cNvPr id="62" name="TextBox 61"/>
          <p:cNvSpPr txBox="1"/>
          <p:nvPr/>
        </p:nvSpPr>
        <p:spPr>
          <a:xfrm>
            <a:off x="269559" y="4894982"/>
            <a:ext cx="3791561" cy="461665"/>
          </a:xfrm>
          <a:prstGeom prst="rect">
            <a:avLst/>
          </a:prstGeom>
          <a:noFill/>
        </p:spPr>
        <p:txBody>
          <a:bodyPr wrap="square" rtlCol="0">
            <a:spAutoFit/>
          </a:bodyPr>
          <a:lstStyle/>
          <a:p>
            <a:pPr>
              <a:spcAft>
                <a:spcPts val="2448"/>
              </a:spcAft>
            </a:pPr>
            <a:r>
              <a:rPr lang="en-US" sz="2400" dirty="0">
                <a:solidFill>
                  <a:srgbClr val="FFFFFF"/>
                </a:solidFill>
                <a:latin typeface="Segoe UI Semilight" panose="020B0402040204020203" pitchFamily="34" charset="0"/>
                <a:cs typeface="Segoe UI Semilight" panose="020B0402040204020203" pitchFamily="34" charset="0"/>
              </a:rPr>
              <a:t>End to End Management</a:t>
            </a:r>
          </a:p>
        </p:txBody>
      </p:sp>
      <p:sp>
        <p:nvSpPr>
          <p:cNvPr id="63" name="TextBox 62"/>
          <p:cNvSpPr txBox="1"/>
          <p:nvPr/>
        </p:nvSpPr>
        <p:spPr>
          <a:xfrm>
            <a:off x="269560" y="5395403"/>
            <a:ext cx="3474482" cy="1259538"/>
          </a:xfrm>
          <a:prstGeom prst="rect">
            <a:avLst/>
          </a:prstGeom>
          <a:noFill/>
        </p:spPr>
        <p:txBody>
          <a:bodyPr wrap="square" rtlCol="0">
            <a:spAutoFit/>
          </a:bodyPr>
          <a:lstStyle/>
          <a:p>
            <a:pPr>
              <a:lnSpc>
                <a:spcPct val="90000"/>
              </a:lnSpc>
              <a:spcBef>
                <a:spcPts val="306"/>
              </a:spcBef>
              <a:buClr>
                <a:srgbClr val="FFFFFF"/>
              </a:buClr>
            </a:pPr>
            <a:r>
              <a:rPr lang="en-US" sz="1428" dirty="0">
                <a:solidFill>
                  <a:srgbClr val="FDFDFD"/>
                </a:solidFill>
              </a:rPr>
              <a:t>Integrated management portal</a:t>
            </a:r>
          </a:p>
          <a:p>
            <a:pPr>
              <a:lnSpc>
                <a:spcPct val="90000"/>
              </a:lnSpc>
              <a:spcBef>
                <a:spcPts val="306"/>
              </a:spcBef>
              <a:buClr>
                <a:srgbClr val="FFFFFF"/>
              </a:buClr>
            </a:pPr>
            <a:r>
              <a:rPr lang="en-US" sz="1428" dirty="0">
                <a:solidFill>
                  <a:srgbClr val="FDFDFD"/>
                </a:solidFill>
              </a:rPr>
              <a:t>Application Templates</a:t>
            </a:r>
          </a:p>
          <a:p>
            <a:pPr>
              <a:lnSpc>
                <a:spcPct val="90000"/>
              </a:lnSpc>
              <a:spcBef>
                <a:spcPts val="306"/>
              </a:spcBef>
              <a:buClr>
                <a:srgbClr val="FFFFFF"/>
              </a:buClr>
            </a:pPr>
            <a:r>
              <a:rPr lang="en-US" sz="1428" dirty="0">
                <a:solidFill>
                  <a:srgbClr val="FDFDFD"/>
                </a:solidFill>
              </a:rPr>
              <a:t>Lifecycle Management</a:t>
            </a:r>
          </a:p>
          <a:p>
            <a:pPr>
              <a:lnSpc>
                <a:spcPct val="90000"/>
              </a:lnSpc>
              <a:spcBef>
                <a:spcPts val="306"/>
              </a:spcBef>
              <a:buClr>
                <a:srgbClr val="FFFFFF"/>
              </a:buClr>
            </a:pPr>
            <a:r>
              <a:rPr lang="en-US" sz="1428" dirty="0">
                <a:solidFill>
                  <a:srgbClr val="FDFDFD"/>
                </a:solidFill>
              </a:rPr>
              <a:t>Role Based Access Control</a:t>
            </a:r>
          </a:p>
          <a:p>
            <a:pPr>
              <a:lnSpc>
                <a:spcPct val="90000"/>
              </a:lnSpc>
              <a:spcBef>
                <a:spcPts val="306"/>
              </a:spcBef>
              <a:buClr>
                <a:srgbClr val="FFFFFF"/>
              </a:buClr>
            </a:pPr>
            <a:r>
              <a:rPr lang="en-US" sz="1428" dirty="0">
                <a:solidFill>
                  <a:srgbClr val="FDFDFD"/>
                </a:solidFill>
              </a:rPr>
              <a:t>Billing API</a:t>
            </a:r>
          </a:p>
        </p:txBody>
      </p:sp>
      <p:grpSp>
        <p:nvGrpSpPr>
          <p:cNvPr id="6" name="Group 5"/>
          <p:cNvGrpSpPr/>
          <p:nvPr/>
        </p:nvGrpSpPr>
        <p:grpSpPr>
          <a:xfrm>
            <a:off x="196328" y="2079177"/>
            <a:ext cx="3593461" cy="2066330"/>
            <a:chOff x="196328" y="3329072"/>
            <a:chExt cx="3593461" cy="2066330"/>
          </a:xfrm>
        </p:grpSpPr>
        <p:pic>
          <p:nvPicPr>
            <p:cNvPr id="5" name="Picture 4"/>
            <p:cNvPicPr>
              <a:picLocks noChangeAspect="1"/>
            </p:cNvPicPr>
            <p:nvPr/>
          </p:nvPicPr>
          <p:blipFill>
            <a:blip r:embed="rId7"/>
            <a:stretch>
              <a:fillRect/>
            </a:stretch>
          </p:blipFill>
          <p:spPr>
            <a:xfrm>
              <a:off x="196328" y="3329072"/>
              <a:ext cx="3593461" cy="2066330"/>
            </a:xfrm>
            <a:prstGeom prst="rect">
              <a:avLst/>
            </a:prstGeom>
          </p:spPr>
        </p:pic>
        <p:pic>
          <p:nvPicPr>
            <p:cNvPr id="26" name="Picture 25"/>
            <p:cNvPicPr>
              <a:picLocks noChangeAspect="1"/>
            </p:cNvPicPr>
            <p:nvPr/>
          </p:nvPicPr>
          <p:blipFill rotWithShape="1">
            <a:blip r:embed="rId8">
              <a:extLst>
                <a:ext uri="{28A0092B-C50C-407E-A947-70E740481C1C}">
                  <a14:useLocalDpi xmlns:a14="http://schemas.microsoft.com/office/drawing/2010/main" val="0"/>
                </a:ext>
              </a:extLst>
            </a:blip>
            <a:srcRect r="21687"/>
            <a:stretch/>
          </p:blipFill>
          <p:spPr>
            <a:xfrm>
              <a:off x="710991" y="3472389"/>
              <a:ext cx="2602321" cy="1666681"/>
            </a:xfrm>
            <a:prstGeom prst="rect">
              <a:avLst/>
            </a:prstGeom>
          </p:spPr>
        </p:pic>
      </p:grpSp>
    </p:spTree>
    <p:extLst>
      <p:ext uri="{BB962C8B-B14F-4D97-AF65-F5344CB8AC3E}">
        <p14:creationId xmlns:p14="http://schemas.microsoft.com/office/powerpoint/2010/main" val="2847797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02" y="911"/>
            <a:ext cx="12431473" cy="6992703"/>
          </a:xfrm>
          <a:prstGeom prst="rect">
            <a:avLst/>
          </a:prstGeom>
        </p:spPr>
      </p:pic>
      <p:sp>
        <p:nvSpPr>
          <p:cNvPr id="11" name="Rectangle 10"/>
          <p:cNvSpPr/>
          <p:nvPr/>
        </p:nvSpPr>
        <p:spPr>
          <a:xfrm>
            <a:off x="7094745" y="3962454"/>
            <a:ext cx="5138824" cy="2813024"/>
          </a:xfrm>
          <a:prstGeom prst="rect">
            <a:avLst/>
          </a:prstGeom>
          <a:solidFill>
            <a:srgbClr val="68217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9709" tIns="279709" rIns="279709" rtlCol="0" anchor="t"/>
          <a:lstStyle/>
          <a:p>
            <a:pPr marL="517954" indent="-517954">
              <a:spcAft>
                <a:spcPts val="1224"/>
              </a:spcAft>
            </a:pPr>
            <a:r>
              <a:rPr lang="en-US" sz="3263" dirty="0">
                <a:solidFill>
                  <a:schemeClr val="bg1"/>
                </a:solidFill>
                <a:latin typeface="+mj-lt"/>
                <a:sym typeface="Wingdings" panose="05000000000000000000" pitchFamily="2" charset="2"/>
              </a:rPr>
              <a:t></a:t>
            </a:r>
            <a:r>
              <a:rPr lang="en-US" sz="3263" dirty="0">
                <a:latin typeface="+mj-lt"/>
                <a:sym typeface="Wingdings" panose="05000000000000000000" pitchFamily="2" charset="2"/>
              </a:rPr>
              <a:t> </a:t>
            </a:r>
            <a:r>
              <a:rPr lang="en-US" sz="3263" dirty="0">
                <a:latin typeface="Segoe UI Light" panose="020B0502040204020203" pitchFamily="34" charset="0"/>
              </a:rPr>
              <a:t>Game sessions hosted using Azure</a:t>
            </a:r>
          </a:p>
          <a:p>
            <a:pPr marL="517954" indent="-517954">
              <a:spcAft>
                <a:spcPts val="1224"/>
              </a:spcAft>
            </a:pPr>
            <a:r>
              <a:rPr lang="en-US" sz="3263" dirty="0">
                <a:solidFill>
                  <a:schemeClr val="bg1"/>
                </a:solidFill>
                <a:latin typeface="Segoe UI Light" panose="020B0502040204020203" pitchFamily="34" charset="0"/>
                <a:sym typeface="Wingdings" panose="05000000000000000000" pitchFamily="2" charset="2"/>
              </a:rPr>
              <a:t></a:t>
            </a:r>
            <a:r>
              <a:rPr lang="en-US" sz="3263" dirty="0">
                <a:latin typeface="Segoe UI Light" panose="020B0502040204020203" pitchFamily="34" charset="0"/>
                <a:sym typeface="Wingdings" panose="05000000000000000000" pitchFamily="2" charset="2"/>
              </a:rPr>
              <a:t> </a:t>
            </a:r>
            <a:r>
              <a:rPr lang="en-US" sz="3263" dirty="0">
                <a:latin typeface="Segoe UI Light" panose="020B0502040204020203" pitchFamily="34" charset="0"/>
              </a:rPr>
              <a:t>Hosted using &gt;100,000 Azure Virtual Machines</a:t>
            </a:r>
          </a:p>
        </p:txBody>
      </p:sp>
      <p:sp>
        <p:nvSpPr>
          <p:cNvPr id="3" name="Title 2"/>
          <p:cNvSpPr>
            <a:spLocks noGrp="1"/>
          </p:cNvSpPr>
          <p:nvPr>
            <p:ph type="title" idx="4294967295"/>
          </p:nvPr>
        </p:nvSpPr>
        <p:spPr>
          <a:xfrm>
            <a:off x="2501" y="1209470"/>
            <a:ext cx="10051391" cy="2752475"/>
          </a:xfrm>
          <a:prstGeom prst="rect">
            <a:avLst/>
          </a:prstGeom>
        </p:spPr>
        <p:txBody>
          <a:bodyPr/>
          <a:lstStyle/>
          <a:p>
            <a:r>
              <a:rPr lang="en-US" dirty="0" err="1" smtClean="0"/>
              <a:t>Titanfall</a:t>
            </a:r>
            <a:endParaRPr lang="en-US" dirty="0"/>
          </a:p>
        </p:txBody>
      </p:sp>
    </p:spTree>
    <p:extLst>
      <p:ext uri="{BB962C8B-B14F-4D97-AF65-F5344CB8AC3E}">
        <p14:creationId xmlns:p14="http://schemas.microsoft.com/office/powerpoint/2010/main" val="754359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23038" y="1913785"/>
            <a:ext cx="5501952" cy="2133600"/>
          </a:xfrm>
        </p:spPr>
        <p:txBody>
          <a:bodyPr/>
          <a:lstStyle/>
          <a:p>
            <a:r>
              <a:rPr lang="en-US" sz="6000" dirty="0" smtClean="0"/>
              <a:t>New </a:t>
            </a:r>
            <a:r>
              <a:rPr lang="en-US" sz="6000" b="1" dirty="0" smtClean="0">
                <a:latin typeface="Segoe UI Semibold" panose="020B0702040204020203" pitchFamily="34" charset="0"/>
                <a:cs typeface="Segoe UI Semibold" panose="020B0702040204020203" pitchFamily="34" charset="0"/>
              </a:rPr>
              <a:t>N</a:t>
            </a:r>
            <a:r>
              <a:rPr lang="en-US" sz="6000" dirty="0" smtClean="0"/>
              <a:t> family of</a:t>
            </a:r>
            <a:br>
              <a:rPr lang="en-US" sz="6000" dirty="0" smtClean="0"/>
            </a:br>
            <a:r>
              <a:rPr lang="en-US" sz="6000" dirty="0" smtClean="0"/>
              <a:t>virtual machines</a:t>
            </a:r>
            <a:endParaRPr lang="en-US" sz="6000" dirty="0"/>
          </a:p>
        </p:txBody>
      </p:sp>
      <p:sp>
        <p:nvSpPr>
          <p:cNvPr id="10" name="Content Placeholder 2"/>
          <p:cNvSpPr txBox="1">
            <a:spLocks/>
          </p:cNvSpPr>
          <p:nvPr/>
        </p:nvSpPr>
        <p:spPr>
          <a:xfrm>
            <a:off x="6523037" y="4009302"/>
            <a:ext cx="5677371" cy="1711238"/>
          </a:xfrm>
          <a:prstGeom prst="rect">
            <a:avLst/>
          </a:prstGeom>
          <a:noFill/>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smtClean="0"/>
              <a:t>Latest NVIDIA GPU</a:t>
            </a:r>
          </a:p>
          <a:p>
            <a:pPr marL="0" indent="0">
              <a:buNone/>
            </a:pPr>
            <a:r>
              <a:rPr lang="en-US" sz="3200" dirty="0" smtClean="0"/>
              <a:t>Superfast RDMA network</a:t>
            </a:r>
          </a:p>
          <a:p>
            <a:pPr marL="0" indent="0">
              <a:buNone/>
            </a:pPr>
            <a:r>
              <a:rPr lang="en-US" sz="3200" dirty="0" smtClean="0"/>
              <a:t>High-end </a:t>
            </a:r>
            <a:r>
              <a:rPr lang="en-US" sz="3200" dirty="0"/>
              <a:t>remote visualization </a:t>
            </a:r>
          </a:p>
        </p:txBody>
      </p:sp>
      <p:cxnSp>
        <p:nvCxnSpPr>
          <p:cNvPr id="4" name="Straight Connector 3"/>
          <p:cNvCxnSpPr/>
          <p:nvPr/>
        </p:nvCxnSpPr>
        <p:spPr>
          <a:xfrm>
            <a:off x="6667971" y="3868969"/>
            <a:ext cx="518160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2"/>
          <a:stretch>
            <a:fillRect/>
          </a:stretch>
        </p:blipFill>
        <p:spPr>
          <a:xfrm>
            <a:off x="1195321" y="4945062"/>
            <a:ext cx="4480135" cy="1891163"/>
          </a:xfrm>
          <a:prstGeom prst="rect">
            <a:avLst/>
          </a:prstGeom>
        </p:spPr>
      </p:pic>
      <p:sp>
        <p:nvSpPr>
          <p:cNvPr id="18" name="AutoShape 3"/>
          <p:cNvSpPr>
            <a:spLocks noChangeAspect="1" noChangeArrowheads="1" noTextEdit="1"/>
          </p:cNvSpPr>
          <p:nvPr/>
        </p:nvSpPr>
        <p:spPr bwMode="auto">
          <a:xfrm>
            <a:off x="5648033" y="1287463"/>
            <a:ext cx="4058309" cy="3675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20"/>
          <p:cNvSpPr/>
          <p:nvPr/>
        </p:nvSpPr>
        <p:spPr>
          <a:xfrm>
            <a:off x="6642571" y="1176451"/>
            <a:ext cx="3392275" cy="830997"/>
          </a:xfrm>
          <a:prstGeom prst="rect">
            <a:avLst/>
          </a:prstGeom>
        </p:spPr>
        <p:txBody>
          <a:bodyPr wrap="none">
            <a:spAutoFit/>
          </a:bodyPr>
          <a:lstStyle/>
          <a:p>
            <a:r>
              <a:rPr lang="en-US" sz="4800" dirty="0">
                <a:solidFill>
                  <a:srgbClr val="0072CC"/>
                </a:solidFill>
                <a:latin typeface="Segoe UI Semilight" panose="020B0402040204020203" pitchFamily="34" charset="0"/>
                <a:cs typeface="Segoe UI Semilight" panose="020B0402040204020203" pitchFamily="34" charset="0"/>
              </a:rPr>
              <a:t>Announcing</a:t>
            </a:r>
            <a:endParaRPr lang="en-US" sz="4800" dirty="0"/>
          </a:p>
        </p:txBody>
      </p:sp>
      <p:grpSp>
        <p:nvGrpSpPr>
          <p:cNvPr id="3" name="Group 2"/>
          <p:cNvGrpSpPr/>
          <p:nvPr/>
        </p:nvGrpSpPr>
        <p:grpSpPr>
          <a:xfrm>
            <a:off x="1428606" y="1287463"/>
            <a:ext cx="4044008" cy="3721347"/>
            <a:chOff x="2971801" y="-3598688"/>
            <a:chExt cx="4044008" cy="3721347"/>
          </a:xfrm>
        </p:grpSpPr>
        <p:sp>
          <p:nvSpPr>
            <p:cNvPr id="14" name="Rectangle 13"/>
            <p:cNvSpPr/>
            <p:nvPr/>
          </p:nvSpPr>
          <p:spPr bwMode="auto">
            <a:xfrm>
              <a:off x="3028951" y="-3522488"/>
              <a:ext cx="3724274" cy="275670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5"/>
            <p:cNvSpPr>
              <a:spLocks/>
            </p:cNvSpPr>
            <p:nvPr/>
          </p:nvSpPr>
          <p:spPr bwMode="auto">
            <a:xfrm>
              <a:off x="4138613" y="-2796200"/>
              <a:ext cx="2614612" cy="2030413"/>
            </a:xfrm>
            <a:custGeom>
              <a:avLst/>
              <a:gdLst>
                <a:gd name="T0" fmla="*/ 228 w 1647"/>
                <a:gd name="T1" fmla="*/ 0 h 1279"/>
                <a:gd name="T2" fmla="*/ 744 w 1647"/>
                <a:gd name="T3" fmla="*/ 515 h 1279"/>
                <a:gd name="T4" fmla="*/ 744 w 1647"/>
                <a:gd name="T5" fmla="*/ 33 h 1279"/>
                <a:gd name="T6" fmla="*/ 862 w 1647"/>
                <a:gd name="T7" fmla="*/ 0 h 1279"/>
                <a:gd name="T8" fmla="*/ 1647 w 1647"/>
                <a:gd name="T9" fmla="*/ 782 h 1279"/>
                <a:gd name="T10" fmla="*/ 1647 w 1647"/>
                <a:gd name="T11" fmla="*/ 1279 h 1279"/>
                <a:gd name="T12" fmla="*/ 321 w 1647"/>
                <a:gd name="T13" fmla="*/ 1279 h 1279"/>
                <a:gd name="T14" fmla="*/ 0 w 1647"/>
                <a:gd name="T15" fmla="*/ 956 h 1279"/>
                <a:gd name="T16" fmla="*/ 228 w 1647"/>
                <a:gd name="T17" fmla="*/ 0 h 1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7" h="1279">
                  <a:moveTo>
                    <a:pt x="228" y="0"/>
                  </a:moveTo>
                  <a:lnTo>
                    <a:pt x="744" y="515"/>
                  </a:lnTo>
                  <a:lnTo>
                    <a:pt x="744" y="33"/>
                  </a:lnTo>
                  <a:lnTo>
                    <a:pt x="862" y="0"/>
                  </a:lnTo>
                  <a:lnTo>
                    <a:pt x="1647" y="782"/>
                  </a:lnTo>
                  <a:lnTo>
                    <a:pt x="1647" y="1279"/>
                  </a:lnTo>
                  <a:lnTo>
                    <a:pt x="321" y="1279"/>
                  </a:lnTo>
                  <a:lnTo>
                    <a:pt x="0" y="956"/>
                  </a:lnTo>
                  <a:lnTo>
                    <a:pt x="228" y="0"/>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TextBox 22"/>
            <p:cNvSpPr txBox="1"/>
            <p:nvPr/>
          </p:nvSpPr>
          <p:spPr>
            <a:xfrm>
              <a:off x="3795046" y="-3255168"/>
              <a:ext cx="2050882" cy="2594556"/>
            </a:xfrm>
            <a:prstGeom prst="rect">
              <a:avLst/>
            </a:prstGeom>
            <a:noFill/>
          </p:spPr>
          <p:txBody>
            <a:bodyPr wrap="none" lIns="182880" tIns="146304" rIns="182880" bIns="146304" rtlCol="0">
              <a:spAutoFit/>
            </a:bodyPr>
            <a:lstStyle/>
            <a:p>
              <a:pPr>
                <a:lnSpc>
                  <a:spcPct val="90000"/>
                </a:lnSpc>
                <a:spcAft>
                  <a:spcPts val="600"/>
                </a:spcAft>
              </a:pPr>
              <a:r>
                <a:rPr lang="en-US" sz="16600" b="1" dirty="0" smtClean="0">
                  <a:gradFill>
                    <a:gsLst>
                      <a:gs pos="2917">
                        <a:schemeClr val="tx1"/>
                      </a:gs>
                      <a:gs pos="30000">
                        <a:schemeClr val="tx1"/>
                      </a:gs>
                    </a:gsLst>
                    <a:lin ang="5400000" scaled="0"/>
                  </a:gradFill>
                </a:rPr>
                <a:t>N</a:t>
              </a:r>
            </a:p>
          </p:txBody>
        </p:sp>
        <p:pic>
          <p:nvPicPr>
            <p:cNvPr id="24" name="Picture 23"/>
            <p:cNvPicPr>
              <a:picLocks noChangeAspect="1"/>
            </p:cNvPicPr>
            <p:nvPr/>
          </p:nvPicPr>
          <p:blipFill>
            <a:blip r:embed="rId3"/>
            <a:stretch>
              <a:fillRect/>
            </a:stretch>
          </p:blipFill>
          <p:spPr>
            <a:xfrm>
              <a:off x="2971801" y="-3598688"/>
              <a:ext cx="4044008" cy="3721347"/>
            </a:xfrm>
            <a:prstGeom prst="rect">
              <a:avLst/>
            </a:prstGeom>
          </p:spPr>
        </p:pic>
      </p:grpSp>
    </p:spTree>
    <p:extLst>
      <p:ext uri="{BB962C8B-B14F-4D97-AF65-F5344CB8AC3E}">
        <p14:creationId xmlns:p14="http://schemas.microsoft.com/office/powerpoint/2010/main" val="21149275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anim calcmode="lin" valueType="num">
                                      <p:cBhvr>
                                        <p:cTn id="8" dur="750" fill="hold"/>
                                        <p:tgtEl>
                                          <p:spTgt spid="16"/>
                                        </p:tgtEl>
                                        <p:attrNameLst>
                                          <p:attrName>ppt_x</p:attrName>
                                        </p:attrNameLst>
                                      </p:cBhvr>
                                      <p:tavLst>
                                        <p:tav tm="0">
                                          <p:val>
                                            <p:strVal val="#ppt_x"/>
                                          </p:val>
                                        </p:tav>
                                        <p:tav tm="100000">
                                          <p:val>
                                            <p:strVal val="#ppt_x"/>
                                          </p:val>
                                        </p:tav>
                                      </p:tavLst>
                                    </p:anim>
                                    <p:anim calcmode="lin" valueType="num">
                                      <p:cBhvr>
                                        <p:cTn id="9" dur="75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2000"/>
                            </p:stCondLst>
                            <p:childTnLst>
                              <p:par>
                                <p:cTn id="15" presetID="10" presetClass="entr" presetSubtype="0"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250"/>
                                        <p:tgtEl>
                                          <p:spTgt spid="2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10" presetClass="entr" presetSubtype="0" fill="hold" nodeType="withEffect">
                                  <p:stCondLst>
                                    <p:cond delay="25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2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2501" y="77717"/>
            <a:ext cx="11204193" cy="1104228"/>
          </a:xfrm>
          <a:prstGeom prst="rect">
            <a:avLst/>
          </a:prstGeom>
        </p:spPr>
        <p:txBody>
          <a:bodyPr>
            <a:normAutofit fontScale="90000"/>
          </a:bodyPr>
          <a:lstStyle/>
          <a:p>
            <a:r>
              <a:rPr lang="en-US" dirty="0">
                <a:solidFill>
                  <a:schemeClr val="tx1"/>
                </a:solidFill>
              </a:rPr>
              <a:t>Microsoft Azure Site Recovery</a:t>
            </a:r>
            <a:br>
              <a:rPr lang="en-US" dirty="0">
                <a:solidFill>
                  <a:schemeClr val="tx1"/>
                </a:solidFill>
              </a:rPr>
            </a:br>
            <a:r>
              <a:rPr lang="en-US" sz="3198" dirty="0">
                <a:solidFill>
                  <a:schemeClr val="tx1"/>
                </a:solidFill>
                <a:latin typeface="+mn-lt"/>
              </a:rPr>
              <a:t>Orchestrated disaster recovery to a second site or to Azure</a:t>
            </a:r>
          </a:p>
        </p:txBody>
      </p:sp>
      <p:sp>
        <p:nvSpPr>
          <p:cNvPr id="6" name="Freeform 5"/>
          <p:cNvSpPr>
            <a:spLocks/>
          </p:cNvSpPr>
          <p:nvPr/>
        </p:nvSpPr>
        <p:spPr bwMode="auto">
          <a:xfrm>
            <a:off x="7838719" y="4566521"/>
            <a:ext cx="1128450" cy="954754"/>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7" name="Freeform 6"/>
          <p:cNvSpPr>
            <a:spLocks/>
          </p:cNvSpPr>
          <p:nvPr/>
        </p:nvSpPr>
        <p:spPr bwMode="auto">
          <a:xfrm>
            <a:off x="4514630" y="4567017"/>
            <a:ext cx="1128450" cy="954754"/>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000000">
              <a:lumMod val="20000"/>
              <a:lumOff val="80000"/>
            </a:srgbClr>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8" name="Rectangle 5"/>
          <p:cNvSpPr>
            <a:spLocks noChangeArrowheads="1"/>
          </p:cNvSpPr>
          <p:nvPr/>
        </p:nvSpPr>
        <p:spPr bwMode="auto">
          <a:xfrm>
            <a:off x="9649024" y="4751382"/>
            <a:ext cx="670224" cy="795156"/>
          </a:xfrm>
          <a:prstGeom prst="rect">
            <a:avLst/>
          </a:prstGeom>
          <a:solidFill>
            <a:srgbClr val="D2D2D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9" name="Rectangle 5"/>
          <p:cNvSpPr>
            <a:spLocks noChangeArrowheads="1"/>
          </p:cNvSpPr>
          <p:nvPr/>
        </p:nvSpPr>
        <p:spPr bwMode="auto">
          <a:xfrm>
            <a:off x="9166213" y="4444276"/>
            <a:ext cx="831501" cy="1079822"/>
          </a:xfrm>
          <a:prstGeom prst="rect">
            <a:avLst/>
          </a:prstGeom>
          <a:solidFill>
            <a:srgbClr val="FFFFFF">
              <a:lumMod val="6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10" name="Rectangle 5"/>
          <p:cNvSpPr>
            <a:spLocks noChangeArrowheads="1"/>
          </p:cNvSpPr>
          <p:nvPr/>
        </p:nvSpPr>
        <p:spPr bwMode="auto">
          <a:xfrm>
            <a:off x="3730062" y="4444276"/>
            <a:ext cx="831501" cy="1079822"/>
          </a:xfrm>
          <a:prstGeom prst="rect">
            <a:avLst/>
          </a:prstGeom>
          <a:solidFill>
            <a:srgbClr val="FFFFFF">
              <a:lumMod val="6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11" name="Rectangle 5"/>
          <p:cNvSpPr>
            <a:spLocks noChangeArrowheads="1"/>
          </p:cNvSpPr>
          <p:nvPr/>
        </p:nvSpPr>
        <p:spPr bwMode="auto">
          <a:xfrm>
            <a:off x="712905" y="4748417"/>
            <a:ext cx="670224" cy="795156"/>
          </a:xfrm>
          <a:prstGeom prst="rect">
            <a:avLst/>
          </a:prstGeom>
          <a:solidFill>
            <a:srgbClr val="D2D2D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12" name="Rectangle 11"/>
          <p:cNvSpPr/>
          <p:nvPr/>
        </p:nvSpPr>
        <p:spPr bwMode="auto">
          <a:xfrm>
            <a:off x="-16243" y="5520704"/>
            <a:ext cx="12449335" cy="1159014"/>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algn="ctr" defTabSz="950560">
              <a:lnSpc>
                <a:spcPct val="90000"/>
              </a:lnSpc>
              <a:defRPr/>
            </a:pPr>
            <a:endParaRPr lang="en-US" sz="2447"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Left-Right Arrow 12"/>
          <p:cNvSpPr/>
          <p:nvPr/>
        </p:nvSpPr>
        <p:spPr bwMode="auto">
          <a:xfrm rot="16200000">
            <a:off x="8870682" y="3304787"/>
            <a:ext cx="591061" cy="320855"/>
          </a:xfrm>
          <a:prstGeom prst="leftRightArrow">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2616" tIns="146096" rIns="182616" bIns="146096" numCol="1" spcCol="0" rtlCol="0" fromWordArt="0" anchor="t" anchorCtr="0" forceAA="0" compatLnSpc="1">
            <a:prstTxWarp prst="textNoShape">
              <a:avLst/>
            </a:prstTxWarp>
            <a:noAutofit/>
          </a:bodyPr>
          <a:lstStyle/>
          <a:p>
            <a:pPr algn="ctr" defTabSz="930956">
              <a:lnSpc>
                <a:spcPct val="90000"/>
              </a:lnSpc>
              <a:defRPr/>
            </a:pPr>
            <a:endParaRPr lang="en-US" sz="2399"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TextBox 13"/>
          <p:cNvSpPr txBox="1"/>
          <p:nvPr/>
        </p:nvSpPr>
        <p:spPr>
          <a:xfrm>
            <a:off x="7757521" y="3309895"/>
            <a:ext cx="1526402" cy="317042"/>
          </a:xfrm>
          <a:prstGeom prst="rect">
            <a:avLst/>
          </a:prstGeom>
          <a:noFill/>
        </p:spPr>
        <p:txBody>
          <a:bodyPr wrap="square" lIns="182616" tIns="0" rIns="182616" bIns="0" rtlCol="0">
            <a:spAutoFit/>
          </a:bodyPr>
          <a:lstStyle/>
          <a:p>
            <a:pPr defTabSz="931258">
              <a:lnSpc>
                <a:spcPct val="90000"/>
              </a:lnSpc>
              <a:spcAft>
                <a:spcPts val="600"/>
              </a:spcAft>
              <a:defRPr/>
            </a:pPr>
            <a:r>
              <a:rPr lang="en-US" sz="1122" kern="0" dirty="0"/>
              <a:t>Communication and Replication</a:t>
            </a:r>
          </a:p>
        </p:txBody>
      </p:sp>
      <p:cxnSp>
        <p:nvCxnSpPr>
          <p:cNvPr id="15" name="Straight Arrow Connector 14"/>
          <p:cNvCxnSpPr/>
          <p:nvPr/>
        </p:nvCxnSpPr>
        <p:spPr>
          <a:xfrm>
            <a:off x="1727438" y="3095441"/>
            <a:ext cx="0" cy="641213"/>
          </a:xfrm>
          <a:prstGeom prst="straightConnector1">
            <a:avLst/>
          </a:prstGeom>
          <a:noFill/>
          <a:ln w="57150" cap="flat" cmpd="sng" algn="ctr">
            <a:solidFill>
              <a:srgbClr val="68217A"/>
            </a:solidFill>
            <a:prstDash val="sysDot"/>
            <a:headEnd type="none"/>
            <a:tailEnd type="triangle"/>
          </a:ln>
          <a:effectLst/>
        </p:spPr>
      </p:cxnSp>
      <p:cxnSp>
        <p:nvCxnSpPr>
          <p:cNvPr id="16" name="Straight Arrow Connector 15"/>
          <p:cNvCxnSpPr/>
          <p:nvPr/>
        </p:nvCxnSpPr>
        <p:spPr>
          <a:xfrm>
            <a:off x="3975031" y="2930645"/>
            <a:ext cx="0" cy="837447"/>
          </a:xfrm>
          <a:prstGeom prst="straightConnector1">
            <a:avLst/>
          </a:prstGeom>
          <a:noFill/>
          <a:ln w="57150" cap="flat" cmpd="sng" algn="ctr">
            <a:solidFill>
              <a:srgbClr val="68217A"/>
            </a:solidFill>
            <a:prstDash val="sysDot"/>
            <a:headEnd type="none"/>
            <a:tailEnd type="triangle"/>
          </a:ln>
          <a:effectLst/>
        </p:spPr>
      </p:cxnSp>
      <p:grpSp>
        <p:nvGrpSpPr>
          <p:cNvPr id="17" name="Group 16"/>
          <p:cNvGrpSpPr/>
          <p:nvPr/>
        </p:nvGrpSpPr>
        <p:grpSpPr>
          <a:xfrm>
            <a:off x="1110150" y="1573827"/>
            <a:ext cx="3954664" cy="1549953"/>
            <a:chOff x="616226" y="1630760"/>
            <a:chExt cx="4596553" cy="1801531"/>
          </a:xfrm>
        </p:grpSpPr>
        <p:sp>
          <p:nvSpPr>
            <p:cNvPr id="18"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000000"/>
                </a:solidFill>
              </a:endParaRPr>
            </a:p>
          </p:txBody>
        </p:sp>
        <p:sp>
          <p:nvSpPr>
            <p:cNvPr id="19"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000000"/>
                </a:solidFill>
              </a:endParaRPr>
            </a:p>
          </p:txBody>
        </p:sp>
        <p:sp>
          <p:nvSpPr>
            <p:cNvPr id="20"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21" name="TextBox 20"/>
            <p:cNvSpPr txBox="1"/>
            <p:nvPr/>
          </p:nvSpPr>
          <p:spPr>
            <a:xfrm>
              <a:off x="1596467" y="2418609"/>
              <a:ext cx="2196244" cy="868275"/>
            </a:xfrm>
            <a:prstGeom prst="rect">
              <a:avLst/>
            </a:prstGeom>
            <a:noFill/>
            <a:ln>
              <a:noFill/>
            </a:ln>
          </p:spPr>
          <p:txBody>
            <a:bodyPr wrap="none" lIns="182754" tIns="146204" rIns="182754" bIns="146204" rtlCol="0">
              <a:spAutoFit/>
            </a:bodyPr>
            <a:lstStyle/>
            <a:p>
              <a:pPr algn="ctr" defTabSz="931258">
                <a:lnSpc>
                  <a:spcPct val="90000"/>
                </a:lnSpc>
                <a:spcAft>
                  <a:spcPts val="600"/>
                </a:spcAft>
                <a:defRPr/>
              </a:pPr>
              <a:r>
                <a:rPr lang="en-US" sz="1599" kern="0" dirty="0">
                  <a:solidFill>
                    <a:srgbClr val="FFFFFF"/>
                  </a:solidFill>
                </a:rPr>
                <a:t>Microsoft Azure </a:t>
              </a:r>
              <a:br>
                <a:rPr lang="en-US" sz="1599" kern="0" dirty="0">
                  <a:solidFill>
                    <a:srgbClr val="FFFFFF"/>
                  </a:solidFill>
                </a:rPr>
              </a:br>
              <a:r>
                <a:rPr lang="en-US" sz="1599" kern="0" dirty="0">
                  <a:solidFill>
                    <a:srgbClr val="FFFFFF"/>
                  </a:solidFill>
                </a:rPr>
                <a:t>Site Recovery</a:t>
              </a:r>
            </a:p>
          </p:txBody>
        </p:sp>
      </p:grpSp>
      <p:sp>
        <p:nvSpPr>
          <p:cNvPr id="22" name="Left-Right Arrow 21"/>
          <p:cNvSpPr/>
          <p:nvPr/>
        </p:nvSpPr>
        <p:spPr bwMode="auto">
          <a:xfrm>
            <a:off x="2132951" y="4717125"/>
            <a:ext cx="1406697" cy="181345"/>
          </a:xfrm>
          <a:prstGeom prst="leftRightArrow">
            <a:avLst>
              <a:gd name="adj1" fmla="val 54971"/>
              <a:gd name="adj2" fmla="val 50215"/>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ctr" anchorCtr="0" forceAA="0" compatLnSpc="1">
            <a:prstTxWarp prst="textNoShape">
              <a:avLst/>
            </a:prstTxWarp>
            <a:noAutofit/>
          </a:bodyPr>
          <a:lstStyle/>
          <a:p>
            <a:pPr algn="ctr" defTabSz="950560">
              <a:lnSpc>
                <a:spcPct val="90000"/>
              </a:lnSpc>
              <a:defRPr/>
            </a:pPr>
            <a:endParaRPr lang="en-US" sz="102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TextBox 22"/>
          <p:cNvSpPr txBox="1"/>
          <p:nvPr/>
        </p:nvSpPr>
        <p:spPr>
          <a:xfrm>
            <a:off x="1800126" y="3236026"/>
            <a:ext cx="2155825" cy="151262"/>
          </a:xfrm>
          <a:prstGeom prst="rect">
            <a:avLst/>
          </a:prstGeom>
          <a:noFill/>
        </p:spPr>
        <p:txBody>
          <a:bodyPr wrap="square" lIns="182616" tIns="0" rIns="182616" bIns="0" rtlCol="0">
            <a:spAutoFit/>
          </a:bodyPr>
          <a:lstStyle>
            <a:defPPr>
              <a:defRPr lang="en-US"/>
            </a:defPPr>
            <a:lvl1pPr defTabSz="913538">
              <a:lnSpc>
                <a:spcPct val="90000"/>
              </a:lnSpc>
              <a:spcAft>
                <a:spcPts val="588"/>
              </a:spcAft>
              <a:defRPr sz="1100">
                <a:solidFill>
                  <a:srgbClr val="505050"/>
                </a:solidFill>
              </a:defRPr>
            </a:lvl1pPr>
          </a:lstStyle>
          <a:p>
            <a:pPr algn="ctr" defTabSz="913088">
              <a:spcAft>
                <a:spcPts val="587"/>
              </a:spcAft>
              <a:defRPr/>
            </a:pPr>
            <a:r>
              <a:rPr lang="en-US" sz="1071" kern="0" dirty="0">
                <a:solidFill>
                  <a:schemeClr val="tx1"/>
                </a:solidFill>
              </a:rPr>
              <a:t>Communication Channel</a:t>
            </a:r>
          </a:p>
        </p:txBody>
      </p:sp>
      <p:sp>
        <p:nvSpPr>
          <p:cNvPr id="24" name="Rectangle 23"/>
          <p:cNvSpPr/>
          <p:nvPr/>
        </p:nvSpPr>
        <p:spPr>
          <a:xfrm>
            <a:off x="2033170" y="4358565"/>
            <a:ext cx="1596643" cy="302525"/>
          </a:xfrm>
          <a:prstGeom prst="rect">
            <a:avLst/>
          </a:prstGeom>
          <a:noFill/>
        </p:spPr>
        <p:txBody>
          <a:bodyPr wrap="square" lIns="182616" tIns="0" rIns="182616" bIns="0" rtlCol="0">
            <a:spAutoFit/>
          </a:bodyPr>
          <a:lstStyle/>
          <a:p>
            <a:pPr algn="ctr" defTabSz="931258">
              <a:lnSpc>
                <a:spcPct val="90000"/>
              </a:lnSpc>
              <a:spcAft>
                <a:spcPts val="600"/>
              </a:spcAft>
              <a:defRPr/>
            </a:pPr>
            <a:r>
              <a:rPr lang="en-US" sz="1071" kern="0" dirty="0"/>
              <a:t>Replication channel: </a:t>
            </a:r>
            <a:br>
              <a:rPr lang="en-US" sz="1071" kern="0" dirty="0"/>
            </a:br>
            <a:r>
              <a:rPr lang="en-US" sz="1071" kern="0" dirty="0"/>
              <a:t>Hyper-V Replica</a:t>
            </a:r>
          </a:p>
        </p:txBody>
      </p:sp>
      <p:grpSp>
        <p:nvGrpSpPr>
          <p:cNvPr id="25" name="Group 24"/>
          <p:cNvGrpSpPr/>
          <p:nvPr/>
        </p:nvGrpSpPr>
        <p:grpSpPr>
          <a:xfrm>
            <a:off x="1293448" y="3769986"/>
            <a:ext cx="1524743" cy="1851508"/>
            <a:chOff x="1047576" y="3696507"/>
            <a:chExt cx="1495583" cy="1816099"/>
          </a:xfrm>
        </p:grpSpPr>
        <p:sp>
          <p:nvSpPr>
            <p:cNvPr id="26" name="TextBox 25"/>
            <p:cNvSpPr txBox="1"/>
            <p:nvPr/>
          </p:nvSpPr>
          <p:spPr>
            <a:xfrm>
              <a:off x="1918270" y="4920521"/>
              <a:ext cx="624889" cy="592085"/>
            </a:xfrm>
            <a:prstGeom prst="rect">
              <a:avLst/>
            </a:prstGeom>
            <a:noFill/>
          </p:spPr>
          <p:txBody>
            <a:bodyPr wrap="square" lIns="0" tIns="149157" rIns="0" bIns="149157" rtlCol="0">
              <a:spAutoFit/>
            </a:bodyPr>
            <a:lstStyle/>
            <a:p>
              <a:pPr defTabSz="932139">
                <a:lnSpc>
                  <a:spcPct val="90000"/>
                </a:lnSpc>
                <a:spcAft>
                  <a:spcPts val="612"/>
                </a:spcAft>
                <a:defRPr/>
              </a:pPr>
              <a:r>
                <a:rPr lang="en-US" sz="1071" kern="0" dirty="0"/>
                <a:t>Primary Site</a:t>
              </a:r>
            </a:p>
          </p:txBody>
        </p:sp>
        <p:grpSp>
          <p:nvGrpSpPr>
            <p:cNvPr id="27" name="Group 26"/>
            <p:cNvGrpSpPr/>
            <p:nvPr/>
          </p:nvGrpSpPr>
          <p:grpSpPr>
            <a:xfrm>
              <a:off x="1055947" y="4121329"/>
              <a:ext cx="815599" cy="1297016"/>
              <a:chOff x="13103226" y="2775830"/>
              <a:chExt cx="1039812" cy="1616572"/>
            </a:xfrm>
          </p:grpSpPr>
          <p:sp>
            <p:nvSpPr>
              <p:cNvPr id="31"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6"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7"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8"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39"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grpSp>
        <p:sp>
          <p:nvSpPr>
            <p:cNvPr id="28" name="TextBox 27"/>
            <p:cNvSpPr txBox="1"/>
            <p:nvPr/>
          </p:nvSpPr>
          <p:spPr>
            <a:xfrm>
              <a:off x="1121483" y="5046509"/>
              <a:ext cx="684527" cy="339203"/>
            </a:xfrm>
            <a:prstGeom prst="rect">
              <a:avLst/>
            </a:prstGeom>
            <a:noFill/>
          </p:spPr>
          <p:txBody>
            <a:bodyPr wrap="square" lIns="0" tIns="0" rIns="0" bIns="0" rtlCol="0">
              <a:spAutoFit/>
            </a:bodyPr>
            <a:lstStyle/>
            <a:p>
              <a:pPr algn="ctr" defTabSz="932139">
                <a:lnSpc>
                  <a:spcPct val="90000"/>
                </a:lnSpc>
                <a:defRPr/>
              </a:pPr>
              <a:r>
                <a:rPr lang="en-US" sz="1224" kern="0" dirty="0"/>
                <a:t>Windows Server</a:t>
              </a:r>
            </a:p>
          </p:txBody>
        </p:sp>
        <p:sp>
          <p:nvSpPr>
            <p:cNvPr id="29" name="Rectangle 28"/>
            <p:cNvSpPr/>
            <p:nvPr/>
          </p:nvSpPr>
          <p:spPr bwMode="auto">
            <a:xfrm>
              <a:off x="1055947" y="3696507"/>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algn="ctr" defTabSz="950560">
                <a:lnSpc>
                  <a:spcPct val="90000"/>
                </a:lnSpc>
                <a:defRPr/>
              </a:pPr>
              <a:endParaRPr lang="en-US" sz="2039" kern="0" dirty="0" err="1">
                <a:latin typeface="Segoe UI"/>
                <a:ea typeface="Segoe UI" pitchFamily="34" charset="0"/>
                <a:cs typeface="Segoe UI" pitchFamily="34" charset="0"/>
              </a:endParaRPr>
            </a:p>
          </p:txBody>
        </p:sp>
        <p:pic>
          <p:nvPicPr>
            <p:cNvPr id="30" name="Picture 2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7576" y="3735305"/>
              <a:ext cx="845974" cy="336815"/>
            </a:xfrm>
            <a:prstGeom prst="rect">
              <a:avLst/>
            </a:prstGeom>
          </p:spPr>
        </p:pic>
      </p:grpSp>
      <p:grpSp>
        <p:nvGrpSpPr>
          <p:cNvPr id="40" name="Group 39"/>
          <p:cNvGrpSpPr/>
          <p:nvPr/>
        </p:nvGrpSpPr>
        <p:grpSpPr>
          <a:xfrm>
            <a:off x="2923280" y="3767112"/>
            <a:ext cx="1482986" cy="1862619"/>
            <a:chOff x="2646239" y="3693687"/>
            <a:chExt cx="1454625" cy="1826998"/>
          </a:xfrm>
        </p:grpSpPr>
        <p:sp>
          <p:nvSpPr>
            <p:cNvPr id="41" name="TextBox 40"/>
            <p:cNvSpPr txBox="1"/>
            <p:nvPr/>
          </p:nvSpPr>
          <p:spPr>
            <a:xfrm>
              <a:off x="2646239" y="4920521"/>
              <a:ext cx="559422" cy="600164"/>
            </a:xfrm>
            <a:prstGeom prst="rect">
              <a:avLst/>
            </a:prstGeom>
            <a:noFill/>
          </p:spPr>
          <p:txBody>
            <a:bodyPr wrap="square" lIns="0" tIns="149157" rIns="0" bIns="149157" rtlCol="0">
              <a:spAutoFit/>
            </a:bodyPr>
            <a:lstStyle>
              <a:defPPr>
                <a:defRPr lang="en-US"/>
              </a:defPPr>
              <a:lvl1pPr algn="ctr">
                <a:lnSpc>
                  <a:spcPct val="90000"/>
                </a:lnSpc>
                <a:spcAft>
                  <a:spcPts val="600"/>
                </a:spcAft>
                <a:defRPr sz="1400" kern="0">
                  <a:gradFill>
                    <a:gsLst>
                      <a:gs pos="2917">
                        <a:srgbClr val="000000"/>
                      </a:gs>
                      <a:gs pos="30000">
                        <a:srgbClr val="000000"/>
                      </a:gs>
                    </a:gsLst>
                    <a:lin ang="5400000" scaled="0"/>
                  </a:gradFill>
                </a:defRPr>
              </a:lvl1pPr>
            </a:lstStyle>
            <a:p>
              <a:pPr algn="r" defTabSz="932139">
                <a:defRPr/>
              </a:pPr>
              <a:r>
                <a:rPr lang="en-US" sz="1071" dirty="0">
                  <a:solidFill>
                    <a:schemeClr val="tx1"/>
                  </a:solidFill>
                </a:rPr>
                <a:t>Recovery Site</a:t>
              </a:r>
            </a:p>
          </p:txBody>
        </p:sp>
        <p:grpSp>
          <p:nvGrpSpPr>
            <p:cNvPr id="42" name="Group 41"/>
            <p:cNvGrpSpPr/>
            <p:nvPr/>
          </p:nvGrpSpPr>
          <p:grpSpPr>
            <a:xfrm>
              <a:off x="3251903" y="4125870"/>
              <a:ext cx="815599" cy="1291203"/>
              <a:chOff x="13103226" y="2775830"/>
              <a:chExt cx="1039812" cy="1616572"/>
            </a:xfrm>
          </p:grpSpPr>
          <p:sp>
            <p:nvSpPr>
              <p:cNvPr id="47"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4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4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sp>
            <p:nvSpPr>
              <p:cNvPr id="5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p>
            </p:txBody>
          </p:sp>
        </p:grpSp>
        <p:sp>
          <p:nvSpPr>
            <p:cNvPr id="43" name="TextBox 42"/>
            <p:cNvSpPr txBox="1"/>
            <p:nvPr/>
          </p:nvSpPr>
          <p:spPr>
            <a:xfrm>
              <a:off x="3317439" y="5046202"/>
              <a:ext cx="684527" cy="339203"/>
            </a:xfrm>
            <a:prstGeom prst="rect">
              <a:avLst/>
            </a:prstGeom>
            <a:noFill/>
          </p:spPr>
          <p:txBody>
            <a:bodyPr wrap="square" lIns="0" tIns="0" rIns="0" bIns="0" rtlCol="0">
              <a:spAutoFit/>
            </a:bodyPr>
            <a:lstStyle/>
            <a:p>
              <a:pPr algn="ctr" defTabSz="932139">
                <a:lnSpc>
                  <a:spcPct val="90000"/>
                </a:lnSpc>
                <a:defRPr/>
              </a:pPr>
              <a:r>
                <a:rPr lang="en-US" sz="1224" kern="0" dirty="0"/>
                <a:t>Windows Server</a:t>
              </a:r>
            </a:p>
          </p:txBody>
        </p:sp>
        <p:grpSp>
          <p:nvGrpSpPr>
            <p:cNvPr id="44" name="Group 43"/>
            <p:cNvGrpSpPr/>
            <p:nvPr/>
          </p:nvGrpSpPr>
          <p:grpSpPr>
            <a:xfrm>
              <a:off x="3250818" y="3693687"/>
              <a:ext cx="850046" cy="430383"/>
              <a:chOff x="3510283" y="4155823"/>
              <a:chExt cx="984977" cy="498699"/>
            </a:xfrm>
          </p:grpSpPr>
          <p:sp>
            <p:nvSpPr>
              <p:cNvPr id="45" name="Rectangle 44"/>
              <p:cNvSpPr/>
              <p:nvPr/>
            </p:nvSpPr>
            <p:spPr bwMode="auto">
              <a:xfrm>
                <a:off x="3510283" y="4155823"/>
                <a:ext cx="946319" cy="498699"/>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algn="ctr" defTabSz="950560">
                  <a:lnSpc>
                    <a:spcPct val="90000"/>
                  </a:lnSpc>
                  <a:defRPr/>
                </a:pPr>
                <a:endParaRPr lang="en-US" sz="2039" kern="0" dirty="0" err="1">
                  <a:latin typeface="Segoe UI"/>
                  <a:ea typeface="Segoe UI" pitchFamily="34" charset="0"/>
                  <a:cs typeface="Segoe UI" pitchFamily="34" charset="0"/>
                </a:endParaRPr>
              </a:p>
            </p:txBody>
          </p:sp>
          <p:pic>
            <p:nvPicPr>
              <p:cNvPr id="46" name="Picture 4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15001" y="4230904"/>
                <a:ext cx="980259" cy="390279"/>
              </a:xfrm>
              <a:prstGeom prst="rect">
                <a:avLst/>
              </a:prstGeom>
            </p:spPr>
          </p:pic>
        </p:grpSp>
      </p:grpSp>
      <p:grpSp>
        <p:nvGrpSpPr>
          <p:cNvPr id="56" name="Group 55"/>
          <p:cNvGrpSpPr/>
          <p:nvPr/>
        </p:nvGrpSpPr>
        <p:grpSpPr>
          <a:xfrm>
            <a:off x="7391253" y="1583799"/>
            <a:ext cx="3954664" cy="1549953"/>
            <a:chOff x="616226" y="1630760"/>
            <a:chExt cx="4596553" cy="1801531"/>
          </a:xfrm>
        </p:grpSpPr>
        <p:sp>
          <p:nvSpPr>
            <p:cNvPr id="57"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000000"/>
                </a:solidFill>
              </a:endParaRPr>
            </a:p>
          </p:txBody>
        </p:sp>
        <p:sp>
          <p:nvSpPr>
            <p:cNvPr id="58"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68217A"/>
            </a:solidFill>
            <a:ln>
              <a:noFill/>
            </a:ln>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000000"/>
                </a:solidFill>
              </a:endParaRPr>
            </a:p>
          </p:txBody>
        </p:sp>
        <p:sp>
          <p:nvSpPr>
            <p:cNvPr id="59"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60" name="TextBox 59"/>
            <p:cNvSpPr txBox="1"/>
            <p:nvPr/>
          </p:nvSpPr>
          <p:spPr>
            <a:xfrm>
              <a:off x="1607753" y="2418609"/>
              <a:ext cx="2196244" cy="868275"/>
            </a:xfrm>
            <a:prstGeom prst="rect">
              <a:avLst/>
            </a:prstGeom>
            <a:noFill/>
            <a:ln>
              <a:noFill/>
            </a:ln>
          </p:spPr>
          <p:txBody>
            <a:bodyPr wrap="none" lIns="182754" tIns="146204" rIns="182754" bIns="146204" rtlCol="0">
              <a:spAutoFit/>
            </a:bodyPr>
            <a:lstStyle/>
            <a:p>
              <a:pPr algn="ctr" defTabSz="931258">
                <a:lnSpc>
                  <a:spcPct val="90000"/>
                </a:lnSpc>
                <a:spcAft>
                  <a:spcPts val="600"/>
                </a:spcAft>
                <a:defRPr/>
              </a:pPr>
              <a:r>
                <a:rPr lang="en-US" sz="1599" kern="0" dirty="0">
                  <a:solidFill>
                    <a:srgbClr val="FFFFFF"/>
                  </a:solidFill>
                </a:rPr>
                <a:t>Microsoft Azure </a:t>
              </a:r>
              <a:br>
                <a:rPr lang="en-US" sz="1599" kern="0" dirty="0">
                  <a:solidFill>
                    <a:srgbClr val="FFFFFF"/>
                  </a:solidFill>
                </a:rPr>
              </a:br>
              <a:r>
                <a:rPr lang="en-US" sz="1599" kern="0" dirty="0">
                  <a:solidFill>
                    <a:srgbClr val="FFFFFF"/>
                  </a:solidFill>
                </a:rPr>
                <a:t>Site Recovery</a:t>
              </a:r>
            </a:p>
          </p:txBody>
        </p:sp>
      </p:grpSp>
      <p:grpSp>
        <p:nvGrpSpPr>
          <p:cNvPr id="61" name="Group 60"/>
          <p:cNvGrpSpPr/>
          <p:nvPr/>
        </p:nvGrpSpPr>
        <p:grpSpPr>
          <a:xfrm>
            <a:off x="8096067" y="3767862"/>
            <a:ext cx="1508862" cy="1874762"/>
            <a:chOff x="413544" y="3682859"/>
            <a:chExt cx="1480006" cy="1838909"/>
          </a:xfrm>
        </p:grpSpPr>
        <p:sp>
          <p:nvSpPr>
            <p:cNvPr id="62" name="TextBox 61"/>
            <p:cNvSpPr txBox="1"/>
            <p:nvPr/>
          </p:nvSpPr>
          <p:spPr>
            <a:xfrm>
              <a:off x="413544" y="4929683"/>
              <a:ext cx="579926" cy="592085"/>
            </a:xfrm>
            <a:prstGeom prst="rect">
              <a:avLst/>
            </a:prstGeom>
            <a:noFill/>
          </p:spPr>
          <p:txBody>
            <a:bodyPr wrap="square" lIns="0" tIns="149157" rIns="0" bIns="149157" rtlCol="0">
              <a:spAutoFit/>
            </a:bodyPr>
            <a:lstStyle/>
            <a:p>
              <a:pPr algn="r" defTabSz="932139">
                <a:lnSpc>
                  <a:spcPct val="90000"/>
                </a:lnSpc>
                <a:spcAft>
                  <a:spcPts val="612"/>
                </a:spcAft>
                <a:defRPr/>
              </a:pPr>
              <a:r>
                <a:rPr lang="en-US" sz="1071" kern="0" dirty="0">
                  <a:solidFill>
                    <a:srgbClr val="505050"/>
                  </a:solidFill>
                </a:rPr>
                <a:t>Primary Site</a:t>
              </a:r>
            </a:p>
          </p:txBody>
        </p:sp>
        <p:grpSp>
          <p:nvGrpSpPr>
            <p:cNvPr id="63" name="Group 62"/>
            <p:cNvGrpSpPr/>
            <p:nvPr/>
          </p:nvGrpSpPr>
          <p:grpSpPr>
            <a:xfrm>
              <a:off x="1055947" y="4111804"/>
              <a:ext cx="815599" cy="1297016"/>
              <a:chOff x="13103226" y="2763958"/>
              <a:chExt cx="1039812" cy="1616572"/>
            </a:xfrm>
          </p:grpSpPr>
          <p:sp>
            <p:nvSpPr>
              <p:cNvPr id="67" name="Rectangle 5"/>
              <p:cNvSpPr>
                <a:spLocks noChangeArrowheads="1"/>
              </p:cNvSpPr>
              <p:nvPr/>
            </p:nvSpPr>
            <p:spPr bwMode="auto">
              <a:xfrm>
                <a:off x="13103226" y="2763958"/>
                <a:ext cx="1039812" cy="1616572"/>
              </a:xfrm>
              <a:prstGeom prst="rect">
                <a:avLst/>
              </a:prstGeom>
              <a:solidFill>
                <a:srgbClr val="0072C6"/>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68"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69"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0"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2" name="Oval 14"/>
              <p:cNvSpPr>
                <a:spLocks noChangeArrowheads="1"/>
              </p:cNvSpPr>
              <p:nvPr/>
            </p:nvSpPr>
            <p:spPr bwMode="auto">
              <a:xfrm>
                <a:off x="13875539" y="2970470"/>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3" name="Oval 15"/>
              <p:cNvSpPr>
                <a:spLocks noChangeArrowheads="1"/>
              </p:cNvSpPr>
              <p:nvPr/>
            </p:nvSpPr>
            <p:spPr bwMode="auto">
              <a:xfrm>
                <a:off x="13875539" y="3224438"/>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4" name="Oval 16"/>
              <p:cNvSpPr>
                <a:spLocks noChangeArrowheads="1"/>
              </p:cNvSpPr>
              <p:nvPr/>
            </p:nvSpPr>
            <p:spPr bwMode="auto">
              <a:xfrm>
                <a:off x="13875539" y="3478406"/>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sp>
            <p:nvSpPr>
              <p:cNvPr id="75" name="Oval 17"/>
              <p:cNvSpPr>
                <a:spLocks noChangeArrowheads="1"/>
              </p:cNvSpPr>
              <p:nvPr/>
            </p:nvSpPr>
            <p:spPr bwMode="auto">
              <a:xfrm>
                <a:off x="13875539" y="3732374"/>
                <a:ext cx="79105" cy="79105"/>
              </a:xfrm>
              <a:prstGeom prst="ellipse">
                <a:avLst/>
              </a:prstGeom>
              <a:solidFill>
                <a:srgbClr val="008272"/>
              </a:solidFill>
              <a:ln>
                <a:noFill/>
              </a:ln>
            </p:spPr>
            <p:txBody>
              <a:bodyPr vert="horz" wrap="square" lIns="93223" tIns="46611" rIns="93223" bIns="46611" numCol="1" anchor="t" anchorCtr="0" compatLnSpc="1">
                <a:prstTxWarp prst="textNoShape">
                  <a:avLst/>
                </a:prstTxWarp>
              </a:bodyPr>
              <a:lstStyle/>
              <a:p>
                <a:pPr defTabSz="932139">
                  <a:defRPr/>
                </a:pPr>
                <a:endParaRPr lang="en-US" sz="1632" kern="0">
                  <a:solidFill>
                    <a:srgbClr val="000000"/>
                  </a:solidFill>
                </a:endParaRPr>
              </a:p>
            </p:txBody>
          </p:sp>
        </p:grpSp>
        <p:sp>
          <p:nvSpPr>
            <p:cNvPr id="64" name="TextBox 63"/>
            <p:cNvSpPr txBox="1"/>
            <p:nvPr/>
          </p:nvSpPr>
          <p:spPr>
            <a:xfrm>
              <a:off x="1121483" y="5046509"/>
              <a:ext cx="684527" cy="339203"/>
            </a:xfrm>
            <a:prstGeom prst="rect">
              <a:avLst/>
            </a:prstGeom>
            <a:noFill/>
          </p:spPr>
          <p:txBody>
            <a:bodyPr wrap="square" lIns="0" tIns="0" rIns="0" bIns="0" rtlCol="0">
              <a:spAutoFit/>
            </a:bodyPr>
            <a:lstStyle/>
            <a:p>
              <a:pPr algn="ctr" defTabSz="932139">
                <a:lnSpc>
                  <a:spcPct val="90000"/>
                </a:lnSpc>
                <a:defRPr/>
              </a:pPr>
              <a:r>
                <a:rPr lang="en-US" sz="1224" kern="0" dirty="0">
                  <a:solidFill>
                    <a:srgbClr val="FFFFFF"/>
                  </a:solidFill>
                </a:rPr>
                <a:t>Windows Server</a:t>
              </a:r>
            </a:p>
          </p:txBody>
        </p:sp>
        <p:sp>
          <p:nvSpPr>
            <p:cNvPr id="65" name="Rectangle 64"/>
            <p:cNvSpPr/>
            <p:nvPr/>
          </p:nvSpPr>
          <p:spPr bwMode="auto">
            <a:xfrm>
              <a:off x="1055947" y="3682859"/>
              <a:ext cx="815076" cy="430383"/>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6445" tIns="149157" rIns="186445" bIns="149157" numCol="1" spcCol="0" rtlCol="0" fromWordArt="0" anchor="t" anchorCtr="0" forceAA="0" compatLnSpc="1">
              <a:prstTxWarp prst="textNoShape">
                <a:avLst/>
              </a:prstTxWarp>
              <a:noAutofit/>
            </a:bodyPr>
            <a:lstStyle/>
            <a:p>
              <a:pPr algn="ctr" defTabSz="950560">
                <a:lnSpc>
                  <a:spcPct val="90000"/>
                </a:lnSpc>
                <a:defRPr/>
              </a:pPr>
              <a:endParaRPr lang="en-US" sz="2039"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6" name="Picture 6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7576" y="3735305"/>
              <a:ext cx="845974" cy="336815"/>
            </a:xfrm>
            <a:prstGeom prst="rect">
              <a:avLst/>
            </a:prstGeom>
          </p:spPr>
        </p:pic>
      </p:grpSp>
      <p:grpSp>
        <p:nvGrpSpPr>
          <p:cNvPr id="76" name="Group 75"/>
          <p:cNvGrpSpPr/>
          <p:nvPr/>
        </p:nvGrpSpPr>
        <p:grpSpPr>
          <a:xfrm>
            <a:off x="10391488" y="5149073"/>
            <a:ext cx="196677" cy="377591"/>
            <a:chOff x="7791149" y="4987730"/>
            <a:chExt cx="192916" cy="370370"/>
          </a:xfrm>
        </p:grpSpPr>
        <p:sp>
          <p:nvSpPr>
            <p:cNvPr id="77"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78"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79"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grpSp>
      <p:grpSp>
        <p:nvGrpSpPr>
          <p:cNvPr id="80" name="Group 79"/>
          <p:cNvGrpSpPr/>
          <p:nvPr/>
        </p:nvGrpSpPr>
        <p:grpSpPr>
          <a:xfrm>
            <a:off x="473577" y="5139362"/>
            <a:ext cx="196677" cy="377591"/>
            <a:chOff x="7791149" y="4987730"/>
            <a:chExt cx="192916" cy="370370"/>
          </a:xfrm>
        </p:grpSpPr>
        <p:sp>
          <p:nvSpPr>
            <p:cNvPr id="81"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82"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83"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grpSp>
      <p:grpSp>
        <p:nvGrpSpPr>
          <p:cNvPr id="84" name="Group 83"/>
          <p:cNvGrpSpPr/>
          <p:nvPr/>
        </p:nvGrpSpPr>
        <p:grpSpPr>
          <a:xfrm>
            <a:off x="259886" y="5140999"/>
            <a:ext cx="196677" cy="377591"/>
            <a:chOff x="7791149" y="4987730"/>
            <a:chExt cx="192916" cy="370370"/>
          </a:xfrm>
        </p:grpSpPr>
        <p:sp>
          <p:nvSpPr>
            <p:cNvPr id="85"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86"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87"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grpSp>
      <p:grpSp>
        <p:nvGrpSpPr>
          <p:cNvPr id="88" name="Group 87"/>
          <p:cNvGrpSpPr/>
          <p:nvPr/>
        </p:nvGrpSpPr>
        <p:grpSpPr>
          <a:xfrm>
            <a:off x="4855065" y="5131289"/>
            <a:ext cx="196677" cy="377591"/>
            <a:chOff x="7791149" y="4987730"/>
            <a:chExt cx="192916" cy="370370"/>
          </a:xfrm>
        </p:grpSpPr>
        <p:sp>
          <p:nvSpPr>
            <p:cNvPr id="8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9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9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grpSp>
      <p:grpSp>
        <p:nvGrpSpPr>
          <p:cNvPr id="92" name="Group 91"/>
          <p:cNvGrpSpPr/>
          <p:nvPr/>
        </p:nvGrpSpPr>
        <p:grpSpPr>
          <a:xfrm>
            <a:off x="7739454" y="5139362"/>
            <a:ext cx="196677" cy="377591"/>
            <a:chOff x="7791149" y="4987730"/>
            <a:chExt cx="192916" cy="370370"/>
          </a:xfrm>
        </p:grpSpPr>
        <p:sp>
          <p:nvSpPr>
            <p:cNvPr id="93"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9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sp>
          <p:nvSpPr>
            <p:cNvPr id="9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3" tIns="46611" rIns="93223" bIns="46611" numCol="1" anchor="t" anchorCtr="0" compatLnSpc="1">
              <a:prstTxWarp prst="textNoShape">
                <a:avLst/>
              </a:prstTxWarp>
            </a:bodyPr>
            <a:lstStyle/>
            <a:p>
              <a:pPr defTabSz="932139">
                <a:defRPr/>
              </a:pPr>
              <a:endParaRPr lang="en-US" sz="1835" kern="0">
                <a:solidFill>
                  <a:srgbClr val="505050"/>
                </a:solidFill>
              </a:endParaRPr>
            </a:p>
          </p:txBody>
        </p:sp>
      </p:grpSp>
      <p:sp>
        <p:nvSpPr>
          <p:cNvPr id="97" name="Rectangle 96"/>
          <p:cNvSpPr/>
          <p:nvPr/>
        </p:nvSpPr>
        <p:spPr>
          <a:xfrm>
            <a:off x="989894" y="5612244"/>
            <a:ext cx="4183628" cy="1622198"/>
          </a:xfrm>
          <a:prstGeom prst="rect">
            <a:avLst/>
          </a:prstGeom>
          <a:noFill/>
          <a:ln w="10795" cap="flat" cmpd="sng" algn="ctr">
            <a:noFill/>
            <a:prstDash val="solid"/>
            <a:headEnd type="none" w="med" len="med"/>
            <a:tailEnd type="none" w="med" len="med"/>
          </a:ln>
          <a:effectLst/>
        </p:spPr>
        <p:txBody>
          <a:bodyPr vert="horz" wrap="square" lIns="186212" tIns="148968" rIns="0" bIns="186212" numCol="1" rtlCol="0" anchor="t" anchorCtr="0" compatLnSpc="1">
            <a:prstTxWarp prst="textNoShape">
              <a:avLst/>
            </a:prstTxWarp>
          </a:bodyPr>
          <a:lstStyle/>
          <a:p>
            <a:pPr defTabSz="949294">
              <a:lnSpc>
                <a:spcPct val="90000"/>
              </a:lnSpc>
              <a:spcAft>
                <a:spcPts val="612"/>
              </a:spcAft>
              <a:defRPr/>
            </a:pPr>
            <a:r>
              <a:rPr lang="en-US" sz="1632" kern="0" dirty="0">
                <a:solidFill>
                  <a:srgbClr val="FFFFFF"/>
                </a:solidFill>
                <a:latin typeface="Segoe UI"/>
                <a:cs typeface="Segoe UI" panose="020B0502040204020203" pitchFamily="34" charset="0"/>
              </a:rPr>
              <a:t>Automated VM protection and replication</a:t>
            </a:r>
          </a:p>
          <a:p>
            <a:pPr defTabSz="949294">
              <a:lnSpc>
                <a:spcPct val="90000"/>
              </a:lnSpc>
              <a:spcAft>
                <a:spcPts val="612"/>
              </a:spcAft>
              <a:defRPr/>
            </a:pPr>
            <a:r>
              <a:rPr lang="en-US" sz="1632" kern="0" dirty="0">
                <a:solidFill>
                  <a:srgbClr val="FFFFFF"/>
                </a:solidFill>
                <a:latin typeface="Segoe UI"/>
                <a:cs typeface="Segoe UI" panose="020B0502040204020203" pitchFamily="34" charset="0"/>
              </a:rPr>
              <a:t>Remote health monitoring</a:t>
            </a:r>
          </a:p>
          <a:p>
            <a:pPr defTabSz="949294">
              <a:lnSpc>
                <a:spcPct val="90000"/>
              </a:lnSpc>
              <a:spcAft>
                <a:spcPts val="612"/>
              </a:spcAft>
              <a:defRPr/>
            </a:pPr>
            <a:r>
              <a:rPr lang="en-US" sz="1632" kern="0" dirty="0">
                <a:solidFill>
                  <a:srgbClr val="FFFFFF"/>
                </a:solidFill>
                <a:latin typeface="Segoe UI"/>
                <a:cs typeface="Segoe UI" panose="020B0502040204020203" pitchFamily="34" charset="0"/>
              </a:rPr>
              <a:t>Customizable recovery plans</a:t>
            </a:r>
          </a:p>
        </p:txBody>
      </p:sp>
      <p:sp>
        <p:nvSpPr>
          <p:cNvPr id="98" name="Rectangle 97"/>
          <p:cNvSpPr/>
          <p:nvPr/>
        </p:nvSpPr>
        <p:spPr>
          <a:xfrm>
            <a:off x="6439617" y="5718587"/>
            <a:ext cx="4622755" cy="633693"/>
          </a:xfrm>
          <a:prstGeom prst="rect">
            <a:avLst/>
          </a:prstGeom>
        </p:spPr>
        <p:txBody>
          <a:bodyPr wrap="square">
            <a:spAutoFit/>
          </a:bodyPr>
          <a:lstStyle/>
          <a:p>
            <a:pPr defTabSz="949294">
              <a:lnSpc>
                <a:spcPct val="90000"/>
              </a:lnSpc>
              <a:spcAft>
                <a:spcPts val="612"/>
              </a:spcAft>
            </a:pPr>
            <a:r>
              <a:rPr lang="en-US" sz="1632" dirty="0">
                <a:solidFill>
                  <a:srgbClr val="FFFFFF"/>
                </a:solidFill>
                <a:cs typeface="Segoe UI" panose="020B0502040204020203" pitchFamily="34" charset="0"/>
              </a:rPr>
              <a:t>No-impact recovery plan testing</a:t>
            </a:r>
          </a:p>
          <a:p>
            <a:pPr defTabSz="949294">
              <a:lnSpc>
                <a:spcPct val="90000"/>
              </a:lnSpc>
              <a:spcAft>
                <a:spcPts val="612"/>
              </a:spcAft>
            </a:pPr>
            <a:r>
              <a:rPr lang="en-US" sz="1632" dirty="0">
                <a:solidFill>
                  <a:srgbClr val="FFFFFF"/>
                </a:solidFill>
                <a:cs typeface="Segoe UI" panose="020B0502040204020203" pitchFamily="34" charset="0"/>
              </a:rPr>
              <a:t>Orchestrated recovery when needed</a:t>
            </a:r>
          </a:p>
        </p:txBody>
      </p:sp>
    </p:spTree>
    <p:extLst>
      <p:ext uri="{BB962C8B-B14F-4D97-AF65-F5344CB8AC3E}">
        <p14:creationId xmlns:p14="http://schemas.microsoft.com/office/powerpoint/2010/main" val="33362216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100"/>
                                  </p:stCondLst>
                                  <p:childTnLst>
                                    <p:set>
                                      <p:cBhvr>
                                        <p:cTn id="11" dur="1" fill="hold">
                                          <p:stCondLst>
                                            <p:cond delay="0"/>
                                          </p:stCondLst>
                                        </p:cTn>
                                        <p:tgtEl>
                                          <p:spTgt spid="11"/>
                                        </p:tgtEl>
                                        <p:attrNameLst>
                                          <p:attrName>style.visibility</p:attrName>
                                        </p:attrNameLst>
                                      </p:cBhvr>
                                      <p:to>
                                        <p:strVal val="visible"/>
                                      </p:to>
                                    </p:set>
                                  </p:childTnLst>
                                </p:cTn>
                              </p:par>
                            </p:childTnLst>
                          </p:cTn>
                        </p:par>
                        <p:par>
                          <p:cTn id="12" fill="hold">
                            <p:stCondLst>
                              <p:cond delay="100"/>
                            </p:stCondLst>
                            <p:childTnLst>
                              <p:par>
                                <p:cTn id="13" presetID="1" presetClass="entr" presetSubtype="0" fill="hold" nodeType="afterEffect">
                                  <p:stCondLst>
                                    <p:cond delay="10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200"/>
                            </p:stCondLst>
                            <p:childTnLst>
                              <p:par>
                                <p:cTn id="16" presetID="1" presetClass="entr" presetSubtype="0" fill="hold" nodeType="afterEffect">
                                  <p:stCondLst>
                                    <p:cond delay="100"/>
                                  </p:stCondLst>
                                  <p:childTnLst>
                                    <p:set>
                                      <p:cBhvr>
                                        <p:cTn id="17" dur="1" fill="hold">
                                          <p:stCondLst>
                                            <p:cond delay="0"/>
                                          </p:stCondLst>
                                        </p:cTn>
                                        <p:tgtEl>
                                          <p:spTgt spid="16"/>
                                        </p:tgtEl>
                                        <p:attrNameLst>
                                          <p:attrName>style.visibility</p:attrName>
                                        </p:attrNameLst>
                                      </p:cBhvr>
                                      <p:to>
                                        <p:strVal val="visible"/>
                                      </p:to>
                                    </p:set>
                                  </p:childTnLst>
                                </p:cTn>
                              </p:par>
                            </p:childTnLst>
                          </p:cTn>
                        </p:par>
                        <p:par>
                          <p:cTn id="18" fill="hold">
                            <p:stCondLst>
                              <p:cond delay="300"/>
                            </p:stCondLst>
                            <p:childTnLst>
                              <p:par>
                                <p:cTn id="19" presetID="1" presetClass="entr" presetSubtype="0" fill="hold" nodeType="afterEffect">
                                  <p:stCondLst>
                                    <p:cond delay="100"/>
                                  </p:stCondLst>
                                  <p:childTnLst>
                                    <p:set>
                                      <p:cBhvr>
                                        <p:cTn id="20" dur="1" fill="hold">
                                          <p:stCondLst>
                                            <p:cond delay="0"/>
                                          </p:stCondLst>
                                        </p:cTn>
                                        <p:tgtEl>
                                          <p:spTgt spid="17"/>
                                        </p:tgtEl>
                                        <p:attrNameLst>
                                          <p:attrName>style.visibility</p:attrName>
                                        </p:attrNameLst>
                                      </p:cBhvr>
                                      <p:to>
                                        <p:strVal val="visible"/>
                                      </p:to>
                                    </p:set>
                                  </p:childTnLst>
                                </p:cTn>
                              </p:par>
                            </p:childTnLst>
                          </p:cTn>
                        </p:par>
                        <p:par>
                          <p:cTn id="21" fill="hold">
                            <p:stCondLst>
                              <p:cond delay="400"/>
                            </p:stCondLst>
                            <p:childTnLst>
                              <p:par>
                                <p:cTn id="22" presetID="1" presetClass="entr" presetSubtype="0" fill="hold" grpId="0" nodeType="afterEffect">
                                  <p:stCondLst>
                                    <p:cond delay="100"/>
                                  </p:stCondLst>
                                  <p:childTnLst>
                                    <p:set>
                                      <p:cBhvr>
                                        <p:cTn id="23" dur="1" fill="hold">
                                          <p:stCondLst>
                                            <p:cond delay="0"/>
                                          </p:stCondLst>
                                        </p:cTn>
                                        <p:tgtEl>
                                          <p:spTgt spid="22"/>
                                        </p:tgtEl>
                                        <p:attrNameLst>
                                          <p:attrName>style.visibility</p:attrName>
                                        </p:attrNameLst>
                                      </p:cBhvr>
                                      <p:to>
                                        <p:strVal val="visible"/>
                                      </p:to>
                                    </p:set>
                                  </p:childTnLst>
                                </p:cTn>
                              </p:par>
                            </p:childTnLst>
                          </p:cTn>
                        </p:par>
                        <p:par>
                          <p:cTn id="24" fill="hold">
                            <p:stCondLst>
                              <p:cond delay="500"/>
                            </p:stCondLst>
                            <p:childTnLst>
                              <p:par>
                                <p:cTn id="25" presetID="1" presetClass="entr" presetSubtype="0" fill="hold" grpId="0" nodeType="afterEffect">
                                  <p:stCondLst>
                                    <p:cond delay="100"/>
                                  </p:stCondLst>
                                  <p:childTnLst>
                                    <p:set>
                                      <p:cBhvr>
                                        <p:cTn id="26" dur="1" fill="hold">
                                          <p:stCondLst>
                                            <p:cond delay="0"/>
                                          </p:stCondLst>
                                        </p:cTn>
                                        <p:tgtEl>
                                          <p:spTgt spid="23"/>
                                        </p:tgtEl>
                                        <p:attrNameLst>
                                          <p:attrName>style.visibility</p:attrName>
                                        </p:attrNameLst>
                                      </p:cBhvr>
                                      <p:to>
                                        <p:strVal val="visible"/>
                                      </p:to>
                                    </p:set>
                                  </p:childTnLst>
                                </p:cTn>
                              </p:par>
                            </p:childTnLst>
                          </p:cTn>
                        </p:par>
                        <p:par>
                          <p:cTn id="27" fill="hold">
                            <p:stCondLst>
                              <p:cond delay="600"/>
                            </p:stCondLst>
                            <p:childTnLst>
                              <p:par>
                                <p:cTn id="28" presetID="1" presetClass="entr" presetSubtype="0" fill="hold" grpId="0" nodeType="afterEffect">
                                  <p:stCondLst>
                                    <p:cond delay="100"/>
                                  </p:stCondLst>
                                  <p:childTnLst>
                                    <p:set>
                                      <p:cBhvr>
                                        <p:cTn id="29" dur="1" fill="hold">
                                          <p:stCondLst>
                                            <p:cond delay="0"/>
                                          </p:stCondLst>
                                        </p:cTn>
                                        <p:tgtEl>
                                          <p:spTgt spid="24"/>
                                        </p:tgtEl>
                                        <p:attrNameLst>
                                          <p:attrName>style.visibility</p:attrName>
                                        </p:attrNameLst>
                                      </p:cBhvr>
                                      <p:to>
                                        <p:strVal val="visible"/>
                                      </p:to>
                                    </p:set>
                                  </p:childTnLst>
                                </p:cTn>
                              </p:par>
                            </p:childTnLst>
                          </p:cTn>
                        </p:par>
                        <p:par>
                          <p:cTn id="30" fill="hold">
                            <p:stCondLst>
                              <p:cond delay="700"/>
                            </p:stCondLst>
                            <p:childTnLst>
                              <p:par>
                                <p:cTn id="31" presetID="1" presetClass="entr" presetSubtype="0" fill="hold" nodeType="afterEffect">
                                  <p:stCondLst>
                                    <p:cond delay="100"/>
                                  </p:stCondLst>
                                  <p:childTnLst>
                                    <p:set>
                                      <p:cBhvr>
                                        <p:cTn id="32" dur="1" fill="hold">
                                          <p:stCondLst>
                                            <p:cond delay="0"/>
                                          </p:stCondLst>
                                        </p:cTn>
                                        <p:tgtEl>
                                          <p:spTgt spid="25"/>
                                        </p:tgtEl>
                                        <p:attrNameLst>
                                          <p:attrName>style.visibility</p:attrName>
                                        </p:attrNameLst>
                                      </p:cBhvr>
                                      <p:to>
                                        <p:strVal val="visible"/>
                                      </p:to>
                                    </p:set>
                                  </p:childTnLst>
                                </p:cTn>
                              </p:par>
                            </p:childTnLst>
                          </p:cTn>
                        </p:par>
                        <p:par>
                          <p:cTn id="33" fill="hold">
                            <p:stCondLst>
                              <p:cond delay="800"/>
                            </p:stCondLst>
                            <p:childTnLst>
                              <p:par>
                                <p:cTn id="34" presetID="1" presetClass="entr" presetSubtype="0" fill="hold" nodeType="afterEffect">
                                  <p:stCondLst>
                                    <p:cond delay="100"/>
                                  </p:stCondLst>
                                  <p:childTnLst>
                                    <p:set>
                                      <p:cBhvr>
                                        <p:cTn id="35" dur="1" fill="hold">
                                          <p:stCondLst>
                                            <p:cond delay="0"/>
                                          </p:stCondLst>
                                        </p:cTn>
                                        <p:tgtEl>
                                          <p:spTgt spid="40"/>
                                        </p:tgtEl>
                                        <p:attrNameLst>
                                          <p:attrName>style.visibility</p:attrName>
                                        </p:attrNameLst>
                                      </p:cBhvr>
                                      <p:to>
                                        <p:strVal val="visible"/>
                                      </p:to>
                                    </p:set>
                                  </p:childTnLst>
                                </p:cTn>
                              </p:par>
                            </p:childTnLst>
                          </p:cTn>
                        </p:par>
                        <p:par>
                          <p:cTn id="36" fill="hold">
                            <p:stCondLst>
                              <p:cond delay="900"/>
                            </p:stCondLst>
                            <p:childTnLst>
                              <p:par>
                                <p:cTn id="37" presetID="1" presetClass="entr" presetSubtype="0" fill="hold" nodeType="afterEffect">
                                  <p:stCondLst>
                                    <p:cond delay="100"/>
                                  </p:stCondLst>
                                  <p:childTnLst>
                                    <p:set>
                                      <p:cBhvr>
                                        <p:cTn id="38" dur="1" fill="hold">
                                          <p:stCondLst>
                                            <p:cond delay="0"/>
                                          </p:stCondLst>
                                        </p:cTn>
                                        <p:tgtEl>
                                          <p:spTgt spid="80"/>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nodeType="afterEffect">
                                  <p:stCondLst>
                                    <p:cond delay="100"/>
                                  </p:stCondLst>
                                  <p:childTnLst>
                                    <p:set>
                                      <p:cBhvr>
                                        <p:cTn id="41" dur="1" fill="hold">
                                          <p:stCondLst>
                                            <p:cond delay="0"/>
                                          </p:stCondLst>
                                        </p:cTn>
                                        <p:tgtEl>
                                          <p:spTgt spid="84"/>
                                        </p:tgtEl>
                                        <p:attrNameLst>
                                          <p:attrName>style.visibility</p:attrName>
                                        </p:attrNameLst>
                                      </p:cBhvr>
                                      <p:to>
                                        <p:strVal val="visible"/>
                                      </p:to>
                                    </p:set>
                                  </p:childTnLst>
                                </p:cTn>
                              </p:par>
                            </p:childTnLst>
                          </p:cTn>
                        </p:par>
                        <p:par>
                          <p:cTn id="42" fill="hold">
                            <p:stCondLst>
                              <p:cond delay="1100"/>
                            </p:stCondLst>
                            <p:childTnLst>
                              <p:par>
                                <p:cTn id="43" presetID="1" presetClass="entr" presetSubtype="0" fill="hold" nodeType="afterEffect">
                                  <p:stCondLst>
                                    <p:cond delay="10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grpId="0" nodeType="withEffect">
                                  <p:stCondLst>
                                    <p:cond delay="100"/>
                                  </p:stCondLst>
                                  <p:childTnLst>
                                    <p:set>
                                      <p:cBhvr>
                                        <p:cTn id="46" dur="1" fill="hold">
                                          <p:stCondLst>
                                            <p:cond delay="0"/>
                                          </p:stCondLst>
                                        </p:cTn>
                                        <p:tgtEl>
                                          <p:spTgt spid="6"/>
                                        </p:tgtEl>
                                        <p:attrNameLst>
                                          <p:attrName>style.visibility</p:attrName>
                                        </p:attrNameLst>
                                      </p:cBhvr>
                                      <p:to>
                                        <p:strVal val="visible"/>
                                      </p:to>
                                    </p:set>
                                  </p:childTnLst>
                                </p:cTn>
                              </p:par>
                            </p:childTnLst>
                          </p:cTn>
                        </p:par>
                        <p:par>
                          <p:cTn id="47" fill="hold">
                            <p:stCondLst>
                              <p:cond delay="1200"/>
                            </p:stCondLst>
                            <p:childTnLst>
                              <p:par>
                                <p:cTn id="48" presetID="1" presetClass="entr" presetSubtype="0" fill="hold" grpId="0" nodeType="afterEffect">
                                  <p:stCondLst>
                                    <p:cond delay="100"/>
                                  </p:stCondLst>
                                  <p:childTnLst>
                                    <p:set>
                                      <p:cBhvr>
                                        <p:cTn id="49" dur="1" fill="hold">
                                          <p:stCondLst>
                                            <p:cond delay="0"/>
                                          </p:stCondLst>
                                        </p:cTn>
                                        <p:tgtEl>
                                          <p:spTgt spid="8"/>
                                        </p:tgtEl>
                                        <p:attrNameLst>
                                          <p:attrName>style.visibility</p:attrName>
                                        </p:attrNameLst>
                                      </p:cBhvr>
                                      <p:to>
                                        <p:strVal val="visible"/>
                                      </p:to>
                                    </p:set>
                                  </p:childTnLst>
                                </p:cTn>
                              </p:par>
                            </p:childTnLst>
                          </p:cTn>
                        </p:par>
                        <p:par>
                          <p:cTn id="50" fill="hold">
                            <p:stCondLst>
                              <p:cond delay="1300"/>
                            </p:stCondLst>
                            <p:childTnLst>
                              <p:par>
                                <p:cTn id="51" presetID="1" presetClass="entr" presetSubtype="0" fill="hold" grpId="0" nodeType="afterEffect">
                                  <p:stCondLst>
                                    <p:cond delay="100"/>
                                  </p:stCondLst>
                                  <p:childTnLst>
                                    <p:set>
                                      <p:cBhvr>
                                        <p:cTn id="52" dur="1" fill="hold">
                                          <p:stCondLst>
                                            <p:cond delay="0"/>
                                          </p:stCondLst>
                                        </p:cTn>
                                        <p:tgtEl>
                                          <p:spTgt spid="9"/>
                                        </p:tgtEl>
                                        <p:attrNameLst>
                                          <p:attrName>style.visibility</p:attrName>
                                        </p:attrNameLst>
                                      </p:cBhvr>
                                      <p:to>
                                        <p:strVal val="visible"/>
                                      </p:to>
                                    </p:set>
                                  </p:childTnLst>
                                </p:cTn>
                              </p:par>
                            </p:childTnLst>
                          </p:cTn>
                        </p:par>
                        <p:par>
                          <p:cTn id="53" fill="hold">
                            <p:stCondLst>
                              <p:cond delay="1400"/>
                            </p:stCondLst>
                            <p:childTnLst>
                              <p:par>
                                <p:cTn id="54" presetID="1" presetClass="entr" presetSubtype="0" fill="hold" grpId="0" nodeType="afterEffect">
                                  <p:stCondLst>
                                    <p:cond delay="100"/>
                                  </p:stCondLst>
                                  <p:childTnLst>
                                    <p:set>
                                      <p:cBhvr>
                                        <p:cTn id="55" dur="1" fill="hold">
                                          <p:stCondLst>
                                            <p:cond delay="0"/>
                                          </p:stCondLst>
                                        </p:cTn>
                                        <p:tgtEl>
                                          <p:spTgt spid="13"/>
                                        </p:tgtEl>
                                        <p:attrNameLst>
                                          <p:attrName>style.visibility</p:attrName>
                                        </p:attrNameLst>
                                      </p:cBhvr>
                                      <p:to>
                                        <p:strVal val="visible"/>
                                      </p:to>
                                    </p:set>
                                  </p:childTnLst>
                                </p:cTn>
                              </p:par>
                            </p:childTnLst>
                          </p:cTn>
                        </p:par>
                        <p:par>
                          <p:cTn id="56" fill="hold">
                            <p:stCondLst>
                              <p:cond delay="1500"/>
                            </p:stCondLst>
                            <p:childTnLst>
                              <p:par>
                                <p:cTn id="57" presetID="1" presetClass="entr" presetSubtype="0" fill="hold" grpId="0" nodeType="afterEffect">
                                  <p:stCondLst>
                                    <p:cond delay="100"/>
                                  </p:stCondLst>
                                  <p:childTnLst>
                                    <p:set>
                                      <p:cBhvr>
                                        <p:cTn id="58" dur="1" fill="hold">
                                          <p:stCondLst>
                                            <p:cond delay="0"/>
                                          </p:stCondLst>
                                        </p:cTn>
                                        <p:tgtEl>
                                          <p:spTgt spid="14"/>
                                        </p:tgtEl>
                                        <p:attrNameLst>
                                          <p:attrName>style.visibility</p:attrName>
                                        </p:attrNameLst>
                                      </p:cBhvr>
                                      <p:to>
                                        <p:strVal val="visible"/>
                                      </p:to>
                                    </p:set>
                                  </p:childTnLst>
                                </p:cTn>
                              </p:par>
                            </p:childTnLst>
                          </p:cTn>
                        </p:par>
                        <p:par>
                          <p:cTn id="59" fill="hold">
                            <p:stCondLst>
                              <p:cond delay="1600"/>
                            </p:stCondLst>
                            <p:childTnLst>
                              <p:par>
                                <p:cTn id="60" presetID="1" presetClass="entr" presetSubtype="0" fill="hold" nodeType="afterEffect">
                                  <p:stCondLst>
                                    <p:cond delay="100"/>
                                  </p:stCondLst>
                                  <p:childTnLst>
                                    <p:set>
                                      <p:cBhvr>
                                        <p:cTn id="61" dur="1" fill="hold">
                                          <p:stCondLst>
                                            <p:cond delay="0"/>
                                          </p:stCondLst>
                                        </p:cTn>
                                        <p:tgtEl>
                                          <p:spTgt spid="56"/>
                                        </p:tgtEl>
                                        <p:attrNameLst>
                                          <p:attrName>style.visibility</p:attrName>
                                        </p:attrNameLst>
                                      </p:cBhvr>
                                      <p:to>
                                        <p:strVal val="visible"/>
                                      </p:to>
                                    </p:set>
                                  </p:childTnLst>
                                </p:cTn>
                              </p:par>
                            </p:childTnLst>
                          </p:cTn>
                        </p:par>
                        <p:par>
                          <p:cTn id="62" fill="hold">
                            <p:stCondLst>
                              <p:cond delay="1700"/>
                            </p:stCondLst>
                            <p:childTnLst>
                              <p:par>
                                <p:cTn id="63" presetID="1" presetClass="entr" presetSubtype="0" fill="hold" nodeType="afterEffect">
                                  <p:stCondLst>
                                    <p:cond delay="100"/>
                                  </p:stCondLst>
                                  <p:childTnLst>
                                    <p:set>
                                      <p:cBhvr>
                                        <p:cTn id="64" dur="1" fill="hold">
                                          <p:stCondLst>
                                            <p:cond delay="0"/>
                                          </p:stCondLst>
                                        </p:cTn>
                                        <p:tgtEl>
                                          <p:spTgt spid="61"/>
                                        </p:tgtEl>
                                        <p:attrNameLst>
                                          <p:attrName>style.visibility</p:attrName>
                                        </p:attrNameLst>
                                      </p:cBhvr>
                                      <p:to>
                                        <p:strVal val="visible"/>
                                      </p:to>
                                    </p:set>
                                  </p:childTnLst>
                                </p:cTn>
                              </p:par>
                            </p:childTnLst>
                          </p:cTn>
                        </p:par>
                        <p:par>
                          <p:cTn id="65" fill="hold">
                            <p:stCondLst>
                              <p:cond delay="1800"/>
                            </p:stCondLst>
                            <p:childTnLst>
                              <p:par>
                                <p:cTn id="66" presetID="1" presetClass="entr" presetSubtype="0" fill="hold" nodeType="afterEffect">
                                  <p:stCondLst>
                                    <p:cond delay="100"/>
                                  </p:stCondLst>
                                  <p:childTnLst>
                                    <p:set>
                                      <p:cBhvr>
                                        <p:cTn id="67" dur="1" fill="hold">
                                          <p:stCondLst>
                                            <p:cond delay="0"/>
                                          </p:stCondLst>
                                        </p:cTn>
                                        <p:tgtEl>
                                          <p:spTgt spid="76"/>
                                        </p:tgtEl>
                                        <p:attrNameLst>
                                          <p:attrName>style.visibility</p:attrName>
                                        </p:attrNameLst>
                                      </p:cBhvr>
                                      <p:to>
                                        <p:strVal val="visible"/>
                                      </p:to>
                                    </p:set>
                                  </p:childTnLst>
                                </p:cTn>
                              </p:par>
                            </p:childTnLst>
                          </p:cTn>
                        </p:par>
                        <p:par>
                          <p:cTn id="68" fill="hold">
                            <p:stCondLst>
                              <p:cond delay="1900"/>
                            </p:stCondLst>
                            <p:childTnLst>
                              <p:par>
                                <p:cTn id="69" presetID="1" presetClass="entr" presetSubtype="0" fill="hold" nodeType="afterEffect">
                                  <p:stCondLst>
                                    <p:cond delay="100"/>
                                  </p:stCondLst>
                                  <p:childTnLst>
                                    <p:set>
                                      <p:cBhvr>
                                        <p:cTn id="70" dur="1" fill="hold">
                                          <p:stCondLst>
                                            <p:cond delay="0"/>
                                          </p:stCondLst>
                                        </p:cTn>
                                        <p:tgtEl>
                                          <p:spTgt spid="9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anim calcmode="lin" valueType="num">
                                      <p:cBhvr additive="base">
                                        <p:cTn id="75" dur="500" fill="hold"/>
                                        <p:tgtEl>
                                          <p:spTgt spid="12"/>
                                        </p:tgtEl>
                                        <p:attrNameLst>
                                          <p:attrName>ppt_x</p:attrName>
                                        </p:attrNameLst>
                                      </p:cBhvr>
                                      <p:tavLst>
                                        <p:tav tm="0">
                                          <p:val>
                                            <p:strVal val="#ppt_x"/>
                                          </p:val>
                                        </p:tav>
                                        <p:tav tm="100000">
                                          <p:val>
                                            <p:strVal val="#ppt_x"/>
                                          </p:val>
                                        </p:tav>
                                      </p:tavLst>
                                    </p:anim>
                                    <p:anim calcmode="lin" valueType="num">
                                      <p:cBhvr additive="base">
                                        <p:cTn id="7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p:bldP spid="22" grpId="0" animBg="1"/>
      <p:bldP spid="23" grpId="0"/>
      <p:bldP spid="2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smtClean="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3" name="Rectangle 2"/>
          <p:cNvSpPr/>
          <p:nvPr/>
        </p:nvSpPr>
        <p:spPr bwMode="auto">
          <a:xfrm>
            <a:off x="448303" y="1664143"/>
            <a:ext cx="11526579" cy="157259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Title 1"/>
          <p:cNvSpPr txBox="1">
            <a:spLocks/>
          </p:cNvSpPr>
          <p:nvPr/>
        </p:nvSpPr>
        <p:spPr>
          <a:xfrm>
            <a:off x="427037" y="480789"/>
            <a:ext cx="116586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smtClean="0">
                <a:ln w="3175">
                  <a:noFill/>
                </a:ln>
                <a:solidFill>
                  <a:srgbClr val="FFFFFF"/>
                </a:solidFill>
                <a:effectLst/>
                <a:uLnTx/>
                <a:uFillTx/>
                <a:latin typeface="Segoe UI Semibold" panose="020B0702040204020203" pitchFamily="34" charset="0"/>
                <a:ea typeface="+mn-ea"/>
                <a:cs typeface="Segoe UI Semibold" panose="020B0702040204020203" pitchFamily="34" charset="0"/>
              </a:rPr>
              <a:t>Leading</a:t>
            </a:r>
            <a:r>
              <a:rPr kumimoji="0" lang="en-US" sz="50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 the journey to the Cloud</a:t>
            </a:r>
            <a:endPar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
        <p:nvSpPr>
          <p:cNvPr id="42" name="Rounded Rectangle 41"/>
          <p:cNvSpPr/>
          <p:nvPr/>
        </p:nvSpPr>
        <p:spPr bwMode="auto">
          <a:xfrm>
            <a:off x="448303" y="2011255"/>
            <a:ext cx="11526579" cy="3450932"/>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579437" y="2401520"/>
            <a:ext cx="11277600" cy="2904442"/>
            <a:chOff x="579437" y="2401520"/>
            <a:chExt cx="11277600" cy="2904442"/>
          </a:xfrm>
        </p:grpSpPr>
        <p:grpSp>
          <p:nvGrpSpPr>
            <p:cNvPr id="48" name="Group 47"/>
            <p:cNvGrpSpPr/>
            <p:nvPr/>
          </p:nvGrpSpPr>
          <p:grpSpPr>
            <a:xfrm>
              <a:off x="579437" y="2401520"/>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5" name="Group 4"/>
            <p:cNvGrpSpPr/>
            <p:nvPr/>
          </p:nvGrpSpPr>
          <p:grpSpPr>
            <a:xfrm>
              <a:off x="579437" y="3131063"/>
              <a:ext cx="11277600" cy="2174899"/>
              <a:chOff x="579437" y="3131063"/>
              <a:chExt cx="11277600" cy="2174899"/>
            </a:xfrm>
          </p:grpSpPr>
          <p:grpSp>
            <p:nvGrpSpPr>
              <p:cNvPr id="43" name="Group 42"/>
              <p:cNvGrpSpPr/>
              <p:nvPr/>
            </p:nvGrpSpPr>
            <p:grpSpPr>
              <a:xfrm>
                <a:off x="579437" y="4588424"/>
                <a:ext cx="11277600" cy="717538"/>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a:t>
                  </a:r>
                  <a:r>
                    <a:rPr kumimoji="0" lang="en-US" sz="2000" b="0" i="0" u="none" strike="noStrike" kern="1200" cap="none" spc="-50" normalizeH="0" baseline="0" noProof="0" dirty="0" smtClean="0">
                      <a:ln>
                        <a:noFill/>
                      </a:ln>
                      <a:solidFill>
                        <a:srgbClr val="FFFFFF"/>
                      </a:solidFill>
                      <a:effectLst/>
                      <a:uLnTx/>
                      <a:uFillTx/>
                      <a:latin typeface="Segoe UI Semilight"/>
                      <a:ea typeface="Segoe UI" pitchFamily="34" charset="0"/>
                      <a:cs typeface="Segoe UI" pitchFamily="34" charset="0"/>
                    </a:rPr>
                    <a:t>+ </a:t>
                  </a: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3131063"/>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Cortana </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3856618"/>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grpSp>
      </p:grpSp>
      <p:sp>
        <p:nvSpPr>
          <p:cNvPr id="63" name="TextBox 62"/>
          <p:cNvSpPr txBox="1"/>
          <p:nvPr/>
        </p:nvSpPr>
        <p:spPr>
          <a:xfrm>
            <a:off x="382815" y="1944482"/>
            <a:ext cx="1850058" cy="544765"/>
          </a:xfrm>
          <a:prstGeom prst="rect">
            <a:avLst/>
          </a:prstGeom>
          <a:noFill/>
        </p:spPr>
        <p:txBody>
          <a:bodyPr wrap="none" lIns="182880" tIns="146304" rIns="182880" bIns="146304" rtlCol="0">
            <a:spAutoFit/>
          </a:bodyPr>
          <a:lstStyle/>
          <a:p>
            <a:pPr>
              <a:lnSpc>
                <a:spcPct val="90000"/>
              </a:lnSpc>
              <a:spcAft>
                <a:spcPts val="600"/>
              </a:spcAft>
            </a:pPr>
            <a:r>
              <a:rPr lang="en-US" spc="-10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a:lnSpc>
                <a:spcPct val="90000"/>
              </a:lnSpc>
              <a:spcAft>
                <a:spcPts val="600"/>
              </a:spcAft>
            </a:pPr>
            <a:r>
              <a:rPr lang="en-US" sz="3600" spc="-10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grpSp>
        <p:nvGrpSpPr>
          <p:cNvPr id="7" name="Group 6"/>
          <p:cNvGrpSpPr/>
          <p:nvPr/>
        </p:nvGrpSpPr>
        <p:grpSpPr>
          <a:xfrm>
            <a:off x="579437" y="1105954"/>
            <a:ext cx="11277600" cy="3289531"/>
            <a:chOff x="581169" y="-769074"/>
            <a:chExt cx="11277600" cy="2630832"/>
          </a:xfrm>
        </p:grpSpPr>
        <p:sp>
          <p:nvSpPr>
            <p:cNvPr id="64" name="Rectangle 63"/>
            <p:cNvSpPr/>
            <p:nvPr/>
          </p:nvSpPr>
          <p:spPr bwMode="auto">
            <a:xfrm>
              <a:off x="581169" y="-769074"/>
              <a:ext cx="11277600" cy="2630832"/>
            </a:xfrm>
            <a:prstGeom prst="rect">
              <a:avLst/>
            </a:prstGeom>
            <a:solidFill>
              <a:srgbClr val="00B050"/>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581170" y="-769074"/>
              <a:ext cx="3657600" cy="2630832"/>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66" name="Rectangle 65"/>
          <p:cNvSpPr/>
          <p:nvPr/>
        </p:nvSpPr>
        <p:spPr bwMode="auto">
          <a:xfrm>
            <a:off x="575448" y="1168333"/>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nvGrpSpPr>
          <p:cNvPr id="229" name="Group 228"/>
          <p:cNvGrpSpPr/>
          <p:nvPr/>
        </p:nvGrpSpPr>
        <p:grpSpPr>
          <a:xfrm>
            <a:off x="4325819" y="1245631"/>
            <a:ext cx="1875134" cy="2846265"/>
            <a:chOff x="4325819" y="1245631"/>
            <a:chExt cx="1875134" cy="2846265"/>
          </a:xfrm>
        </p:grpSpPr>
        <p:grpSp>
          <p:nvGrpSpPr>
            <p:cNvPr id="22" name="Group 21"/>
            <p:cNvGrpSpPr/>
            <p:nvPr/>
          </p:nvGrpSpPr>
          <p:grpSpPr>
            <a:xfrm>
              <a:off x="4485486" y="2232635"/>
              <a:ext cx="1715467" cy="447815"/>
              <a:chOff x="9396710" y="7675791"/>
              <a:chExt cx="1715467" cy="447815"/>
            </a:xfrm>
          </p:grpSpPr>
          <p:sp>
            <p:nvSpPr>
              <p:cNvPr id="189" name="Rectangle 188"/>
              <p:cNvSpPr/>
              <p:nvPr/>
            </p:nvSpPr>
            <p:spPr bwMode="auto">
              <a:xfrm>
                <a:off x="9396710"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0" name="TextBox 189"/>
              <p:cNvSpPr txBox="1"/>
              <p:nvPr/>
            </p:nvSpPr>
            <p:spPr>
              <a:xfrm>
                <a:off x="9720129" y="7675791"/>
                <a:ext cx="1392048"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Notification Hubs</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25" name="Picture 224"/>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455232" y="7760663"/>
                <a:ext cx="289222" cy="289222"/>
              </a:xfrm>
              <a:prstGeom prst="rect">
                <a:avLst/>
              </a:prstGeom>
              <a:noFill/>
            </p:spPr>
          </p:pic>
        </p:grpSp>
        <p:grpSp>
          <p:nvGrpSpPr>
            <p:cNvPr id="24" name="Group 23"/>
            <p:cNvGrpSpPr/>
            <p:nvPr/>
          </p:nvGrpSpPr>
          <p:grpSpPr>
            <a:xfrm>
              <a:off x="4485486" y="2689847"/>
              <a:ext cx="1712261" cy="447815"/>
              <a:chOff x="9396710" y="7101633"/>
              <a:chExt cx="1712261" cy="447815"/>
            </a:xfrm>
          </p:grpSpPr>
          <p:sp>
            <p:nvSpPr>
              <p:cNvPr id="176" name="Rectangle 175"/>
              <p:cNvSpPr/>
              <p:nvPr/>
            </p:nvSpPr>
            <p:spPr bwMode="auto">
              <a:xfrm>
                <a:off x="9396710"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7" name="TextBox 176"/>
              <p:cNvSpPr txBox="1"/>
              <p:nvPr/>
            </p:nvSpPr>
            <p:spPr>
              <a:xfrm>
                <a:off x="9720129" y="7101633"/>
                <a:ext cx="1388842"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API Management</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57" name="Picture 256"/>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9452770" y="7184780"/>
                <a:ext cx="266534" cy="266535"/>
              </a:xfrm>
              <a:prstGeom prst="rect">
                <a:avLst/>
              </a:prstGeom>
              <a:noFill/>
            </p:spPr>
          </p:pic>
        </p:grpSp>
        <p:grpSp>
          <p:nvGrpSpPr>
            <p:cNvPr id="10" name="Group 9"/>
            <p:cNvGrpSpPr/>
            <p:nvPr/>
          </p:nvGrpSpPr>
          <p:grpSpPr>
            <a:xfrm>
              <a:off x="4485486" y="3644081"/>
              <a:ext cx="1534328" cy="447815"/>
              <a:chOff x="9945352" y="2501885"/>
              <a:chExt cx="1534328" cy="447815"/>
            </a:xfrm>
          </p:grpSpPr>
          <p:sp>
            <p:nvSpPr>
              <p:cNvPr id="178" name="Rectangle 177"/>
              <p:cNvSpPr/>
              <p:nvPr/>
            </p:nvSpPr>
            <p:spPr bwMode="auto">
              <a:xfrm>
                <a:off x="9945352" y="252761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9" name="TextBox 178"/>
              <p:cNvSpPr txBox="1"/>
              <p:nvPr/>
            </p:nvSpPr>
            <p:spPr>
              <a:xfrm>
                <a:off x="10268771" y="2501885"/>
                <a:ext cx="1210909"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Cloud Services</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60" name="Picture 259"/>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9996502" y="2579644"/>
                <a:ext cx="289761" cy="289760"/>
              </a:xfrm>
              <a:prstGeom prst="rect">
                <a:avLst/>
              </a:prstGeom>
              <a:noFill/>
            </p:spPr>
          </p:pic>
        </p:grpSp>
        <p:grpSp>
          <p:nvGrpSpPr>
            <p:cNvPr id="11" name="Group 10"/>
            <p:cNvGrpSpPr/>
            <p:nvPr/>
          </p:nvGrpSpPr>
          <p:grpSpPr>
            <a:xfrm>
              <a:off x="4485486" y="3157706"/>
              <a:ext cx="1481428" cy="447815"/>
              <a:chOff x="9945352" y="1927727"/>
              <a:chExt cx="1481428" cy="447815"/>
            </a:xfrm>
          </p:grpSpPr>
          <p:sp>
            <p:nvSpPr>
              <p:cNvPr id="165" name="Rectangle 164"/>
              <p:cNvSpPr/>
              <p:nvPr/>
            </p:nvSpPr>
            <p:spPr bwMode="auto">
              <a:xfrm>
                <a:off x="9945352" y="195345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6" name="TextBox 165"/>
              <p:cNvSpPr txBox="1"/>
              <p:nvPr/>
            </p:nvSpPr>
            <p:spPr>
              <a:xfrm>
                <a:off x="10268771" y="1927727"/>
                <a:ext cx="1158009"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Service Fabric</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268" name="Freeform 267"/>
              <p:cNvSpPr/>
              <p:nvPr/>
            </p:nvSpPr>
            <p:spPr bwMode="auto">
              <a:xfrm>
                <a:off x="9996144" y="2006207"/>
                <a:ext cx="282401" cy="271425"/>
              </a:xfrm>
              <a:custGeom>
                <a:avLst/>
                <a:gdLst>
                  <a:gd name="connsiteX0" fmla="*/ 284961 w 673895"/>
                  <a:gd name="connsiteY0" fmla="*/ 158165 h 647702"/>
                  <a:gd name="connsiteX1" fmla="*/ 170786 w 673895"/>
                  <a:gd name="connsiteY1" fmla="*/ 242195 h 647702"/>
                  <a:gd name="connsiteX2" fmla="*/ 176214 w 673895"/>
                  <a:gd name="connsiteY2" fmla="*/ 269082 h 647702"/>
                  <a:gd name="connsiteX3" fmla="*/ 150408 w 673895"/>
                  <a:gd name="connsiteY3" fmla="*/ 331383 h 647702"/>
                  <a:gd name="connsiteX4" fmla="*/ 146443 w 673895"/>
                  <a:gd name="connsiteY4" fmla="*/ 334057 h 647702"/>
                  <a:gd name="connsiteX5" fmla="*/ 192422 w 673895"/>
                  <a:gd name="connsiteY5" fmla="*/ 472837 h 647702"/>
                  <a:gd name="connsiteX6" fmla="*/ 220034 w 673895"/>
                  <a:gd name="connsiteY6" fmla="*/ 478412 h 647702"/>
                  <a:gd name="connsiteX7" fmla="*/ 248039 w 673895"/>
                  <a:gd name="connsiteY7" fmla="*/ 497294 h 647702"/>
                  <a:gd name="connsiteX8" fmla="*/ 265572 w 673895"/>
                  <a:gd name="connsiteY8" fmla="*/ 523298 h 647702"/>
                  <a:gd name="connsiteX9" fmla="*/ 408956 w 673895"/>
                  <a:gd name="connsiteY9" fmla="*/ 523298 h 647702"/>
                  <a:gd name="connsiteX10" fmla="*/ 417479 w 673895"/>
                  <a:gd name="connsiteY10" fmla="*/ 505571 h 647702"/>
                  <a:gd name="connsiteX11" fmla="*/ 456243 w 673895"/>
                  <a:gd name="connsiteY11" fmla="*/ 473649 h 647702"/>
                  <a:gd name="connsiteX12" fmla="*/ 488887 w 673895"/>
                  <a:gd name="connsiteY12" fmla="*/ 467058 h 647702"/>
                  <a:gd name="connsiteX13" fmla="*/ 531395 w 673895"/>
                  <a:gd name="connsiteY13" fmla="*/ 334333 h 647702"/>
                  <a:gd name="connsiteX14" fmla="*/ 523487 w 673895"/>
                  <a:gd name="connsiteY14" fmla="*/ 329002 h 647702"/>
                  <a:gd name="connsiteX15" fmla="*/ 497681 w 673895"/>
                  <a:gd name="connsiteY15" fmla="*/ 266701 h 647702"/>
                  <a:gd name="connsiteX16" fmla="*/ 501673 w 673895"/>
                  <a:gd name="connsiteY16" fmla="*/ 246929 h 647702"/>
                  <a:gd name="connsiteX17" fmla="*/ 384346 w 673895"/>
                  <a:gd name="connsiteY17" fmla="*/ 159653 h 647702"/>
                  <a:gd name="connsiteX18" fmla="*/ 370052 w 673895"/>
                  <a:gd name="connsiteY18" fmla="*/ 169290 h 647702"/>
                  <a:gd name="connsiteX19" fmla="*/ 335757 w 673895"/>
                  <a:gd name="connsiteY19" fmla="*/ 176214 h 647702"/>
                  <a:gd name="connsiteX20" fmla="*/ 301462 w 673895"/>
                  <a:gd name="connsiteY20" fmla="*/ 169290 h 647702"/>
                  <a:gd name="connsiteX21" fmla="*/ 335757 w 673895"/>
                  <a:gd name="connsiteY21" fmla="*/ 0 h 647702"/>
                  <a:gd name="connsiteX22" fmla="*/ 423864 w 673895"/>
                  <a:gd name="connsiteY22" fmla="*/ 88107 h 647702"/>
                  <a:gd name="connsiteX23" fmla="*/ 420253 w 673895"/>
                  <a:gd name="connsiteY23" fmla="*/ 105993 h 647702"/>
                  <a:gd name="connsiteX24" fmla="*/ 538728 w 673895"/>
                  <a:gd name="connsiteY24" fmla="*/ 194124 h 647702"/>
                  <a:gd name="connsiteX25" fmla="*/ 551493 w 673895"/>
                  <a:gd name="connsiteY25" fmla="*/ 185518 h 647702"/>
                  <a:gd name="connsiteX26" fmla="*/ 585788 w 673895"/>
                  <a:gd name="connsiteY26" fmla="*/ 178594 h 647702"/>
                  <a:gd name="connsiteX27" fmla="*/ 673895 w 673895"/>
                  <a:gd name="connsiteY27" fmla="*/ 266701 h 647702"/>
                  <a:gd name="connsiteX28" fmla="*/ 620083 w 673895"/>
                  <a:gd name="connsiteY28" fmla="*/ 347884 h 647702"/>
                  <a:gd name="connsiteX29" fmla="*/ 593016 w 673895"/>
                  <a:gd name="connsiteY29" fmla="*/ 353349 h 647702"/>
                  <a:gd name="connsiteX30" fmla="*/ 549222 w 673895"/>
                  <a:gd name="connsiteY30" fmla="*/ 490092 h 647702"/>
                  <a:gd name="connsiteX31" fmla="*/ 552839 w 673895"/>
                  <a:gd name="connsiteY31" fmla="*/ 492531 h 647702"/>
                  <a:gd name="connsiteX32" fmla="*/ 578645 w 673895"/>
                  <a:gd name="connsiteY32" fmla="*/ 554832 h 647702"/>
                  <a:gd name="connsiteX33" fmla="*/ 490538 w 673895"/>
                  <a:gd name="connsiteY33" fmla="*/ 642939 h 647702"/>
                  <a:gd name="connsiteX34" fmla="*/ 409355 w 673895"/>
                  <a:gd name="connsiteY34" fmla="*/ 589127 h 647702"/>
                  <a:gd name="connsiteX35" fmla="*/ 409084 w 673895"/>
                  <a:gd name="connsiteY35" fmla="*/ 587783 h 647702"/>
                  <a:gd name="connsiteX36" fmla="*/ 268154 w 673895"/>
                  <a:gd name="connsiteY36" fmla="*/ 587783 h 647702"/>
                  <a:gd name="connsiteX37" fmla="*/ 266921 w 673895"/>
                  <a:gd name="connsiteY37" fmla="*/ 593890 h 647702"/>
                  <a:gd name="connsiteX38" fmla="*/ 185738 w 673895"/>
                  <a:gd name="connsiteY38" fmla="*/ 647702 h 647702"/>
                  <a:gd name="connsiteX39" fmla="*/ 97631 w 673895"/>
                  <a:gd name="connsiteY39" fmla="*/ 559595 h 647702"/>
                  <a:gd name="connsiteX40" fmla="*/ 123437 w 673895"/>
                  <a:gd name="connsiteY40" fmla="*/ 497294 h 647702"/>
                  <a:gd name="connsiteX41" fmla="*/ 130921 w 673895"/>
                  <a:gd name="connsiteY41" fmla="*/ 492248 h 647702"/>
                  <a:gd name="connsiteX42" fmla="*/ 86036 w 673895"/>
                  <a:gd name="connsiteY42" fmla="*/ 356771 h 647702"/>
                  <a:gd name="connsiteX43" fmla="*/ 53812 w 673895"/>
                  <a:gd name="connsiteY43" fmla="*/ 350265 h 647702"/>
                  <a:gd name="connsiteX44" fmla="*/ 0 w 673895"/>
                  <a:gd name="connsiteY44" fmla="*/ 269082 h 647702"/>
                  <a:gd name="connsiteX45" fmla="*/ 88107 w 673895"/>
                  <a:gd name="connsiteY45" fmla="*/ 180975 h 647702"/>
                  <a:gd name="connsiteX46" fmla="*/ 122402 w 673895"/>
                  <a:gd name="connsiteY46" fmla="*/ 187899 h 647702"/>
                  <a:gd name="connsiteX47" fmla="*/ 129378 w 673895"/>
                  <a:gd name="connsiteY47" fmla="*/ 192602 h 647702"/>
                  <a:gd name="connsiteX48" fmla="*/ 250718 w 673895"/>
                  <a:gd name="connsiteY48" fmla="*/ 103300 h 647702"/>
                  <a:gd name="connsiteX49" fmla="*/ 247650 w 673895"/>
                  <a:gd name="connsiteY49" fmla="*/ 88107 h 647702"/>
                  <a:gd name="connsiteX50" fmla="*/ 335757 w 673895"/>
                  <a:gd name="connsiteY50" fmla="*/ 0 h 64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673895" h="647702">
                    <a:moveTo>
                      <a:pt x="284961" y="158165"/>
                    </a:moveTo>
                    <a:lnTo>
                      <a:pt x="170786" y="242195"/>
                    </a:lnTo>
                    <a:lnTo>
                      <a:pt x="176214" y="269082"/>
                    </a:lnTo>
                    <a:cubicBezTo>
                      <a:pt x="176214" y="293412"/>
                      <a:pt x="166353" y="315439"/>
                      <a:pt x="150408" y="331383"/>
                    </a:cubicBezTo>
                    <a:lnTo>
                      <a:pt x="146443" y="334057"/>
                    </a:lnTo>
                    <a:lnTo>
                      <a:pt x="192422" y="472837"/>
                    </a:lnTo>
                    <a:lnTo>
                      <a:pt x="220034" y="478412"/>
                    </a:lnTo>
                    <a:cubicBezTo>
                      <a:pt x="230575" y="482870"/>
                      <a:pt x="240067" y="489322"/>
                      <a:pt x="248039" y="497294"/>
                    </a:cubicBezTo>
                    <a:lnTo>
                      <a:pt x="265572" y="523298"/>
                    </a:lnTo>
                    <a:lnTo>
                      <a:pt x="408956" y="523298"/>
                    </a:lnTo>
                    <a:lnTo>
                      <a:pt x="417479" y="505571"/>
                    </a:lnTo>
                    <a:cubicBezTo>
                      <a:pt x="426979" y="491509"/>
                      <a:pt x="440432" y="480337"/>
                      <a:pt x="456243" y="473649"/>
                    </a:cubicBezTo>
                    <a:lnTo>
                      <a:pt x="488887" y="467058"/>
                    </a:lnTo>
                    <a:lnTo>
                      <a:pt x="531395" y="334333"/>
                    </a:lnTo>
                    <a:lnTo>
                      <a:pt x="523487" y="329002"/>
                    </a:lnTo>
                    <a:cubicBezTo>
                      <a:pt x="507543" y="313058"/>
                      <a:pt x="497681" y="291031"/>
                      <a:pt x="497681" y="266701"/>
                    </a:cubicBezTo>
                    <a:lnTo>
                      <a:pt x="501673" y="246929"/>
                    </a:lnTo>
                    <a:lnTo>
                      <a:pt x="384346" y="159653"/>
                    </a:lnTo>
                    <a:lnTo>
                      <a:pt x="370052" y="169290"/>
                    </a:lnTo>
                    <a:cubicBezTo>
                      <a:pt x="359511" y="173749"/>
                      <a:pt x="347922" y="176214"/>
                      <a:pt x="335757" y="176214"/>
                    </a:cubicBezTo>
                    <a:cubicBezTo>
                      <a:pt x="323592" y="176214"/>
                      <a:pt x="312003" y="173749"/>
                      <a:pt x="301462" y="169290"/>
                    </a:cubicBezTo>
                    <a:close/>
                    <a:moveTo>
                      <a:pt x="335757" y="0"/>
                    </a:moveTo>
                    <a:cubicBezTo>
                      <a:pt x="384417" y="0"/>
                      <a:pt x="423864" y="39447"/>
                      <a:pt x="423864" y="88107"/>
                    </a:cubicBezTo>
                    <a:lnTo>
                      <a:pt x="420253" y="105993"/>
                    </a:lnTo>
                    <a:lnTo>
                      <a:pt x="538728" y="194124"/>
                    </a:lnTo>
                    <a:lnTo>
                      <a:pt x="551493" y="185518"/>
                    </a:lnTo>
                    <a:cubicBezTo>
                      <a:pt x="562034" y="181059"/>
                      <a:pt x="573623" y="178594"/>
                      <a:pt x="585788" y="178594"/>
                    </a:cubicBezTo>
                    <a:cubicBezTo>
                      <a:pt x="634448" y="178594"/>
                      <a:pt x="673895" y="218041"/>
                      <a:pt x="673895" y="266701"/>
                    </a:cubicBezTo>
                    <a:cubicBezTo>
                      <a:pt x="673895" y="303196"/>
                      <a:pt x="651706" y="334509"/>
                      <a:pt x="620083" y="347884"/>
                    </a:cubicBezTo>
                    <a:lnTo>
                      <a:pt x="593016" y="353349"/>
                    </a:lnTo>
                    <a:lnTo>
                      <a:pt x="549222" y="490092"/>
                    </a:lnTo>
                    <a:lnTo>
                      <a:pt x="552839" y="492531"/>
                    </a:lnTo>
                    <a:cubicBezTo>
                      <a:pt x="568783" y="508475"/>
                      <a:pt x="578645" y="530502"/>
                      <a:pt x="578645" y="554832"/>
                    </a:cubicBezTo>
                    <a:cubicBezTo>
                      <a:pt x="578645" y="603492"/>
                      <a:pt x="539198" y="642939"/>
                      <a:pt x="490538" y="642939"/>
                    </a:cubicBezTo>
                    <a:cubicBezTo>
                      <a:pt x="454043" y="642939"/>
                      <a:pt x="422731" y="620750"/>
                      <a:pt x="409355" y="589127"/>
                    </a:cubicBezTo>
                    <a:lnTo>
                      <a:pt x="409084" y="587783"/>
                    </a:lnTo>
                    <a:lnTo>
                      <a:pt x="268154" y="587783"/>
                    </a:lnTo>
                    <a:lnTo>
                      <a:pt x="266921" y="593890"/>
                    </a:lnTo>
                    <a:cubicBezTo>
                      <a:pt x="253546" y="625513"/>
                      <a:pt x="222233" y="647702"/>
                      <a:pt x="185738" y="647702"/>
                    </a:cubicBezTo>
                    <a:cubicBezTo>
                      <a:pt x="137078" y="647702"/>
                      <a:pt x="97631" y="608255"/>
                      <a:pt x="97631" y="559595"/>
                    </a:cubicBezTo>
                    <a:cubicBezTo>
                      <a:pt x="97631" y="535265"/>
                      <a:pt x="107493" y="513238"/>
                      <a:pt x="123437" y="497294"/>
                    </a:cubicBezTo>
                    <a:lnTo>
                      <a:pt x="130921" y="492248"/>
                    </a:lnTo>
                    <a:lnTo>
                      <a:pt x="86036" y="356771"/>
                    </a:lnTo>
                    <a:lnTo>
                      <a:pt x="53812" y="350265"/>
                    </a:lnTo>
                    <a:cubicBezTo>
                      <a:pt x="22189" y="336890"/>
                      <a:pt x="0" y="305577"/>
                      <a:pt x="0" y="269082"/>
                    </a:cubicBezTo>
                    <a:cubicBezTo>
                      <a:pt x="0" y="220422"/>
                      <a:pt x="39447" y="180975"/>
                      <a:pt x="88107" y="180975"/>
                    </a:cubicBezTo>
                    <a:cubicBezTo>
                      <a:pt x="100272" y="180975"/>
                      <a:pt x="111861" y="183440"/>
                      <a:pt x="122402" y="187899"/>
                    </a:cubicBezTo>
                    <a:lnTo>
                      <a:pt x="129378" y="192602"/>
                    </a:lnTo>
                    <a:lnTo>
                      <a:pt x="250718" y="103300"/>
                    </a:lnTo>
                    <a:lnTo>
                      <a:pt x="247650" y="88107"/>
                    </a:lnTo>
                    <a:cubicBezTo>
                      <a:pt x="247650" y="39447"/>
                      <a:pt x="287097" y="0"/>
                      <a:pt x="335757"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b="1" dirty="0">
                  <a:solidFill>
                    <a:prstClr val="white"/>
                  </a:solidFill>
                  <a:latin typeface="Calibri Light" panose="020F0302020204030204"/>
                  <a:ea typeface="Segoe UI" pitchFamily="34" charset="0"/>
                  <a:cs typeface="Segoe UI" pitchFamily="34" charset="0"/>
                </a:endParaRPr>
              </a:p>
            </p:txBody>
          </p:sp>
        </p:grpSp>
        <p:grpSp>
          <p:nvGrpSpPr>
            <p:cNvPr id="9" name="Group 8"/>
            <p:cNvGrpSpPr/>
            <p:nvPr/>
          </p:nvGrpSpPr>
          <p:grpSpPr>
            <a:xfrm>
              <a:off x="4485486" y="1772804"/>
              <a:ext cx="1380440" cy="447815"/>
              <a:chOff x="4413164" y="1353569"/>
              <a:chExt cx="1380440" cy="447815"/>
            </a:xfrm>
          </p:grpSpPr>
          <p:sp>
            <p:nvSpPr>
              <p:cNvPr id="86" name="Rectangle 85"/>
              <p:cNvSpPr/>
              <p:nvPr/>
            </p:nvSpPr>
            <p:spPr bwMode="auto">
              <a:xfrm>
                <a:off x="4413164"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7" name="TextBox 86"/>
              <p:cNvSpPr txBox="1"/>
              <p:nvPr/>
            </p:nvSpPr>
            <p:spPr>
              <a:xfrm>
                <a:off x="4736583" y="1353569"/>
                <a:ext cx="1057021"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App Service</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114" name="Picture 113"/>
              <p:cNvPicPr>
                <a:picLocks noChangeAspect="1"/>
              </p:cNvPicPr>
              <p:nvPr/>
            </p:nvPicPr>
            <p:blipFill>
              <a:blip r:embed="rId8"/>
              <a:stretch>
                <a:fillRect/>
              </a:stretch>
            </p:blipFill>
            <p:spPr>
              <a:xfrm>
                <a:off x="4486323" y="1442435"/>
                <a:ext cx="254575" cy="254074"/>
              </a:xfrm>
              <a:prstGeom prst="rect">
                <a:avLst/>
              </a:prstGeom>
            </p:spPr>
          </p:pic>
        </p:grpSp>
        <p:grpSp>
          <p:nvGrpSpPr>
            <p:cNvPr id="123" name="Group 122"/>
            <p:cNvGrpSpPr/>
            <p:nvPr/>
          </p:nvGrpSpPr>
          <p:grpSpPr>
            <a:xfrm>
              <a:off x="4325819" y="1245631"/>
              <a:ext cx="1847696" cy="433965"/>
              <a:chOff x="4325819" y="3441704"/>
              <a:chExt cx="1847696" cy="433965"/>
            </a:xfrm>
          </p:grpSpPr>
          <p:sp>
            <p:nvSpPr>
              <p:cNvPr id="124" name="TextBox 123"/>
              <p:cNvSpPr txBox="1"/>
              <p:nvPr/>
            </p:nvSpPr>
            <p:spPr>
              <a:xfrm>
                <a:off x="4325819" y="3441704"/>
                <a:ext cx="1610056"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App Platform Services</a:t>
                </a:r>
              </a:p>
            </p:txBody>
          </p:sp>
          <p:cxnSp>
            <p:nvCxnSpPr>
              <p:cNvPr id="125" name="Straight Connector 124"/>
              <p:cNvCxnSpPr/>
              <p:nvPr/>
            </p:nvCxnSpPr>
            <p:spPr>
              <a:xfrm>
                <a:off x="4495192"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1" name="Group 230"/>
          <p:cNvGrpSpPr/>
          <p:nvPr/>
        </p:nvGrpSpPr>
        <p:grpSpPr>
          <a:xfrm>
            <a:off x="6198163" y="1245631"/>
            <a:ext cx="1825924" cy="2359890"/>
            <a:chOff x="6198163" y="1245631"/>
            <a:chExt cx="1825924" cy="2359890"/>
          </a:xfrm>
        </p:grpSpPr>
        <p:grpSp>
          <p:nvGrpSpPr>
            <p:cNvPr id="224" name="Group 223"/>
            <p:cNvGrpSpPr/>
            <p:nvPr/>
          </p:nvGrpSpPr>
          <p:grpSpPr>
            <a:xfrm>
              <a:off x="6346253" y="2238541"/>
              <a:ext cx="1595242" cy="447815"/>
              <a:chOff x="6961352" y="8249949"/>
              <a:chExt cx="1595242" cy="447815"/>
            </a:xfrm>
          </p:grpSpPr>
          <p:sp>
            <p:nvSpPr>
              <p:cNvPr id="200" name="Rectangle 199"/>
              <p:cNvSpPr/>
              <p:nvPr/>
            </p:nvSpPr>
            <p:spPr bwMode="auto">
              <a:xfrm>
                <a:off x="6961352"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1" name="TextBox 200"/>
              <p:cNvSpPr txBox="1"/>
              <p:nvPr/>
            </p:nvSpPr>
            <p:spPr>
              <a:xfrm>
                <a:off x="7284771" y="8249949"/>
                <a:ext cx="1271823"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BizTalk Services</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35" name="Picture 234" descr="BizTalk Services.png"/>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7012247" y="8312418"/>
                <a:ext cx="293772" cy="293772"/>
              </a:xfrm>
              <a:prstGeom prst="rect">
                <a:avLst/>
              </a:prstGeom>
              <a:noFill/>
            </p:spPr>
          </p:pic>
        </p:grpSp>
        <p:grpSp>
          <p:nvGrpSpPr>
            <p:cNvPr id="31" name="Group 30"/>
            <p:cNvGrpSpPr/>
            <p:nvPr/>
          </p:nvGrpSpPr>
          <p:grpSpPr>
            <a:xfrm>
              <a:off x="6346253" y="1772804"/>
              <a:ext cx="1624096" cy="447815"/>
              <a:chOff x="6961352" y="7675791"/>
              <a:chExt cx="1624096" cy="447815"/>
            </a:xfrm>
          </p:grpSpPr>
          <p:sp>
            <p:nvSpPr>
              <p:cNvPr id="187" name="Rectangle 186"/>
              <p:cNvSpPr/>
              <p:nvPr/>
            </p:nvSpPr>
            <p:spPr bwMode="auto">
              <a:xfrm>
                <a:off x="6961352" y="770151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8" name="TextBox 187"/>
              <p:cNvSpPr txBox="1"/>
              <p:nvPr/>
            </p:nvSpPr>
            <p:spPr>
              <a:xfrm>
                <a:off x="7284771" y="7675791"/>
                <a:ext cx="1300677"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Storage Queues</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43" name="Picture 242" descr="Storage queue.png"/>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7012247" y="7744881"/>
                <a:ext cx="292579" cy="292579"/>
              </a:xfrm>
              <a:prstGeom prst="rect">
                <a:avLst/>
              </a:prstGeom>
              <a:noFill/>
            </p:spPr>
          </p:pic>
        </p:grpSp>
        <p:grpSp>
          <p:nvGrpSpPr>
            <p:cNvPr id="12" name="Group 11"/>
            <p:cNvGrpSpPr/>
            <p:nvPr/>
          </p:nvGrpSpPr>
          <p:grpSpPr>
            <a:xfrm>
              <a:off x="6346253" y="2609275"/>
              <a:ext cx="1415706" cy="600164"/>
              <a:chOff x="9945352" y="1277395"/>
              <a:chExt cx="1415706" cy="600164"/>
            </a:xfrm>
          </p:grpSpPr>
          <p:sp>
            <p:nvSpPr>
              <p:cNvPr id="77" name="Rectangle 76"/>
              <p:cNvSpPr/>
              <p:nvPr/>
            </p:nvSpPr>
            <p:spPr bwMode="auto">
              <a:xfrm>
                <a:off x="9945352" y="137929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8" name="TextBox 77"/>
              <p:cNvSpPr txBox="1"/>
              <p:nvPr/>
            </p:nvSpPr>
            <p:spPr>
              <a:xfrm>
                <a:off x="10268771" y="1277395"/>
                <a:ext cx="1092287" cy="600164"/>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Hybrid </a:t>
                </a:r>
                <a:b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Connections</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38" name="Picture 237" descr="Hybrid Connections (BizTalk).png"/>
              <p:cNvPicPr>
                <a:picLocks noChangeAspect="1"/>
              </p:cNvPicPr>
              <p:nvPr/>
            </p:nvPicPr>
            <p:blipFill>
              <a:blip r:embed="rId11" cstate="print">
                <a:biLevel thresh="25000"/>
                <a:extLst>
                  <a:ext uri="{28A0092B-C50C-407E-A947-70E740481C1C}">
                    <a14:useLocalDpi xmlns:a14="http://schemas.microsoft.com/office/drawing/2010/main" val="0"/>
                  </a:ext>
                </a:extLst>
              </a:blip>
              <a:stretch>
                <a:fillRect/>
              </a:stretch>
            </p:blipFill>
            <p:spPr>
              <a:xfrm>
                <a:off x="9996144" y="1406444"/>
                <a:ext cx="292084" cy="292083"/>
              </a:xfrm>
              <a:prstGeom prst="rect">
                <a:avLst/>
              </a:prstGeom>
              <a:noFill/>
            </p:spPr>
          </p:pic>
        </p:grpSp>
        <p:grpSp>
          <p:nvGrpSpPr>
            <p:cNvPr id="227" name="Group 226"/>
            <p:cNvGrpSpPr/>
            <p:nvPr/>
          </p:nvGrpSpPr>
          <p:grpSpPr>
            <a:xfrm>
              <a:off x="6346253" y="3157706"/>
              <a:ext cx="1343570" cy="447815"/>
              <a:chOff x="4531206" y="8249949"/>
              <a:chExt cx="1343570" cy="447815"/>
            </a:xfrm>
          </p:grpSpPr>
          <p:sp>
            <p:nvSpPr>
              <p:cNvPr id="198" name="Rectangle 197"/>
              <p:cNvSpPr/>
              <p:nvPr/>
            </p:nvSpPr>
            <p:spPr bwMode="auto">
              <a:xfrm>
                <a:off x="4531206"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9" name="TextBox 198"/>
              <p:cNvSpPr txBox="1"/>
              <p:nvPr/>
            </p:nvSpPr>
            <p:spPr>
              <a:xfrm>
                <a:off x="4854625" y="8249949"/>
                <a:ext cx="1020151"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Service Bus</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40" name="Picture 239" descr="Service Bus.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4589629" y="8333721"/>
                <a:ext cx="292344" cy="292344"/>
              </a:xfrm>
              <a:prstGeom prst="rect">
                <a:avLst/>
              </a:prstGeom>
              <a:noFill/>
            </p:spPr>
          </p:pic>
        </p:grpSp>
        <p:grpSp>
          <p:nvGrpSpPr>
            <p:cNvPr id="126" name="Group 125"/>
            <p:cNvGrpSpPr/>
            <p:nvPr/>
          </p:nvGrpSpPr>
          <p:grpSpPr>
            <a:xfrm>
              <a:off x="6198163" y="1245631"/>
              <a:ext cx="1825924" cy="433965"/>
              <a:chOff x="6198163" y="3441704"/>
              <a:chExt cx="1825924" cy="433965"/>
            </a:xfrm>
          </p:grpSpPr>
          <p:sp>
            <p:nvSpPr>
              <p:cNvPr id="127" name="TextBox 126"/>
              <p:cNvSpPr txBox="1"/>
              <p:nvPr/>
            </p:nvSpPr>
            <p:spPr>
              <a:xfrm>
                <a:off x="6198163" y="3441704"/>
                <a:ext cx="992901"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Integration</a:t>
                </a:r>
              </a:p>
            </p:txBody>
          </p:sp>
          <p:cxnSp>
            <p:nvCxnSpPr>
              <p:cNvPr id="128" name="Straight Connector 127"/>
              <p:cNvCxnSpPr/>
              <p:nvPr/>
            </p:nvCxnSpPr>
            <p:spPr>
              <a:xfrm>
                <a:off x="6345764"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3" name="Group 232"/>
          <p:cNvGrpSpPr/>
          <p:nvPr/>
        </p:nvGrpSpPr>
        <p:grpSpPr>
          <a:xfrm>
            <a:off x="8026963" y="1245631"/>
            <a:ext cx="2028771" cy="2362731"/>
            <a:chOff x="8026963" y="1245631"/>
            <a:chExt cx="2028771" cy="2362731"/>
          </a:xfrm>
        </p:grpSpPr>
        <p:grpSp>
          <p:nvGrpSpPr>
            <p:cNvPr id="23" name="Group 22"/>
            <p:cNvGrpSpPr/>
            <p:nvPr/>
          </p:nvGrpSpPr>
          <p:grpSpPr>
            <a:xfrm>
              <a:off x="8197599" y="3160547"/>
              <a:ext cx="1308304" cy="447815"/>
              <a:chOff x="9396710" y="8249949"/>
              <a:chExt cx="1308304" cy="447815"/>
            </a:xfrm>
          </p:grpSpPr>
          <p:sp>
            <p:nvSpPr>
              <p:cNvPr id="202" name="Rectangle 201"/>
              <p:cNvSpPr/>
              <p:nvPr/>
            </p:nvSpPr>
            <p:spPr bwMode="auto">
              <a:xfrm>
                <a:off x="9396710" y="8275676"/>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3" name="TextBox 202"/>
              <p:cNvSpPr txBox="1"/>
              <p:nvPr/>
            </p:nvSpPr>
            <p:spPr>
              <a:xfrm>
                <a:off x="9720129" y="8249949"/>
                <a:ext cx="984885"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Azure SDK</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49" name="Picture 248"/>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9452424" y="8321304"/>
                <a:ext cx="279457" cy="279457"/>
              </a:xfrm>
              <a:prstGeom prst="rect">
                <a:avLst/>
              </a:prstGeom>
              <a:noFill/>
            </p:spPr>
          </p:pic>
        </p:grpSp>
        <p:grpSp>
          <p:nvGrpSpPr>
            <p:cNvPr id="25" name="Group 24"/>
            <p:cNvGrpSpPr/>
            <p:nvPr/>
          </p:nvGrpSpPr>
          <p:grpSpPr>
            <a:xfrm>
              <a:off x="8197599" y="2694491"/>
              <a:ext cx="1835692" cy="447815"/>
              <a:chOff x="9396710" y="6527475"/>
              <a:chExt cx="1835692" cy="447815"/>
            </a:xfrm>
          </p:grpSpPr>
          <p:sp>
            <p:nvSpPr>
              <p:cNvPr id="163" name="Rectangle 162"/>
              <p:cNvSpPr/>
              <p:nvPr/>
            </p:nvSpPr>
            <p:spPr bwMode="auto">
              <a:xfrm>
                <a:off x="9396710"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4" name="TextBox 163"/>
              <p:cNvSpPr txBox="1"/>
              <p:nvPr/>
            </p:nvSpPr>
            <p:spPr>
              <a:xfrm>
                <a:off x="9720129" y="6527475"/>
                <a:ext cx="1512273"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Application Insights</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52" name="Picture 251" descr="Application Insights.png"/>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9453760" y="6606657"/>
                <a:ext cx="264554" cy="264554"/>
              </a:xfrm>
              <a:prstGeom prst="rect">
                <a:avLst/>
              </a:prstGeom>
              <a:noFill/>
            </p:spPr>
          </p:pic>
        </p:grpSp>
        <p:grpSp>
          <p:nvGrpSpPr>
            <p:cNvPr id="27" name="Group 26"/>
            <p:cNvGrpSpPr/>
            <p:nvPr/>
          </p:nvGrpSpPr>
          <p:grpSpPr>
            <a:xfrm>
              <a:off x="8197599" y="1770846"/>
              <a:ext cx="1444560" cy="447815"/>
              <a:chOff x="6961352" y="5953317"/>
              <a:chExt cx="1444560" cy="447815"/>
            </a:xfrm>
          </p:grpSpPr>
          <p:sp>
            <p:nvSpPr>
              <p:cNvPr id="83" name="Rectangle 82"/>
              <p:cNvSpPr/>
              <p:nvPr/>
            </p:nvSpPr>
            <p:spPr bwMode="auto">
              <a:xfrm>
                <a:off x="6961352"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p:cNvSpPr txBox="1"/>
              <p:nvPr/>
            </p:nvSpPr>
            <p:spPr>
              <a:xfrm>
                <a:off x="7284771" y="5953317"/>
                <a:ext cx="1121141"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Visual Studio</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54" name="Picture 253"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045002"/>
                <a:ext cx="231225" cy="231225"/>
              </a:xfrm>
              <a:prstGeom prst="rect">
                <a:avLst/>
              </a:prstGeom>
              <a:noFill/>
            </p:spPr>
          </p:pic>
        </p:grpSp>
        <p:grpSp>
          <p:nvGrpSpPr>
            <p:cNvPr id="29" name="Group 28"/>
            <p:cNvGrpSpPr/>
            <p:nvPr/>
          </p:nvGrpSpPr>
          <p:grpSpPr>
            <a:xfrm>
              <a:off x="8197599" y="2233592"/>
              <a:ext cx="1858135" cy="447815"/>
              <a:chOff x="6961352" y="6527475"/>
              <a:chExt cx="1858135" cy="447815"/>
            </a:xfrm>
          </p:grpSpPr>
          <p:sp>
            <p:nvSpPr>
              <p:cNvPr id="162" name="TextBox 161"/>
              <p:cNvSpPr txBox="1"/>
              <p:nvPr/>
            </p:nvSpPr>
            <p:spPr>
              <a:xfrm>
                <a:off x="7284771" y="6527475"/>
                <a:ext cx="1534716"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Visual Studio Online</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grpSp>
            <p:nvGrpSpPr>
              <p:cNvPr id="28" name="Group 27"/>
              <p:cNvGrpSpPr/>
              <p:nvPr/>
            </p:nvGrpSpPr>
            <p:grpSpPr>
              <a:xfrm>
                <a:off x="6961352" y="6553202"/>
                <a:ext cx="390887" cy="390887"/>
                <a:chOff x="6961352" y="6553202"/>
                <a:chExt cx="390887" cy="390887"/>
              </a:xfrm>
            </p:grpSpPr>
            <p:sp>
              <p:nvSpPr>
                <p:cNvPr id="161" name="Rectangle 160"/>
                <p:cNvSpPr/>
                <p:nvPr/>
              </p:nvSpPr>
              <p:spPr bwMode="auto">
                <a:xfrm>
                  <a:off x="6961352" y="6553202"/>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96" name="Picture 395" descr="Visual Studio Online.png"/>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7034267" y="6632232"/>
                  <a:ext cx="231225" cy="231225"/>
                </a:xfrm>
                <a:prstGeom prst="rect">
                  <a:avLst/>
                </a:prstGeom>
                <a:noFill/>
              </p:spPr>
            </p:pic>
          </p:grpSp>
        </p:grpSp>
        <p:grpSp>
          <p:nvGrpSpPr>
            <p:cNvPr id="129" name="Group 128"/>
            <p:cNvGrpSpPr/>
            <p:nvPr/>
          </p:nvGrpSpPr>
          <p:grpSpPr>
            <a:xfrm>
              <a:off x="8026963" y="1245631"/>
              <a:ext cx="1847696" cy="433965"/>
              <a:chOff x="8026963" y="3441704"/>
              <a:chExt cx="1847696" cy="433965"/>
            </a:xfrm>
          </p:grpSpPr>
          <p:sp>
            <p:nvSpPr>
              <p:cNvPr id="130" name="TextBox 129"/>
              <p:cNvSpPr txBox="1"/>
              <p:nvPr/>
            </p:nvSpPr>
            <p:spPr>
              <a:xfrm>
                <a:off x="8026963" y="3441704"/>
                <a:ext cx="1467389"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Development Tools</a:t>
                </a:r>
              </a:p>
            </p:txBody>
          </p:sp>
          <p:cxnSp>
            <p:nvCxnSpPr>
              <p:cNvPr id="131" name="Straight Connector 130"/>
              <p:cNvCxnSpPr/>
              <p:nvPr/>
            </p:nvCxnSpPr>
            <p:spPr>
              <a:xfrm>
                <a:off x="8196336"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34" name="Group 233"/>
          <p:cNvGrpSpPr/>
          <p:nvPr/>
        </p:nvGrpSpPr>
        <p:grpSpPr>
          <a:xfrm>
            <a:off x="9855763" y="1245631"/>
            <a:ext cx="2544248" cy="1435777"/>
            <a:chOff x="9855763" y="1245631"/>
            <a:chExt cx="2544248" cy="1435777"/>
          </a:xfrm>
        </p:grpSpPr>
        <p:grpSp>
          <p:nvGrpSpPr>
            <p:cNvPr id="26" name="Group 25"/>
            <p:cNvGrpSpPr/>
            <p:nvPr/>
          </p:nvGrpSpPr>
          <p:grpSpPr>
            <a:xfrm>
              <a:off x="10040150" y="1693802"/>
              <a:ext cx="2359861" cy="600164"/>
              <a:chOff x="9396710" y="5877143"/>
              <a:chExt cx="2359861" cy="600164"/>
            </a:xfrm>
          </p:grpSpPr>
          <p:sp>
            <p:nvSpPr>
              <p:cNvPr id="80" name="Rectangle 79"/>
              <p:cNvSpPr/>
              <p:nvPr/>
            </p:nvSpPr>
            <p:spPr bwMode="auto">
              <a:xfrm>
                <a:off x="9396710" y="597904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1" name="TextBox 80"/>
              <p:cNvSpPr txBox="1"/>
              <p:nvPr/>
            </p:nvSpPr>
            <p:spPr>
              <a:xfrm>
                <a:off x="9720129" y="5877143"/>
                <a:ext cx="2036442" cy="600164"/>
              </a:xfrm>
              <a:prstGeom prst="rect">
                <a:avLst/>
              </a:prstGeom>
              <a:noFill/>
            </p:spPr>
            <p:txBody>
              <a:bodyPr wrap="square" lIns="182880" tIns="146304" rIns="182880" bIns="146304" rtlCol="0" anchor="ctr">
                <a:spAutoFit/>
              </a:bodyPr>
              <a:lstStyle/>
              <a:p>
                <a:pPr>
                  <a:lnSpc>
                    <a:spcPct val="90000"/>
                  </a:lnSpc>
                  <a:spcAft>
                    <a:spcPts val="0"/>
                  </a:spcAft>
                </a:pPr>
                <a:r>
                  <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Content </a:t>
                </a: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Delivery </a:t>
                </a:r>
                <a:b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b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Network</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32" name="Picture 231" descr="Content Delivery Network (CDN).png"/>
              <p:cNvPicPr>
                <a:picLocks noChangeAspect="1"/>
              </p:cNvPicPr>
              <p:nvPr/>
            </p:nvPicPr>
            <p:blipFill>
              <a:blip r:embed="rId16" cstate="print">
                <a:biLevel thresh="25000"/>
                <a:extLst>
                  <a:ext uri="{28A0092B-C50C-407E-A947-70E740481C1C}">
                    <a14:useLocalDpi xmlns:a14="http://schemas.microsoft.com/office/drawing/2010/main" val="0"/>
                  </a:ext>
                </a:extLst>
              </a:blip>
              <a:stretch>
                <a:fillRect/>
              </a:stretch>
            </p:blipFill>
            <p:spPr>
              <a:xfrm>
                <a:off x="9452479" y="6000668"/>
                <a:ext cx="296125" cy="296125"/>
              </a:xfrm>
              <a:prstGeom prst="rect">
                <a:avLst/>
              </a:prstGeom>
              <a:noFill/>
            </p:spPr>
          </p:pic>
        </p:grpSp>
        <p:grpSp>
          <p:nvGrpSpPr>
            <p:cNvPr id="30" name="Group 29"/>
            <p:cNvGrpSpPr/>
            <p:nvPr/>
          </p:nvGrpSpPr>
          <p:grpSpPr>
            <a:xfrm>
              <a:off x="10040150" y="2233593"/>
              <a:ext cx="1558372" cy="447815"/>
              <a:chOff x="6961352" y="7101633"/>
              <a:chExt cx="1558372" cy="447815"/>
            </a:xfrm>
          </p:grpSpPr>
          <p:sp>
            <p:nvSpPr>
              <p:cNvPr id="174" name="Rectangle 173"/>
              <p:cNvSpPr/>
              <p:nvPr/>
            </p:nvSpPr>
            <p:spPr bwMode="auto">
              <a:xfrm>
                <a:off x="6961352" y="7127360"/>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1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5" name="TextBox 174"/>
              <p:cNvSpPr txBox="1"/>
              <p:nvPr/>
            </p:nvSpPr>
            <p:spPr>
              <a:xfrm>
                <a:off x="7284771" y="7101633"/>
                <a:ext cx="1234953" cy="447815"/>
              </a:xfrm>
              <a:prstGeom prst="rect">
                <a:avLst/>
              </a:prstGeom>
              <a:noFill/>
            </p:spPr>
            <p:txBody>
              <a:bodyPr wrap="none" lIns="182880" tIns="146304" rIns="182880" bIns="146304" rtlCol="0" anchor="ctr">
                <a:spAutoFit/>
              </a:bodyPr>
              <a:lstStyle/>
              <a:p>
                <a:pPr>
                  <a:lnSpc>
                    <a:spcPct val="90000"/>
                  </a:lnSpc>
                  <a:spcAft>
                    <a:spcPts val="0"/>
                  </a:spcAft>
                </a:pPr>
                <a:r>
                  <a:rPr lang="en-US" sz="1100" spc="-5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Media Services</a:t>
                </a:r>
                <a:endParaRPr lang="en-US" sz="1100" spc="-5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230" name="Picture 229" descr="Media Services.png"/>
              <p:cNvPicPr>
                <a:picLocks noChangeAspect="1"/>
              </p:cNvPicPr>
              <p:nvPr/>
            </p:nvPicPr>
            <p:blipFill>
              <a:blip r:embed="rId17" cstate="print">
                <a:biLevel thresh="25000"/>
                <a:extLst>
                  <a:ext uri="{28A0092B-C50C-407E-A947-70E740481C1C}">
                    <a14:useLocalDpi xmlns:a14="http://schemas.microsoft.com/office/drawing/2010/main" val="0"/>
                  </a:ext>
                </a:extLst>
              </a:blip>
              <a:stretch>
                <a:fillRect/>
              </a:stretch>
            </p:blipFill>
            <p:spPr>
              <a:xfrm>
                <a:off x="7025365" y="7188582"/>
                <a:ext cx="263115" cy="263115"/>
              </a:xfrm>
              <a:prstGeom prst="rect">
                <a:avLst/>
              </a:prstGeom>
              <a:noFill/>
            </p:spPr>
          </p:pic>
        </p:grpSp>
        <p:grpSp>
          <p:nvGrpSpPr>
            <p:cNvPr id="132" name="Group 131"/>
            <p:cNvGrpSpPr/>
            <p:nvPr/>
          </p:nvGrpSpPr>
          <p:grpSpPr>
            <a:xfrm>
              <a:off x="9855763" y="1245631"/>
              <a:ext cx="1869468" cy="433965"/>
              <a:chOff x="9855763" y="3441704"/>
              <a:chExt cx="1869468" cy="433965"/>
            </a:xfrm>
          </p:grpSpPr>
          <p:sp>
            <p:nvSpPr>
              <p:cNvPr id="133" name="TextBox 132"/>
              <p:cNvSpPr txBox="1"/>
              <p:nvPr/>
            </p:nvSpPr>
            <p:spPr>
              <a:xfrm>
                <a:off x="9855763" y="3441704"/>
                <a:ext cx="1162819"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Media &amp; CDN</a:t>
                </a:r>
              </a:p>
            </p:txBody>
          </p:sp>
          <p:cxnSp>
            <p:nvCxnSpPr>
              <p:cNvPr id="134" name="Straight Connector 133"/>
              <p:cNvCxnSpPr/>
              <p:nvPr/>
            </p:nvCxnSpPr>
            <p:spPr>
              <a:xfrm>
                <a:off x="10046908" y="3850155"/>
                <a:ext cx="167832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50189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xit" presetSubtype="0" fill="hold" grpId="0" nodeType="afterEffect">
                                  <p:stCondLst>
                                    <p:cond delay="0"/>
                                  </p:stCondLst>
                                  <p:childTnLst>
                                    <p:animEffect transition="out" filter="fade">
                                      <p:cBhvr>
                                        <p:cTn id="13" dur="500"/>
                                        <p:tgtEl>
                                          <p:spTgt spid="42"/>
                                        </p:tgtEl>
                                      </p:cBhvr>
                                    </p:animEffect>
                                    <p:set>
                                      <p:cBhvr>
                                        <p:cTn id="14" dur="1" fill="hold">
                                          <p:stCondLst>
                                            <p:cond delay="499"/>
                                          </p:stCondLst>
                                        </p:cTn>
                                        <p:tgtEl>
                                          <p:spTgt spid="42"/>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63"/>
                                        </p:tgtEl>
                                      </p:cBhvr>
                                    </p:animEffect>
                                    <p:set>
                                      <p:cBhvr>
                                        <p:cTn id="17" dur="1" fill="hold">
                                          <p:stCondLst>
                                            <p:cond delay="499"/>
                                          </p:stCondLst>
                                        </p:cTn>
                                        <p:tgtEl>
                                          <p:spTgt spid="63"/>
                                        </p:tgtEl>
                                        <p:attrNameLst>
                                          <p:attrName>style.visibility</p:attrName>
                                        </p:attrNameLst>
                                      </p:cBhvr>
                                      <p:to>
                                        <p:strVal val="hidden"/>
                                      </p:to>
                                    </p:set>
                                  </p:childTnLst>
                                </p:cTn>
                              </p:par>
                            </p:childTnLst>
                          </p:cTn>
                        </p:par>
                        <p:par>
                          <p:cTn id="18" fill="hold">
                            <p:stCondLst>
                              <p:cond delay="1000"/>
                            </p:stCondLst>
                            <p:childTnLst>
                              <p:par>
                                <p:cTn id="19" presetID="42" presetClass="path" presetSubtype="0" accel="50000" decel="50000" fill="hold" nodeType="afterEffect">
                                  <p:stCondLst>
                                    <p:cond delay="0"/>
                                  </p:stCondLst>
                                  <p:childTnLst>
                                    <p:animMotion origin="layout" path="M 0 2.36042E-7 L 0 0.18202 " pathEditMode="relative" rAng="0" ptsTypes="AA">
                                      <p:cBhvr>
                                        <p:cTn id="20" dur="500" fill="hold"/>
                                        <p:tgtEl>
                                          <p:spTgt spid="6"/>
                                        </p:tgtEl>
                                        <p:attrNameLst>
                                          <p:attrName>ppt_x</p:attrName>
                                          <p:attrName>ppt_y</p:attrName>
                                        </p:attrNameLst>
                                      </p:cBhvr>
                                      <p:rCtr x="0" y="9101"/>
                                    </p:animMotion>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250"/>
                                        <p:tgtEl>
                                          <p:spTgt spid="7"/>
                                        </p:tgtEl>
                                      </p:cBhvr>
                                    </p:animEffect>
                                  </p:childTnLst>
                                </p:cTn>
                              </p:par>
                            </p:childTnLst>
                          </p:cTn>
                        </p:par>
                        <p:par>
                          <p:cTn id="25" fill="hold">
                            <p:stCondLst>
                              <p:cond delay="1750"/>
                            </p:stCondLst>
                            <p:childTnLst>
                              <p:par>
                                <p:cTn id="26" presetID="10" presetClass="entr" presetSubtype="0" fill="hold" grpId="0" nodeType="after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250"/>
                                        <p:tgtEl>
                                          <p:spTgt spid="66"/>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229"/>
                                        </p:tgtEl>
                                        <p:attrNameLst>
                                          <p:attrName>style.visibility</p:attrName>
                                        </p:attrNameLst>
                                      </p:cBhvr>
                                      <p:to>
                                        <p:strVal val="visible"/>
                                      </p:to>
                                    </p:set>
                                    <p:animEffect transition="in" filter="fade">
                                      <p:cBhvr>
                                        <p:cTn id="32" dur="250"/>
                                        <p:tgtEl>
                                          <p:spTgt spid="229"/>
                                        </p:tgtEl>
                                      </p:cBhvr>
                                    </p:animEffect>
                                  </p:childTnLst>
                                </p:cTn>
                              </p:par>
                              <p:par>
                                <p:cTn id="33" presetID="10" presetClass="entr" presetSubtype="0" fill="hold" nodeType="withEffect">
                                  <p:stCondLst>
                                    <p:cond delay="100"/>
                                  </p:stCondLst>
                                  <p:childTnLst>
                                    <p:set>
                                      <p:cBhvr>
                                        <p:cTn id="34" dur="1" fill="hold">
                                          <p:stCondLst>
                                            <p:cond delay="0"/>
                                          </p:stCondLst>
                                        </p:cTn>
                                        <p:tgtEl>
                                          <p:spTgt spid="231"/>
                                        </p:tgtEl>
                                        <p:attrNameLst>
                                          <p:attrName>style.visibility</p:attrName>
                                        </p:attrNameLst>
                                      </p:cBhvr>
                                      <p:to>
                                        <p:strVal val="visible"/>
                                      </p:to>
                                    </p:set>
                                    <p:animEffect transition="in" filter="fade">
                                      <p:cBhvr>
                                        <p:cTn id="35" dur="250"/>
                                        <p:tgtEl>
                                          <p:spTgt spid="231"/>
                                        </p:tgtEl>
                                      </p:cBhvr>
                                    </p:animEffect>
                                  </p:childTnLst>
                                </p:cTn>
                              </p:par>
                              <p:par>
                                <p:cTn id="36" presetID="10" presetClass="entr" presetSubtype="0" fill="hold" nodeType="withEffect">
                                  <p:stCondLst>
                                    <p:cond delay="150"/>
                                  </p:stCondLst>
                                  <p:childTnLst>
                                    <p:set>
                                      <p:cBhvr>
                                        <p:cTn id="37" dur="1" fill="hold">
                                          <p:stCondLst>
                                            <p:cond delay="0"/>
                                          </p:stCondLst>
                                        </p:cTn>
                                        <p:tgtEl>
                                          <p:spTgt spid="233"/>
                                        </p:tgtEl>
                                        <p:attrNameLst>
                                          <p:attrName>style.visibility</p:attrName>
                                        </p:attrNameLst>
                                      </p:cBhvr>
                                      <p:to>
                                        <p:strVal val="visible"/>
                                      </p:to>
                                    </p:set>
                                    <p:animEffect transition="in" filter="fade">
                                      <p:cBhvr>
                                        <p:cTn id="38" dur="250"/>
                                        <p:tgtEl>
                                          <p:spTgt spid="233"/>
                                        </p:tgtEl>
                                      </p:cBhvr>
                                    </p:animEffect>
                                  </p:childTnLst>
                                </p:cTn>
                              </p:par>
                              <p:par>
                                <p:cTn id="39" presetID="10" presetClass="entr" presetSubtype="0" fill="hold" nodeType="withEffect">
                                  <p:stCondLst>
                                    <p:cond delay="200"/>
                                  </p:stCondLst>
                                  <p:childTnLst>
                                    <p:set>
                                      <p:cBhvr>
                                        <p:cTn id="40" dur="1" fill="hold">
                                          <p:stCondLst>
                                            <p:cond delay="0"/>
                                          </p:stCondLst>
                                        </p:cTn>
                                        <p:tgtEl>
                                          <p:spTgt spid="234"/>
                                        </p:tgtEl>
                                        <p:attrNameLst>
                                          <p:attrName>style.visibility</p:attrName>
                                        </p:attrNameLst>
                                      </p:cBhvr>
                                      <p:to>
                                        <p:strVal val="visible"/>
                                      </p:to>
                                    </p:set>
                                    <p:animEffect transition="in" filter="fade">
                                      <p:cBhvr>
                                        <p:cTn id="41" dur="250"/>
                                        <p:tgtEl>
                                          <p:spTgt spid="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2" grpId="0" animBg="1"/>
      <p:bldP spid="63" grpId="0"/>
      <p:bldP spid="4" grpId="0"/>
      <p:bldP spid="66"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72CC"/>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81469" y="2668588"/>
            <a:ext cx="11888787" cy="1765300"/>
          </a:xfrm>
        </p:spPr>
        <p:txBody>
          <a:bodyPr anchor="ctr"/>
          <a:lstStyle/>
          <a:p>
            <a:pPr algn="ctr"/>
            <a:r>
              <a:rPr lang="en-US" sz="8000" dirty="0" smtClean="0">
                <a:solidFill>
                  <a:schemeClr val="tx1"/>
                </a:solidFill>
              </a:rPr>
              <a:t>Agility</a:t>
            </a:r>
            <a:endParaRPr lang="en-US" sz="8000" dirty="0">
              <a:solidFill>
                <a:schemeClr val="tx1"/>
              </a:solidFill>
            </a:endParaRPr>
          </a:p>
        </p:txBody>
      </p:sp>
    </p:spTree>
    <p:extLst>
      <p:ext uri="{BB962C8B-B14F-4D97-AF65-F5344CB8AC3E}">
        <p14:creationId xmlns:p14="http://schemas.microsoft.com/office/powerpoint/2010/main" val="2391153787"/>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smtClean="0">
                <a:solidFill>
                  <a:srgbClr val="00B0F0"/>
                </a:solidFill>
              </a:rPr>
              <a:t>Visual Studio Online</a:t>
            </a:r>
            <a:endParaRPr lang="en-US" dirty="0">
              <a:solidFill>
                <a:srgbClr val="00B0F0"/>
              </a:solidFill>
            </a:endParaRP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sp>
        <p:nvSpPr>
          <p:cNvPr id="3" name="Rectangle 2"/>
          <p:cNvSpPr/>
          <p:nvPr/>
        </p:nvSpPr>
        <p:spPr bwMode="auto">
          <a:xfrm>
            <a:off x="4030133" y="3898726"/>
            <a:ext cx="7230552" cy="275607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9"/>
          <a:stretch>
            <a:fillRect/>
          </a:stretch>
        </p:blipFill>
        <p:spPr>
          <a:xfrm>
            <a:off x="2276550" y="4921321"/>
            <a:ext cx="612006" cy="638232"/>
          </a:xfrm>
          <a:prstGeom prst="rect">
            <a:avLst/>
          </a:prstGeom>
        </p:spPr>
      </p:pic>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10"/>
          <a:stretch>
            <a:fillRect/>
          </a:stretch>
        </p:blipFill>
        <p:spPr>
          <a:xfrm>
            <a:off x="6890173" y="2378506"/>
            <a:ext cx="1004704" cy="1002724"/>
          </a:xfrm>
          <a:prstGeom prst="rect">
            <a:avLst/>
          </a:prstGeom>
        </p:spPr>
      </p:pic>
      <p:sp>
        <p:nvSpPr>
          <p:cNvPr id="34" name="Rectangle 33"/>
          <p:cNvSpPr/>
          <p:nvPr/>
        </p:nvSpPr>
        <p:spPr bwMode="auto">
          <a:xfrm>
            <a:off x="3352801" y="1725905"/>
            <a:ext cx="2414380"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p:cNvSpPr/>
          <p:nvPr/>
        </p:nvSpPr>
        <p:spPr bwMode="auto">
          <a:xfrm>
            <a:off x="5767181" y="1725905"/>
            <a:ext cx="2414380"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8181561" y="1725905"/>
            <a:ext cx="3079124"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p:cNvSpPr/>
          <p:nvPr/>
        </p:nvSpPr>
        <p:spPr bwMode="auto">
          <a:xfrm>
            <a:off x="427038" y="1224051"/>
            <a:ext cx="11888787" cy="5761780"/>
          </a:xfrm>
          <a:prstGeom prst="rect">
            <a:avLst/>
          </a:prstGeom>
          <a:solidFill>
            <a:srgbClr val="002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40" name="Picture 3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13972" y="1396563"/>
            <a:ext cx="9437501" cy="5119845"/>
          </a:xfrm>
          <a:prstGeom prst="rect">
            <a:avLst/>
          </a:prstGeom>
        </p:spPr>
      </p:pic>
      <p:sp>
        <p:nvSpPr>
          <p:cNvPr id="41" name="Title 1"/>
          <p:cNvSpPr txBox="1">
            <a:spLocks/>
          </p:cNvSpPr>
          <p:nvPr/>
        </p:nvSpPr>
        <p:spPr>
          <a:xfrm>
            <a:off x="259773" y="451802"/>
            <a:ext cx="11888787" cy="653848"/>
          </a:xfrm>
          <a:prstGeom prst="rect">
            <a:avLst/>
          </a:prstGeom>
          <a:solidFill>
            <a:srgbClr val="002050"/>
          </a:solidFill>
        </p:spPr>
        <p:txBody>
          <a:bodyPr vert="horz" wrap="square" lIns="146304" tIns="91440" rIns="146304" bIns="91440" rtlCol="0" anchor="t">
            <a:noAutofit/>
          </a:bodyPr>
          <a:lst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a:lstStyle>
          <a:p>
            <a:pPr algn="ctr"/>
            <a:r>
              <a:rPr lang="en-US" dirty="0" smtClean="0">
                <a:solidFill>
                  <a:srgbClr val="00B0F0"/>
                </a:solidFill>
              </a:rPr>
              <a:t>Visual Studio Online: </a:t>
            </a:r>
            <a:r>
              <a:rPr lang="en-US" dirty="0" smtClean="0">
                <a:solidFill>
                  <a:schemeClr val="tx1"/>
                </a:solidFill>
              </a:rPr>
              <a:t>Code Repository</a:t>
            </a:r>
            <a:endParaRPr lang="en-US" dirty="0">
              <a:solidFill>
                <a:schemeClr val="tx1"/>
              </a:solidFill>
            </a:endParaRPr>
          </a:p>
        </p:txBody>
      </p:sp>
      <p:pic>
        <p:nvPicPr>
          <p:cNvPr id="42" name="Picture 4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13972" y="1399421"/>
            <a:ext cx="9437501" cy="5119845"/>
          </a:xfrm>
          <a:prstGeom prst="rect">
            <a:avLst/>
          </a:prstGeom>
        </p:spPr>
      </p:pic>
    </p:spTree>
    <p:extLst>
      <p:ext uri="{BB962C8B-B14F-4D97-AF65-F5344CB8AC3E}">
        <p14:creationId xmlns:p14="http://schemas.microsoft.com/office/powerpoint/2010/main" val="406917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par>
                                <p:cTn id="12" presetID="64" presetClass="path" presetSubtype="0" accel="50000" decel="50000" fill="hold" nodeType="withEffect">
                                  <p:stCondLst>
                                    <p:cond delay="0"/>
                                  </p:stCondLst>
                                  <p:childTnLst>
                                    <p:animMotion origin="layout" path="M -4.45239E-6 4.37131E-6 L -4.45239E-6 -0.35384 " pathEditMode="relative" rAng="0" ptsTypes="AA">
                                      <p:cBhvr>
                                        <p:cTn id="13" dur="2000" fill="hold"/>
                                        <p:tgtEl>
                                          <p:spTgt spid="43"/>
                                        </p:tgtEl>
                                        <p:attrNameLst>
                                          <p:attrName>ppt_x</p:attrName>
                                          <p:attrName>ppt_y</p:attrName>
                                        </p:attrNameLst>
                                      </p:cBhvr>
                                      <p:rCtr x="0" y="-17703"/>
                                    </p:animMotion>
                                  </p:childTnLst>
                                </p:cTn>
                              </p:par>
                              <p:par>
                                <p:cTn id="14" presetID="10" presetClass="exit" presetSubtype="0" fill="hold" nodeType="withEffect">
                                  <p:stCondLst>
                                    <p:cond delay="1500"/>
                                  </p:stCondLst>
                                  <p:childTnLst>
                                    <p:animEffect transition="out" filter="fade">
                                      <p:cBhvr>
                                        <p:cTn id="15" dur="500"/>
                                        <p:tgtEl>
                                          <p:spTgt spid="43"/>
                                        </p:tgtEl>
                                      </p:cBhvr>
                                    </p:animEffect>
                                    <p:set>
                                      <p:cBhvr>
                                        <p:cTn id="16" dur="1" fill="hold">
                                          <p:stCondLst>
                                            <p:cond delay="499"/>
                                          </p:stCondLst>
                                        </p:cTn>
                                        <p:tgtEl>
                                          <p:spTgt spid="4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smtClean="0">
                <a:solidFill>
                  <a:srgbClr val="00B0F0"/>
                </a:solidFill>
              </a:rPr>
              <a:t>Visual Studio Online: </a:t>
            </a:r>
            <a:r>
              <a:rPr lang="en-US" dirty="0" smtClean="0">
                <a:solidFill>
                  <a:schemeClr val="tx1"/>
                </a:solidFill>
              </a:rPr>
              <a:t>Build + Deploy</a:t>
            </a:r>
            <a:endParaRPr lang="en-US" dirty="0">
              <a:solidFill>
                <a:schemeClr val="tx1"/>
              </a:solidFill>
            </a:endParaRP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sp>
        <p:nvSpPr>
          <p:cNvPr id="3" name="Rectangle 2"/>
          <p:cNvSpPr/>
          <p:nvPr/>
        </p:nvSpPr>
        <p:spPr bwMode="auto">
          <a:xfrm>
            <a:off x="4030133" y="3898726"/>
            <a:ext cx="7230552" cy="275607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9"/>
          <a:stretch>
            <a:fillRect/>
          </a:stretch>
        </p:blipFill>
        <p:spPr>
          <a:xfrm>
            <a:off x="6890173" y="2378506"/>
            <a:ext cx="1004704" cy="1002724"/>
          </a:xfrm>
          <a:prstGeom prst="rect">
            <a:avLst/>
          </a:prstGeom>
        </p:spPr>
      </p:pic>
      <p:sp>
        <p:nvSpPr>
          <p:cNvPr id="35" name="Rectangle 34"/>
          <p:cNvSpPr/>
          <p:nvPr/>
        </p:nvSpPr>
        <p:spPr bwMode="auto">
          <a:xfrm>
            <a:off x="3353729" y="1725905"/>
            <a:ext cx="2422683"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5776412" y="1725905"/>
            <a:ext cx="5484273"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6" name="Picture 35"/>
          <p:cNvPicPr>
            <a:picLocks noChangeAspect="1"/>
          </p:cNvPicPr>
          <p:nvPr/>
        </p:nvPicPr>
        <p:blipFill>
          <a:blip r:embed="rId10"/>
          <a:stretch>
            <a:fillRect/>
          </a:stretch>
        </p:blipFill>
        <p:spPr>
          <a:xfrm>
            <a:off x="2276550" y="4253815"/>
            <a:ext cx="612006" cy="638232"/>
          </a:xfrm>
          <a:prstGeom prst="rect">
            <a:avLst/>
          </a:prstGeom>
        </p:spPr>
      </p:pic>
      <p:sp>
        <p:nvSpPr>
          <p:cNvPr id="39" name="Rectangle 38"/>
          <p:cNvSpPr/>
          <p:nvPr/>
        </p:nvSpPr>
        <p:spPr bwMode="auto">
          <a:xfrm>
            <a:off x="427038" y="1224051"/>
            <a:ext cx="11888787" cy="5761780"/>
          </a:xfrm>
          <a:prstGeom prst="rect">
            <a:avLst/>
          </a:prstGeom>
          <a:solidFill>
            <a:srgbClr val="002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4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56712" y="1399421"/>
            <a:ext cx="9101947" cy="5119845"/>
          </a:xfrm>
          <a:prstGeom prst="rect">
            <a:avLst/>
          </a:prstGeom>
        </p:spPr>
      </p:pic>
      <p:pic>
        <p:nvPicPr>
          <p:cNvPr id="48" name="Picture 4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56712" y="1399421"/>
            <a:ext cx="9108087" cy="5123299"/>
          </a:xfrm>
          <a:prstGeom prst="rect">
            <a:avLst/>
          </a:prstGeom>
        </p:spPr>
      </p:pic>
      <p:pic>
        <p:nvPicPr>
          <p:cNvPr id="45" name="Picture 4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56712" y="1399421"/>
            <a:ext cx="9080994" cy="5108059"/>
          </a:xfrm>
          <a:prstGeom prst="rect">
            <a:avLst/>
          </a:prstGeom>
        </p:spPr>
      </p:pic>
      <p:pic>
        <p:nvPicPr>
          <p:cNvPr id="47" name="Picture 4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56712" y="1399421"/>
            <a:ext cx="9108087" cy="5123299"/>
          </a:xfrm>
          <a:prstGeom prst="rect">
            <a:avLst/>
          </a:prstGeom>
        </p:spPr>
      </p:pic>
    </p:spTree>
    <p:extLst>
      <p:ext uri="{BB962C8B-B14F-4D97-AF65-F5344CB8AC3E}">
        <p14:creationId xmlns:p14="http://schemas.microsoft.com/office/powerpoint/2010/main" val="39356328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35"/>
                                        </p:tgtEl>
                                      </p:cBhvr>
                                    </p:animEffect>
                                    <p:set>
                                      <p:cBhvr>
                                        <p:cTn id="7" dur="1" fill="hold">
                                          <p:stCondLst>
                                            <p:cond delay="499"/>
                                          </p:stCondLst>
                                        </p:cTn>
                                        <p:tgtEl>
                                          <p:spTgt spid="3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fade">
                                      <p:cBhvr>
                                        <p:cTn id="26" dur="500"/>
                                        <p:tgtEl>
                                          <p:spTgt spid="4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smtClean="0">
                <a:solidFill>
                  <a:srgbClr val="00B0F0"/>
                </a:solidFill>
              </a:rPr>
              <a:t>Visual Studio Online: </a:t>
            </a:r>
            <a:r>
              <a:rPr lang="en-US" dirty="0" smtClean="0">
                <a:solidFill>
                  <a:schemeClr val="tx1"/>
                </a:solidFill>
              </a:rPr>
              <a:t>Load Testing</a:t>
            </a:r>
            <a:endParaRPr lang="en-US" dirty="0">
              <a:solidFill>
                <a:schemeClr val="tx1"/>
              </a:solidFill>
            </a:endParaRP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sp>
        <p:nvSpPr>
          <p:cNvPr id="3" name="Rectangle 2"/>
          <p:cNvSpPr/>
          <p:nvPr/>
        </p:nvSpPr>
        <p:spPr bwMode="auto">
          <a:xfrm>
            <a:off x="4030133" y="3898726"/>
            <a:ext cx="7230552" cy="275607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9"/>
          <a:stretch>
            <a:fillRect/>
          </a:stretch>
        </p:blipFill>
        <p:spPr>
          <a:xfrm>
            <a:off x="6890173" y="2378506"/>
            <a:ext cx="1004704" cy="1002724"/>
          </a:xfrm>
          <a:prstGeom prst="rect">
            <a:avLst/>
          </a:prstGeom>
        </p:spPr>
      </p:pic>
      <p:sp>
        <p:nvSpPr>
          <p:cNvPr id="35" name="Rectangle 34"/>
          <p:cNvSpPr/>
          <p:nvPr/>
        </p:nvSpPr>
        <p:spPr bwMode="auto">
          <a:xfrm>
            <a:off x="5767181" y="1725905"/>
            <a:ext cx="2414380"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p:cNvSpPr/>
          <p:nvPr/>
        </p:nvSpPr>
        <p:spPr bwMode="auto">
          <a:xfrm>
            <a:off x="8181561" y="1725905"/>
            <a:ext cx="3079124"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33"/>
          <p:cNvPicPr>
            <a:picLocks noChangeAspect="1"/>
          </p:cNvPicPr>
          <p:nvPr/>
        </p:nvPicPr>
        <p:blipFill>
          <a:blip r:embed="rId10"/>
          <a:stretch>
            <a:fillRect/>
          </a:stretch>
        </p:blipFill>
        <p:spPr>
          <a:xfrm>
            <a:off x="2276550" y="4253815"/>
            <a:ext cx="612006" cy="638232"/>
          </a:xfrm>
          <a:prstGeom prst="rect">
            <a:avLst/>
          </a:prstGeom>
        </p:spPr>
      </p:pic>
      <p:sp>
        <p:nvSpPr>
          <p:cNvPr id="36" name="Rectangle 35"/>
          <p:cNvSpPr/>
          <p:nvPr/>
        </p:nvSpPr>
        <p:spPr bwMode="auto">
          <a:xfrm>
            <a:off x="427038" y="1224051"/>
            <a:ext cx="11888787" cy="5761780"/>
          </a:xfrm>
          <a:prstGeom prst="rect">
            <a:avLst/>
          </a:prstGeom>
          <a:solidFill>
            <a:srgbClr val="002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42" name="Picture 41"/>
          <p:cNvPicPr>
            <a:picLocks noChangeAspect="1"/>
          </p:cNvPicPr>
          <p:nvPr/>
        </p:nvPicPr>
        <p:blipFill rotWithShape="1">
          <a:blip r:embed="rId11">
            <a:extLst>
              <a:ext uri="{28A0092B-C50C-407E-A947-70E740481C1C}">
                <a14:useLocalDpi xmlns:a14="http://schemas.microsoft.com/office/drawing/2010/main" val="0"/>
              </a:ext>
            </a:extLst>
          </a:blip>
          <a:srcRect b="7243"/>
          <a:stretch/>
        </p:blipFill>
        <p:spPr>
          <a:xfrm>
            <a:off x="1504197" y="1416669"/>
            <a:ext cx="9406976" cy="4908210"/>
          </a:xfrm>
          <a:prstGeom prst="rect">
            <a:avLst/>
          </a:prstGeom>
        </p:spPr>
      </p:pic>
    </p:spTree>
    <p:extLst>
      <p:ext uri="{BB962C8B-B14F-4D97-AF65-F5344CB8AC3E}">
        <p14:creationId xmlns:p14="http://schemas.microsoft.com/office/powerpoint/2010/main" val="5299033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35"/>
                                        </p:tgtEl>
                                      </p:cBhvr>
                                    </p:animEffect>
                                    <p:set>
                                      <p:cBhvr>
                                        <p:cTn id="7" dur="1" fill="hold">
                                          <p:stCondLst>
                                            <p:cond delay="499"/>
                                          </p:stCondLst>
                                        </p:cTn>
                                        <p:tgtEl>
                                          <p:spTgt spid="3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the cloud?</a:t>
            </a:r>
            <a:br>
              <a:rPr lang="en-US" dirty="0"/>
            </a:br>
            <a:endParaRPr lang="en-US" dirty="0"/>
          </a:p>
        </p:txBody>
      </p:sp>
      <p:sp>
        <p:nvSpPr>
          <p:cNvPr id="20" name="Content Placeholder 19"/>
          <p:cNvSpPr>
            <a:spLocks noGrp="1"/>
          </p:cNvSpPr>
          <p:nvPr>
            <p:ph sz="quarter" idx="10"/>
          </p:nvPr>
        </p:nvSpPr>
        <p:spPr/>
        <p:txBody>
          <a:bodyPr>
            <a:normAutofit/>
          </a:bodyPr>
          <a:lstStyle/>
          <a:p>
            <a:pPr>
              <a:spcBef>
                <a:spcPts val="1835"/>
              </a:spcBef>
            </a:pPr>
            <a:r>
              <a:rPr lang="en-US" sz="2856" dirty="0"/>
              <a:t>Rapidly setup environments to drive business priorities</a:t>
            </a:r>
          </a:p>
          <a:p>
            <a:pPr>
              <a:spcBef>
                <a:spcPts val="1835"/>
              </a:spcBef>
            </a:pPr>
            <a:r>
              <a:rPr lang="en-US" sz="2856" dirty="0"/>
              <a:t>Scale to meet peak demands </a:t>
            </a:r>
          </a:p>
          <a:p>
            <a:pPr>
              <a:spcBef>
                <a:spcPts val="1835"/>
              </a:spcBef>
            </a:pPr>
            <a:r>
              <a:rPr lang="en-US" sz="2856" dirty="0"/>
              <a:t>Increase daily activities, efficiency and reduced cost.</a:t>
            </a:r>
          </a:p>
          <a:p>
            <a:endParaRPr lang="en-US" sz="2856" dirty="0"/>
          </a:p>
          <a:p>
            <a:endParaRPr lang="en-US" sz="2856" dirty="0"/>
          </a:p>
        </p:txBody>
      </p:sp>
      <p:grpSp>
        <p:nvGrpSpPr>
          <p:cNvPr id="23" name="Group 22"/>
          <p:cNvGrpSpPr/>
          <p:nvPr/>
        </p:nvGrpSpPr>
        <p:grpSpPr>
          <a:xfrm>
            <a:off x="9608858" y="2758345"/>
            <a:ext cx="2443793" cy="2433145"/>
            <a:chOff x="9418852" y="2704505"/>
            <a:chExt cx="2396093" cy="2385653"/>
          </a:xfrm>
        </p:grpSpPr>
        <p:sp>
          <p:nvSpPr>
            <p:cNvPr id="5" name="Rectangle 4"/>
            <p:cNvSpPr/>
            <p:nvPr/>
          </p:nvSpPr>
          <p:spPr bwMode="auto">
            <a:xfrm>
              <a:off x="9516168" y="2704505"/>
              <a:ext cx="2298777" cy="2385653"/>
            </a:xfrm>
            <a:prstGeom prst="rect">
              <a:avLst/>
            </a:prstGeom>
            <a:solidFill>
              <a:schemeClr val="accent2">
                <a:lumMod val="50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6" name="Rectangle 5"/>
            <p:cNvSpPr/>
            <p:nvPr/>
          </p:nvSpPr>
          <p:spPr>
            <a:xfrm>
              <a:off x="9418852" y="2765254"/>
              <a:ext cx="2282997"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Economics</a:t>
              </a:r>
            </a:p>
          </p:txBody>
        </p:sp>
        <p:sp>
          <p:nvSpPr>
            <p:cNvPr id="7" name="Freeform 9"/>
            <p:cNvSpPr>
              <a:spLocks noChangeAspect="1"/>
            </p:cNvSpPr>
            <p:nvPr/>
          </p:nvSpPr>
          <p:spPr bwMode="black">
            <a:xfrm>
              <a:off x="11092763" y="3988206"/>
              <a:ext cx="550479" cy="965267"/>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grpSp>
      <p:grpSp>
        <p:nvGrpSpPr>
          <p:cNvPr id="24" name="Group 23"/>
          <p:cNvGrpSpPr/>
          <p:nvPr/>
        </p:nvGrpSpPr>
        <p:grpSpPr>
          <a:xfrm>
            <a:off x="6653353" y="2755159"/>
            <a:ext cx="2443719" cy="2436331"/>
            <a:chOff x="6521035" y="2701381"/>
            <a:chExt cx="2396020" cy="2388777"/>
          </a:xfrm>
        </p:grpSpPr>
        <p:sp>
          <p:nvSpPr>
            <p:cNvPr id="9" name="Rectangle 8"/>
            <p:cNvSpPr/>
            <p:nvPr/>
          </p:nvSpPr>
          <p:spPr bwMode="auto">
            <a:xfrm>
              <a:off x="6575713" y="2701381"/>
              <a:ext cx="2341342" cy="2388777"/>
            </a:xfrm>
            <a:prstGeom prst="rect">
              <a:avLst/>
            </a:prstGeom>
            <a:solidFill>
              <a:schemeClr val="accent2">
                <a:lumMod val="75000"/>
              </a:schemeClr>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10" name="Rectangle 9"/>
            <p:cNvSpPr/>
            <p:nvPr/>
          </p:nvSpPr>
          <p:spPr>
            <a:xfrm>
              <a:off x="6521035" y="2762209"/>
              <a:ext cx="1192955"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Scale</a:t>
              </a:r>
            </a:p>
          </p:txBody>
        </p:sp>
        <p:grpSp>
          <p:nvGrpSpPr>
            <p:cNvPr id="11" name="Group 425"/>
            <p:cNvGrpSpPr>
              <a:grpSpLocks noChangeAspect="1"/>
            </p:cNvGrpSpPr>
            <p:nvPr/>
          </p:nvGrpSpPr>
          <p:grpSpPr bwMode="auto">
            <a:xfrm>
              <a:off x="7790888" y="3958358"/>
              <a:ext cx="958889" cy="972126"/>
              <a:chOff x="-5139" y="3144"/>
              <a:chExt cx="652" cy="661"/>
            </a:xfrm>
            <a:solidFill>
              <a:schemeClr val="bg1">
                <a:lumMod val="50000"/>
              </a:schemeClr>
            </a:solidFill>
          </p:grpSpPr>
          <p:sp>
            <p:nvSpPr>
              <p:cNvPr id="12" name="Freeform 426"/>
              <p:cNvSpPr>
                <a:spLocks/>
              </p:cNvSpPr>
              <p:nvPr/>
            </p:nvSpPr>
            <p:spPr bwMode="auto">
              <a:xfrm>
                <a:off x="-5139" y="3144"/>
                <a:ext cx="300" cy="30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3" name="Freeform 427"/>
              <p:cNvSpPr>
                <a:spLocks/>
              </p:cNvSpPr>
              <p:nvPr/>
            </p:nvSpPr>
            <p:spPr bwMode="auto">
              <a:xfrm>
                <a:off x="-4787" y="3144"/>
                <a:ext cx="300" cy="30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4" name="Freeform 428"/>
              <p:cNvSpPr>
                <a:spLocks/>
              </p:cNvSpPr>
              <p:nvPr/>
            </p:nvSpPr>
            <p:spPr bwMode="auto">
              <a:xfrm>
                <a:off x="-5139" y="3500"/>
                <a:ext cx="300" cy="305"/>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sp>
            <p:nvSpPr>
              <p:cNvPr id="15" name="Freeform 429"/>
              <p:cNvSpPr>
                <a:spLocks/>
              </p:cNvSpPr>
              <p:nvPr/>
            </p:nvSpPr>
            <p:spPr bwMode="auto">
              <a:xfrm>
                <a:off x="-4787" y="3500"/>
                <a:ext cx="300" cy="305"/>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91403" tIns="45701" rIns="91403" bIns="45701" numCol="1" anchor="t" anchorCtr="0" compatLnSpc="1">
                <a:prstTxWarp prst="textNoShape">
                  <a:avLst/>
                </a:prstTxWarp>
              </a:bodyPr>
              <a:lstStyle/>
              <a:p>
                <a:pPr defTabSz="932045"/>
                <a:endParaRPr lang="en-US" sz="1799">
                  <a:solidFill>
                    <a:srgbClr val="505050"/>
                  </a:solidFill>
                </a:endParaRPr>
              </a:p>
            </p:txBody>
          </p:sp>
        </p:grpSp>
      </p:grpSp>
      <p:grpSp>
        <p:nvGrpSpPr>
          <p:cNvPr id="25" name="Group 24"/>
          <p:cNvGrpSpPr/>
          <p:nvPr/>
        </p:nvGrpSpPr>
        <p:grpSpPr>
          <a:xfrm>
            <a:off x="3622839" y="2755159"/>
            <a:ext cx="2469327" cy="2436331"/>
            <a:chOff x="3549672" y="2701381"/>
            <a:chExt cx="2421129" cy="2388777"/>
          </a:xfrm>
        </p:grpSpPr>
        <p:sp>
          <p:nvSpPr>
            <p:cNvPr id="17" name="Rectangle 16"/>
            <p:cNvSpPr/>
            <p:nvPr/>
          </p:nvSpPr>
          <p:spPr bwMode="auto">
            <a:xfrm>
              <a:off x="3629460" y="2701381"/>
              <a:ext cx="2341341" cy="2388777"/>
            </a:xfrm>
            <a:prstGeom prst="rect">
              <a:avLst/>
            </a:prstGeom>
            <a:solidFill>
              <a:schemeClr val="accent2"/>
            </a:solidFill>
            <a:ln w="508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09" rIns="0" bIns="47546" numCol="1" rtlCol="0" anchor="t" anchorCtr="0" compatLnSpc="1">
              <a:prstTxWarp prst="textNoShape">
                <a:avLst/>
              </a:prstTxWarp>
            </a:bodyPr>
            <a:lstStyle/>
            <a:p>
              <a:pPr algn="ctr" defTabSz="950560"/>
              <a:endParaRPr lang="en-US" sz="3198" dirty="0">
                <a:gradFill>
                  <a:gsLst>
                    <a:gs pos="0">
                      <a:srgbClr val="FFFFFF"/>
                    </a:gs>
                    <a:gs pos="100000">
                      <a:srgbClr val="FFFFFF"/>
                    </a:gs>
                  </a:gsLst>
                  <a:lin ang="5400000" scaled="0"/>
                </a:gradFill>
                <a:latin typeface="Segoe UI Light"/>
              </a:endParaRPr>
            </a:p>
          </p:txBody>
        </p:sp>
        <p:sp>
          <p:nvSpPr>
            <p:cNvPr id="18" name="Rectangle 17"/>
            <p:cNvSpPr/>
            <p:nvPr/>
          </p:nvSpPr>
          <p:spPr>
            <a:xfrm>
              <a:off x="3549672" y="2762209"/>
              <a:ext cx="1422184" cy="657424"/>
            </a:xfrm>
            <a:prstGeom prst="rect">
              <a:avLst/>
            </a:prstGeom>
          </p:spPr>
          <p:txBody>
            <a:bodyPr wrap="none">
              <a:spAutoFit/>
            </a:bodyPr>
            <a:lstStyle/>
            <a:p>
              <a:pPr algn="ctr" defTabSz="950560"/>
              <a:r>
                <a:rPr lang="en-US" sz="3672" dirty="0">
                  <a:gradFill>
                    <a:gsLst>
                      <a:gs pos="0">
                        <a:srgbClr val="FFFFFF"/>
                      </a:gs>
                      <a:gs pos="100000">
                        <a:srgbClr val="FFFFFF"/>
                      </a:gs>
                    </a:gsLst>
                    <a:lin ang="5400000" scaled="0"/>
                  </a:gradFill>
                  <a:latin typeface="Segoe UI Light"/>
                </a:rPr>
                <a:t>Speed</a:t>
              </a:r>
            </a:p>
          </p:txBody>
        </p:sp>
        <p:sp>
          <p:nvSpPr>
            <p:cNvPr id="19" name="Freeform 58"/>
            <p:cNvSpPr>
              <a:spLocks noEditPoints="1"/>
            </p:cNvSpPr>
            <p:nvPr/>
          </p:nvSpPr>
          <p:spPr bwMode="black">
            <a:xfrm>
              <a:off x="4836209" y="3893699"/>
              <a:ext cx="967314" cy="1036785"/>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2272" tIns="41136" rIns="82272" bIns="41136" numCol="1" anchor="t" anchorCtr="0" compatLnSpc="1">
              <a:prstTxWarp prst="textNoShape">
                <a:avLst/>
              </a:prstTxWarp>
            </a:bodyPr>
            <a:lstStyle/>
            <a:p>
              <a:pPr defTabSz="932045"/>
              <a:endParaRPr lang="en-US" sz="1599">
                <a:solidFill>
                  <a:srgbClr val="505050"/>
                </a:solidFill>
              </a:endParaRPr>
            </a:p>
          </p:txBody>
        </p:sp>
      </p:grpSp>
    </p:spTree>
    <p:extLst>
      <p:ext uri="{BB962C8B-B14F-4D97-AF65-F5344CB8AC3E}">
        <p14:creationId xmlns:p14="http://schemas.microsoft.com/office/powerpoint/2010/main" val="1795020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strVal val="#ppt_x"/>
                                          </p:val>
                                        </p:tav>
                                        <p:tav tm="100000">
                                          <p:val>
                                            <p:strVal val="#ppt_x"/>
                                          </p:val>
                                        </p:tav>
                                      </p:tavLst>
                                    </p:anim>
                                    <p:anim calcmode="lin" valueType="num">
                                      <p:cBhvr>
                                        <p:cTn id="16" dur="5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anim calcmode="lin" valueType="num">
                                      <p:cBhvr>
                                        <p:cTn id="22" dur="500" fill="hold"/>
                                        <p:tgtEl>
                                          <p:spTgt spid="23"/>
                                        </p:tgtEl>
                                        <p:attrNameLst>
                                          <p:attrName>ppt_x</p:attrName>
                                        </p:attrNameLst>
                                      </p:cBhvr>
                                      <p:tavLst>
                                        <p:tav tm="0">
                                          <p:val>
                                            <p:strVal val="#ppt_x"/>
                                          </p:val>
                                        </p:tav>
                                        <p:tav tm="100000">
                                          <p:val>
                                            <p:strVal val="#ppt_x"/>
                                          </p:val>
                                        </p:tav>
                                      </p:tavLst>
                                    </p:anim>
                                    <p:anim calcmode="lin" valueType="num">
                                      <p:cBhvr>
                                        <p:cTn id="23"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smtClean="0">
                <a:solidFill>
                  <a:srgbClr val="00B0F0"/>
                </a:solidFill>
              </a:rPr>
              <a:t>Visual Studio Online: </a:t>
            </a:r>
            <a:r>
              <a:rPr lang="en-US" dirty="0" smtClean="0">
                <a:solidFill>
                  <a:schemeClr val="tx1"/>
                </a:solidFill>
              </a:rPr>
              <a:t>Release Management</a:t>
            </a:r>
            <a:endParaRPr lang="en-US" dirty="0">
              <a:solidFill>
                <a:schemeClr val="tx1"/>
              </a:solidFill>
            </a:endParaRP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sp>
        <p:nvSpPr>
          <p:cNvPr id="3" name="Rectangle 2"/>
          <p:cNvSpPr/>
          <p:nvPr/>
        </p:nvSpPr>
        <p:spPr bwMode="auto">
          <a:xfrm>
            <a:off x="4030133" y="3898726"/>
            <a:ext cx="7230552" cy="275607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9"/>
          <a:stretch>
            <a:fillRect/>
          </a:stretch>
        </p:blipFill>
        <p:spPr>
          <a:xfrm>
            <a:off x="6890173" y="2378506"/>
            <a:ext cx="1004704" cy="1002724"/>
          </a:xfrm>
          <a:prstGeom prst="rect">
            <a:avLst/>
          </a:prstGeom>
        </p:spPr>
      </p:pic>
      <p:sp>
        <p:nvSpPr>
          <p:cNvPr id="37" name="Rectangle 36"/>
          <p:cNvSpPr/>
          <p:nvPr/>
        </p:nvSpPr>
        <p:spPr bwMode="auto">
          <a:xfrm>
            <a:off x="8181561" y="1725905"/>
            <a:ext cx="3079124" cy="2159916"/>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4" name="Picture 33"/>
          <p:cNvPicPr>
            <a:picLocks noChangeAspect="1"/>
          </p:cNvPicPr>
          <p:nvPr/>
        </p:nvPicPr>
        <p:blipFill>
          <a:blip r:embed="rId10"/>
          <a:stretch>
            <a:fillRect/>
          </a:stretch>
        </p:blipFill>
        <p:spPr>
          <a:xfrm>
            <a:off x="2276550" y="4253815"/>
            <a:ext cx="612006" cy="638232"/>
          </a:xfrm>
          <a:prstGeom prst="rect">
            <a:avLst/>
          </a:prstGeom>
        </p:spPr>
      </p:pic>
      <p:sp>
        <p:nvSpPr>
          <p:cNvPr id="36" name="Rectangle 35"/>
          <p:cNvSpPr/>
          <p:nvPr/>
        </p:nvSpPr>
        <p:spPr bwMode="auto">
          <a:xfrm>
            <a:off x="427038" y="1224051"/>
            <a:ext cx="11888787" cy="5761780"/>
          </a:xfrm>
          <a:prstGeom prst="rect">
            <a:avLst/>
          </a:prstGeom>
          <a:solidFill>
            <a:srgbClr val="002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41" name="Picture 4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83491" y="1399421"/>
            <a:ext cx="9448387" cy="5135894"/>
          </a:xfrm>
          <a:prstGeom prst="rect">
            <a:avLst/>
          </a:prstGeom>
        </p:spPr>
      </p:pic>
    </p:spTree>
    <p:extLst>
      <p:ext uri="{BB962C8B-B14F-4D97-AF65-F5344CB8AC3E}">
        <p14:creationId xmlns:p14="http://schemas.microsoft.com/office/powerpoint/2010/main" val="3340473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37"/>
                                        </p:tgtEl>
                                      </p:cBhvr>
                                    </p:animEffect>
                                    <p:set>
                                      <p:cBhvr>
                                        <p:cTn id="7" dur="1" fill="hold">
                                          <p:stCondLst>
                                            <p:cond delay="499"/>
                                          </p:stCondLst>
                                        </p:cTn>
                                        <p:tgtEl>
                                          <p:spTgt spid="3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smtClean="0">
                <a:solidFill>
                  <a:srgbClr val="00B0F0"/>
                </a:solidFill>
              </a:rPr>
              <a:t>Visual Studio Online: </a:t>
            </a:r>
            <a:r>
              <a:rPr lang="en-US" dirty="0" smtClean="0">
                <a:solidFill>
                  <a:schemeClr val="tx1"/>
                </a:solidFill>
              </a:rPr>
              <a:t>Application Insights</a:t>
            </a:r>
            <a:endParaRPr lang="en-US" dirty="0">
              <a:solidFill>
                <a:schemeClr val="tx1"/>
              </a:solidFill>
            </a:endParaRP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sp>
        <p:nvSpPr>
          <p:cNvPr id="3" name="Rectangle 2"/>
          <p:cNvSpPr/>
          <p:nvPr/>
        </p:nvSpPr>
        <p:spPr bwMode="auto">
          <a:xfrm>
            <a:off x="4030133" y="3898726"/>
            <a:ext cx="7230552" cy="2756074"/>
          </a:xfrm>
          <a:prstGeom prst="rect">
            <a:avLst/>
          </a:prstGeom>
          <a:solidFill>
            <a:srgbClr val="002050">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9"/>
          <a:stretch>
            <a:fillRect/>
          </a:stretch>
        </p:blipFill>
        <p:spPr>
          <a:xfrm>
            <a:off x="2276550" y="4253815"/>
            <a:ext cx="612006" cy="638232"/>
          </a:xfrm>
          <a:prstGeom prst="rect">
            <a:avLst/>
          </a:prstGeom>
        </p:spPr>
      </p:pic>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10"/>
          <a:stretch>
            <a:fillRect/>
          </a:stretch>
        </p:blipFill>
        <p:spPr>
          <a:xfrm>
            <a:off x="6890173" y="2378506"/>
            <a:ext cx="1004704" cy="1002724"/>
          </a:xfrm>
          <a:prstGeom prst="rect">
            <a:avLst/>
          </a:prstGeom>
        </p:spPr>
      </p:pic>
      <p:sp>
        <p:nvSpPr>
          <p:cNvPr id="32" name="Rectangle 31"/>
          <p:cNvSpPr/>
          <p:nvPr/>
        </p:nvSpPr>
        <p:spPr bwMode="auto">
          <a:xfrm>
            <a:off x="427038" y="1224051"/>
            <a:ext cx="11888787" cy="5761780"/>
          </a:xfrm>
          <a:prstGeom prst="rect">
            <a:avLst/>
          </a:prstGeom>
          <a:solidFill>
            <a:srgbClr val="002050">
              <a:alpha val="6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35187" y="1514543"/>
            <a:ext cx="8732539" cy="4816823"/>
          </a:xfrm>
          <a:prstGeom prst="rect">
            <a:avLst/>
          </a:prstGeom>
          <a:ln>
            <a:noFill/>
          </a:ln>
        </p:spPr>
      </p:pic>
      <p:pic>
        <p:nvPicPr>
          <p:cNvPr id="5" name="Picture 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35187" y="1514543"/>
            <a:ext cx="8737539" cy="4819581"/>
          </a:xfrm>
          <a:prstGeom prst="rect">
            <a:avLst/>
          </a:prstGeom>
          <a:ln>
            <a:noFill/>
          </a:ln>
        </p:spPr>
      </p:pic>
      <p:pic>
        <p:nvPicPr>
          <p:cNvPr id="6" name="Picture 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35187" y="1514543"/>
            <a:ext cx="8738457" cy="4820087"/>
          </a:xfrm>
          <a:prstGeom prst="rect">
            <a:avLst/>
          </a:prstGeom>
          <a:ln>
            <a:noFill/>
          </a:ln>
        </p:spPr>
      </p:pic>
    </p:spTree>
    <p:extLst>
      <p:ext uri="{BB962C8B-B14F-4D97-AF65-F5344CB8AC3E}">
        <p14:creationId xmlns:p14="http://schemas.microsoft.com/office/powerpoint/2010/main" val="3064873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1163375" y="5277421"/>
            <a:ext cx="2802908" cy="1808136"/>
          </a:xfrm>
          <a:prstGeom prst="rect">
            <a:avLst/>
          </a:prstGeom>
        </p:spPr>
      </p:pic>
      <p:sp>
        <p:nvSpPr>
          <p:cNvPr id="2" name="Title 1"/>
          <p:cNvSpPr>
            <a:spLocks noGrp="1"/>
          </p:cNvSpPr>
          <p:nvPr>
            <p:ph type="title"/>
          </p:nvPr>
        </p:nvSpPr>
        <p:spPr>
          <a:xfrm>
            <a:off x="274638" y="451802"/>
            <a:ext cx="11888787" cy="653848"/>
          </a:xfrm>
        </p:spPr>
        <p:txBody>
          <a:bodyPr/>
          <a:lstStyle/>
          <a:p>
            <a:pPr algn="ctr"/>
            <a:r>
              <a:rPr lang="en-US" dirty="0" smtClean="0">
                <a:solidFill>
                  <a:srgbClr val="00B0F0"/>
                </a:solidFill>
              </a:rPr>
              <a:t>Visual Studio Online: </a:t>
            </a:r>
            <a:r>
              <a:rPr lang="en-US" dirty="0" smtClean="0">
                <a:solidFill>
                  <a:schemeClr val="tx1"/>
                </a:solidFill>
              </a:rPr>
              <a:t>DevOps</a:t>
            </a:r>
            <a:endParaRPr lang="en-US" dirty="0">
              <a:solidFill>
                <a:schemeClr val="tx1"/>
              </a:solidFill>
            </a:endParaRPr>
          </a:p>
        </p:txBody>
      </p:sp>
      <p:sp>
        <p:nvSpPr>
          <p:cNvPr id="52" name="Right Arrow 51"/>
          <p:cNvSpPr/>
          <p:nvPr/>
        </p:nvSpPr>
        <p:spPr>
          <a:xfrm>
            <a:off x="3299458" y="2346296"/>
            <a:ext cx="1644132"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3" name="Right Arrow 52"/>
          <p:cNvSpPr/>
          <p:nvPr/>
        </p:nvSpPr>
        <p:spPr>
          <a:xfrm>
            <a:off x="5694343" y="2346296"/>
            <a:ext cx="1679673"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4" name="Right Arrow 53"/>
          <p:cNvSpPr/>
          <p:nvPr/>
        </p:nvSpPr>
        <p:spPr>
          <a:xfrm>
            <a:off x="8124769" y="2346296"/>
            <a:ext cx="1046405" cy="963107"/>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56" name="TextBox 55"/>
          <p:cNvSpPr txBox="1"/>
          <p:nvPr/>
        </p:nvSpPr>
        <p:spPr>
          <a:xfrm>
            <a:off x="1638597"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57" name="TextBox 56"/>
          <p:cNvSpPr txBox="1"/>
          <p:nvPr/>
        </p:nvSpPr>
        <p:spPr>
          <a:xfrm>
            <a:off x="3746530" y="1699850"/>
            <a:ext cx="2516673" cy="316661"/>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58" name="TextBox 57"/>
          <p:cNvSpPr txBox="1"/>
          <p:nvPr/>
        </p:nvSpPr>
        <p:spPr>
          <a:xfrm>
            <a:off x="6429046" y="1699849"/>
            <a:ext cx="1874059" cy="35913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9" name="TextBox 58"/>
          <p:cNvSpPr txBox="1"/>
          <p:nvPr/>
        </p:nvSpPr>
        <p:spPr>
          <a:xfrm>
            <a:off x="9001843" y="1699850"/>
            <a:ext cx="2089513" cy="386907"/>
          </a:xfrm>
          <a:prstGeom prst="rect">
            <a:avLst/>
          </a:prstGeom>
        </p:spPr>
        <p:txBody>
          <a:bodyPr vert="horz" wrap="square" lIns="93236" tIns="93236" rIns="93236" bIns="93236" rtlCol="0" anchor="t">
            <a:noAutofit/>
          </a:bodyPr>
          <a:lstStyle/>
          <a:p>
            <a:pPr marL="237936" marR="0" lvl="0" indent="-237936"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62" name="Rounded Rectangle 61"/>
          <p:cNvSpPr/>
          <p:nvPr/>
        </p:nvSpPr>
        <p:spPr>
          <a:xfrm>
            <a:off x="1825038"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4" name="Rounded Rectangle 63"/>
          <p:cNvSpPr/>
          <p:nvPr/>
        </p:nvSpPr>
        <p:spPr>
          <a:xfrm>
            <a:off x="4238853"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65" name="Rounded Rectangle 64"/>
          <p:cNvSpPr/>
          <p:nvPr/>
        </p:nvSpPr>
        <p:spPr>
          <a:xfrm>
            <a:off x="6652669"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smtClean="0">
              <a:ln>
                <a:noFill/>
              </a:ln>
              <a:solidFill>
                <a:srgbClr val="FFFFFF"/>
              </a:solidFill>
              <a:effectLst/>
              <a:uLnTx/>
              <a:uFillTx/>
              <a:latin typeface="Segoe UI"/>
              <a:ea typeface="+mn-ea"/>
              <a:cs typeface="+mn-cs"/>
            </a:endParaRPr>
          </a:p>
        </p:txBody>
      </p:sp>
      <p:sp>
        <p:nvSpPr>
          <p:cNvPr id="68" name="Bent Arrow 67"/>
          <p:cNvSpPr/>
          <p:nvPr/>
        </p:nvSpPr>
        <p:spPr>
          <a:xfrm rot="10800000">
            <a:off x="4177496" y="4080072"/>
            <a:ext cx="6243303" cy="180233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pic>
        <p:nvPicPr>
          <p:cNvPr id="69" name="Picture 68"/>
          <p:cNvPicPr>
            <a:picLocks noChangeAspect="1"/>
          </p:cNvPicPr>
          <p:nvPr/>
        </p:nvPicPr>
        <p:blipFill>
          <a:blip r:embed="rId3"/>
          <a:stretch>
            <a:fillRect/>
          </a:stretch>
        </p:blipFill>
        <p:spPr>
          <a:xfrm>
            <a:off x="6243539" y="4722576"/>
            <a:ext cx="2111216" cy="1536581"/>
          </a:xfrm>
          <a:prstGeom prst="rect">
            <a:avLst/>
          </a:prstGeom>
        </p:spPr>
      </p:pic>
      <p:pic>
        <p:nvPicPr>
          <p:cNvPr id="70" name="Picture 69"/>
          <p:cNvPicPr>
            <a:picLocks noChangeAspect="1"/>
          </p:cNvPicPr>
          <p:nvPr/>
        </p:nvPicPr>
        <p:blipFill>
          <a:blip r:embed="rId4"/>
          <a:stretch>
            <a:fillRect/>
          </a:stretch>
        </p:blipFill>
        <p:spPr>
          <a:xfrm>
            <a:off x="4418768" y="2398268"/>
            <a:ext cx="1153268" cy="963199"/>
          </a:xfrm>
          <a:prstGeom prst="rect">
            <a:avLst/>
          </a:prstGeom>
        </p:spPr>
      </p:pic>
      <p:grpSp>
        <p:nvGrpSpPr>
          <p:cNvPr id="72" name="Group 71"/>
          <p:cNvGrpSpPr/>
          <p:nvPr/>
        </p:nvGrpSpPr>
        <p:grpSpPr>
          <a:xfrm>
            <a:off x="1897424" y="2452894"/>
            <a:ext cx="1046848" cy="1137880"/>
            <a:chOff x="1523922" y="2094289"/>
            <a:chExt cx="1106696" cy="1207151"/>
          </a:xfrm>
        </p:grpSpPr>
        <p:pic>
          <p:nvPicPr>
            <p:cNvPr id="81" name="Picture 80"/>
            <p:cNvPicPr>
              <a:picLocks noChangeAspect="1"/>
            </p:cNvPicPr>
            <p:nvPr/>
          </p:nvPicPr>
          <p:blipFill>
            <a:blip r:embed="rId5"/>
            <a:stretch>
              <a:fillRect/>
            </a:stretch>
          </p:blipFill>
          <p:spPr>
            <a:xfrm>
              <a:off x="1523922" y="2666999"/>
              <a:ext cx="455690" cy="634441"/>
            </a:xfrm>
            <a:prstGeom prst="rect">
              <a:avLst/>
            </a:prstGeom>
          </p:spPr>
        </p:pic>
        <p:pic>
          <p:nvPicPr>
            <p:cNvPr id="82" name="Picture 81"/>
            <p:cNvPicPr>
              <a:picLocks noChangeAspect="1"/>
            </p:cNvPicPr>
            <p:nvPr/>
          </p:nvPicPr>
          <p:blipFill>
            <a:blip r:embed="rId6"/>
            <a:stretch>
              <a:fillRect/>
            </a:stretch>
          </p:blipFill>
          <p:spPr>
            <a:xfrm>
              <a:off x="1903412" y="2094289"/>
              <a:ext cx="727206" cy="725111"/>
            </a:xfrm>
            <a:prstGeom prst="rect">
              <a:avLst/>
            </a:prstGeom>
          </p:spPr>
        </p:pic>
      </p:grpSp>
      <p:sp>
        <p:nvSpPr>
          <p:cNvPr id="75" name="TextBox 74"/>
          <p:cNvSpPr txBox="1"/>
          <p:nvPr/>
        </p:nvSpPr>
        <p:spPr>
          <a:xfrm>
            <a:off x="5732058" y="6259158"/>
            <a:ext cx="3354881" cy="674531"/>
          </a:xfrm>
          <a:prstGeom prst="rect">
            <a:avLst/>
          </a:prstGeom>
        </p:spPr>
        <p:txBody>
          <a:bodyPr vert="horz" wrap="square" lIns="93236" tIns="93236" rIns="93236" bIns="93236"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sp>
        <p:nvSpPr>
          <p:cNvPr id="78" name="TextBox 77"/>
          <p:cNvSpPr txBox="1"/>
          <p:nvPr/>
        </p:nvSpPr>
        <p:spPr>
          <a:xfrm>
            <a:off x="998190" y="4817577"/>
            <a:ext cx="1274862" cy="327327"/>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Visual Studio</a:t>
            </a:r>
          </a:p>
        </p:txBody>
      </p:sp>
      <p:pic>
        <p:nvPicPr>
          <p:cNvPr id="66" name="Picture 65"/>
          <p:cNvPicPr>
            <a:picLocks noChangeAspect="1"/>
          </p:cNvPicPr>
          <p:nvPr/>
        </p:nvPicPr>
        <p:blipFill>
          <a:blip r:embed="rId7"/>
          <a:stretch>
            <a:fillRect/>
          </a:stretch>
        </p:blipFill>
        <p:spPr>
          <a:xfrm>
            <a:off x="9308702" y="3956486"/>
            <a:ext cx="1952976" cy="1207498"/>
          </a:xfrm>
          <a:prstGeom prst="rect">
            <a:avLst/>
          </a:prstGeom>
        </p:spPr>
      </p:pic>
      <p:sp>
        <p:nvSpPr>
          <p:cNvPr id="95" name="Rounded Rectangle 94"/>
          <p:cNvSpPr/>
          <p:nvPr/>
        </p:nvSpPr>
        <p:spPr>
          <a:xfrm>
            <a:off x="9303271" y="2130813"/>
            <a:ext cx="1513663" cy="1508374"/>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3236" tIns="93236" rIns="93236" bIns="93236" numCol="1" spcCol="0" rtlCol="0" fromWordArt="0" anchor="b" anchorCtr="0" forceAA="0" compatLnSpc="1">
            <a:prstTxWarp prst="textNoShape">
              <a:avLst/>
            </a:prstTxWarp>
            <a:noAutofit/>
          </a:bodyP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122" b="0" i="0" u="none" strike="noStrike" kern="0" cap="none" spc="0" normalizeH="0" baseline="0" noProof="0" dirty="0" err="1" smtClean="0">
              <a:ln>
                <a:noFill/>
              </a:ln>
              <a:solidFill>
                <a:srgbClr val="FFFFFF"/>
              </a:solidFill>
              <a:effectLst/>
              <a:uLnTx/>
              <a:uFillTx/>
              <a:latin typeface="Segoe UI"/>
              <a:ea typeface="+mn-ea"/>
              <a:cs typeface="+mn-cs"/>
            </a:endParaRPr>
          </a:p>
        </p:txBody>
      </p:sp>
      <p:sp>
        <p:nvSpPr>
          <p:cNvPr id="94" name="TextBox 93"/>
          <p:cNvSpPr txBox="1"/>
          <p:nvPr/>
        </p:nvSpPr>
        <p:spPr>
          <a:xfrm>
            <a:off x="9751816" y="4365425"/>
            <a:ext cx="1145955"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rgbClr val="00B0F0"/>
                </a:solidFill>
              </a:rPr>
              <a:t>Azure</a:t>
            </a:r>
          </a:p>
        </p:txBody>
      </p:sp>
      <p:pic>
        <p:nvPicPr>
          <p:cNvPr id="96" name="Picture 95"/>
          <p:cNvPicPr>
            <a:picLocks noChangeAspect="1"/>
          </p:cNvPicPr>
          <p:nvPr/>
        </p:nvPicPr>
        <p:blipFill>
          <a:blip r:embed="rId8"/>
          <a:stretch>
            <a:fillRect/>
          </a:stretch>
        </p:blipFill>
        <p:spPr>
          <a:xfrm>
            <a:off x="9660024" y="2540405"/>
            <a:ext cx="800153" cy="622594"/>
          </a:xfrm>
          <a:prstGeom prst="rect">
            <a:avLst/>
          </a:prstGeom>
        </p:spPr>
      </p:pic>
      <p:cxnSp>
        <p:nvCxnSpPr>
          <p:cNvPr id="7" name="Straight Arrow Connector 6"/>
          <p:cNvCxnSpPr/>
          <p:nvPr/>
        </p:nvCxnSpPr>
        <p:spPr>
          <a:xfrm flipV="1">
            <a:off x="2573418" y="3843338"/>
            <a:ext cx="0" cy="1512064"/>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9"/>
          <a:stretch>
            <a:fillRect/>
          </a:stretch>
        </p:blipFill>
        <p:spPr>
          <a:xfrm>
            <a:off x="2276550" y="4253815"/>
            <a:ext cx="612006" cy="638232"/>
          </a:xfrm>
          <a:prstGeom prst="rect">
            <a:avLst/>
          </a:prstGeom>
        </p:spPr>
      </p:pic>
      <p:sp>
        <p:nvSpPr>
          <p:cNvPr id="44" name="TextBox 43"/>
          <p:cNvSpPr txBox="1"/>
          <p:nvPr/>
        </p:nvSpPr>
        <p:spPr>
          <a:xfrm>
            <a:off x="2899464" y="4823401"/>
            <a:ext cx="1645419" cy="387762"/>
          </a:xfrm>
          <a:prstGeom prst="rect">
            <a:avLst/>
          </a:prstGeom>
        </p:spPr>
        <p:txBody>
          <a:bodyPr vert="horz" wrap="square" lIns="93236" tIns="93236" rIns="93236" bIns="93236"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Eclipse / </a:t>
            </a:r>
            <a:r>
              <a:rPr kumimoji="0" lang="en-US" sz="1428"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XCode</a:t>
            </a:r>
            <a:endParaRPr kumimoji="0" lang="en-US" sz="1428"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pic>
        <p:nvPicPr>
          <p:cNvPr id="46" name="Picture 45"/>
          <p:cNvPicPr>
            <a:picLocks noChangeAspect="1"/>
          </p:cNvPicPr>
          <p:nvPr/>
        </p:nvPicPr>
        <p:blipFill>
          <a:blip r:embed="rId10"/>
          <a:stretch>
            <a:fillRect/>
          </a:stretch>
        </p:blipFill>
        <p:spPr>
          <a:xfrm>
            <a:off x="6890173" y="2378506"/>
            <a:ext cx="1004704" cy="1002724"/>
          </a:xfrm>
          <a:prstGeom prst="rect">
            <a:avLst/>
          </a:prstGeom>
        </p:spPr>
      </p:pic>
    </p:spTree>
    <p:extLst>
      <p:ext uri="{BB962C8B-B14F-4D97-AF65-F5344CB8AC3E}">
        <p14:creationId xmlns:p14="http://schemas.microsoft.com/office/powerpoint/2010/main" val="385965786"/>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3" name="Rounded Rectangle 12"/>
          <p:cNvSpPr/>
          <p:nvPr/>
        </p:nvSpPr>
        <p:spPr bwMode="auto">
          <a:xfrm>
            <a:off x="2101802" y="2028825"/>
            <a:ext cx="8178272" cy="3990976"/>
          </a:xfrm>
          <a:prstGeom prst="roundRect">
            <a:avLst>
              <a:gd name="adj" fmla="val 4889"/>
            </a:avLst>
          </a:prstGeom>
          <a:solidFill>
            <a:srgbClr val="0072CC">
              <a:alpha val="1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p:cNvGrpSpPr/>
          <p:nvPr/>
        </p:nvGrpSpPr>
        <p:grpSpPr>
          <a:xfrm>
            <a:off x="6038552" y="3805204"/>
            <a:ext cx="462642" cy="272457"/>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eaLnBrk="1" hangingPunct="1">
                <a:lnSpc>
                  <a:spcPct val="90000"/>
                </a:lnSpc>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Title 2"/>
          <p:cNvSpPr txBox="1">
            <a:spLocks/>
          </p:cNvSpPr>
          <p:nvPr/>
        </p:nvSpPr>
        <p:spPr>
          <a:xfrm>
            <a:off x="527548" y="447830"/>
            <a:ext cx="11310730" cy="917444"/>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914224" fontAlgn="auto">
              <a:lnSpc>
                <a:spcPct val="100000"/>
              </a:lnSpc>
              <a:spcAft>
                <a:spcPts val="600"/>
              </a:spcAft>
            </a:pPr>
            <a:r>
              <a:rPr lang="en-US" sz="4800" dirty="0" smtClean="0">
                <a:solidFill>
                  <a:srgbClr val="00B0F0"/>
                </a:solidFill>
              </a:rPr>
              <a:t>Azure App Service</a:t>
            </a:r>
            <a:r>
              <a:rPr lang="en-US" sz="4800" dirty="0" smtClean="0">
                <a:solidFill>
                  <a:schemeClr val="tx1"/>
                </a:solidFill>
              </a:rPr>
              <a:t/>
            </a:r>
            <a:br>
              <a:rPr lang="en-US" sz="4800" dirty="0" smtClean="0">
                <a:solidFill>
                  <a:schemeClr val="tx1"/>
                </a:solidFill>
              </a:rPr>
            </a:br>
            <a:r>
              <a:rPr lang="en-US" sz="3600" dirty="0" smtClean="0">
                <a:solidFill>
                  <a:schemeClr val="tx1"/>
                </a:solidFill>
              </a:rPr>
              <a:t>Build and scale great cloud apps</a:t>
            </a:r>
            <a:endParaRPr lang="en-US" sz="1400" dirty="0">
              <a:solidFill>
                <a:schemeClr val="tx1"/>
              </a:solidFill>
            </a:endParaRPr>
          </a:p>
        </p:txBody>
      </p:sp>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5119" y="2552072"/>
            <a:ext cx="2880783" cy="2880783"/>
          </a:xfrm>
          <a:prstGeom prst="rect">
            <a:avLst/>
          </a:prstGeom>
        </p:spPr>
      </p:pic>
      <p:grpSp>
        <p:nvGrpSpPr>
          <p:cNvPr id="3" name="Group 2"/>
          <p:cNvGrpSpPr/>
          <p:nvPr/>
        </p:nvGrpSpPr>
        <p:grpSpPr>
          <a:xfrm>
            <a:off x="7056437" y="2215509"/>
            <a:ext cx="2596591" cy="3480953"/>
            <a:chOff x="6325445" y="2030785"/>
            <a:chExt cx="2596591" cy="3480953"/>
          </a:xfrm>
        </p:grpSpPr>
        <p:pic>
          <p:nvPicPr>
            <p:cNvPr id="17" name="Picture 16"/>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362846" y="4868862"/>
              <a:ext cx="434875" cy="434876"/>
            </a:xfrm>
            <a:prstGeom prst="flowChartOffpageConnector">
              <a:avLst/>
            </a:prstGeom>
            <a:noFill/>
          </p:spPr>
        </p:pic>
        <p:pic>
          <p:nvPicPr>
            <p:cNvPr id="32" name="Picture 31"/>
            <p:cNvPicPr>
              <a:picLocks noChangeAspect="1"/>
            </p:cNvPicPr>
            <p:nvPr/>
          </p:nvPicPr>
          <p:blipFill>
            <a:blip r:embed="rId5"/>
            <a:stretch>
              <a:fillRect/>
            </a:stretch>
          </p:blipFill>
          <p:spPr>
            <a:xfrm>
              <a:off x="6348445" y="2377802"/>
              <a:ext cx="473304" cy="462268"/>
            </a:xfrm>
            <a:prstGeom prst="rect">
              <a:avLst/>
            </a:prstGeom>
          </p:spPr>
        </p:pic>
        <p:pic>
          <p:nvPicPr>
            <p:cNvPr id="34" name="Picture 33"/>
            <p:cNvPicPr>
              <a:picLocks noChangeAspect="1"/>
            </p:cNvPicPr>
            <p:nvPr/>
          </p:nvPicPr>
          <p:blipFill>
            <a:blip r:embed="rId6"/>
            <a:stretch>
              <a:fillRect/>
            </a:stretch>
          </p:blipFill>
          <p:spPr>
            <a:xfrm>
              <a:off x="6325445" y="3961154"/>
              <a:ext cx="519305" cy="518725"/>
            </a:xfrm>
            <a:prstGeom prst="rect">
              <a:avLst/>
            </a:prstGeom>
          </p:spPr>
        </p:pic>
        <p:pic>
          <p:nvPicPr>
            <p:cNvPr id="36" name="Picture 35"/>
            <p:cNvPicPr>
              <a:picLocks noChangeAspect="1"/>
            </p:cNvPicPr>
            <p:nvPr/>
          </p:nvPicPr>
          <p:blipFill>
            <a:blip r:embed="rId7"/>
            <a:stretch>
              <a:fillRect/>
            </a:stretch>
          </p:blipFill>
          <p:spPr>
            <a:xfrm>
              <a:off x="6402625" y="3138601"/>
              <a:ext cx="364944" cy="524022"/>
            </a:xfrm>
            <a:prstGeom prst="rect">
              <a:avLst/>
            </a:prstGeom>
          </p:spPr>
        </p:pic>
        <p:sp>
          <p:nvSpPr>
            <p:cNvPr id="2" name="TextBox 1"/>
            <p:cNvSpPr txBox="1"/>
            <p:nvPr/>
          </p:nvSpPr>
          <p:spPr>
            <a:xfrm>
              <a:off x="6827873" y="2030785"/>
              <a:ext cx="2094163" cy="3480953"/>
            </a:xfrm>
            <a:prstGeom prst="rect">
              <a:avLst/>
            </a:prstGeom>
            <a:noFill/>
          </p:spPr>
          <p:txBody>
            <a:bodyPr wrap="none" lIns="182880" tIns="146304" rIns="182880" bIns="146304" rtlCol="0">
              <a:spAutoFit/>
            </a:bodyPr>
            <a:lstStyle/>
            <a:p>
              <a:pPr defTabSz="932742" eaLnBrk="1" fontAlgn="auto" hangingPunct="1">
                <a:lnSpc>
                  <a:spcPct val="200000"/>
                </a:lnSpc>
                <a:spcBef>
                  <a:spcPts val="0"/>
                </a:spcBef>
                <a:spcAft>
                  <a:spcPts val="600"/>
                </a:spcAft>
              </a:pPr>
              <a:r>
                <a:rPr lang="en-US" sz="2400" dirty="0" smtClean="0">
                  <a:solidFill>
                    <a:srgbClr val="DFDFDE"/>
                  </a:solidFill>
                  <a:latin typeface="Segoe UI"/>
                  <a:ea typeface="+mn-ea"/>
                </a:rPr>
                <a:t>Web Apps</a:t>
              </a:r>
            </a:p>
            <a:p>
              <a:pPr defTabSz="932742" eaLnBrk="1" fontAlgn="auto" hangingPunct="1">
                <a:lnSpc>
                  <a:spcPct val="200000"/>
                </a:lnSpc>
                <a:spcBef>
                  <a:spcPts val="0"/>
                </a:spcBef>
                <a:spcAft>
                  <a:spcPts val="600"/>
                </a:spcAft>
              </a:pPr>
              <a:r>
                <a:rPr lang="en-US" sz="2400" dirty="0" smtClean="0">
                  <a:solidFill>
                    <a:srgbClr val="DFDFDE"/>
                  </a:solidFill>
                  <a:latin typeface="Segoe UI"/>
                  <a:ea typeface="+mn-ea"/>
                </a:rPr>
                <a:t>Mobile Apps</a:t>
              </a:r>
            </a:p>
            <a:p>
              <a:pPr defTabSz="932742" eaLnBrk="1" fontAlgn="auto" hangingPunct="1">
                <a:lnSpc>
                  <a:spcPct val="200000"/>
                </a:lnSpc>
                <a:spcBef>
                  <a:spcPts val="0"/>
                </a:spcBef>
                <a:spcAft>
                  <a:spcPts val="600"/>
                </a:spcAft>
              </a:pPr>
              <a:r>
                <a:rPr lang="en-US" sz="2400" dirty="0" smtClean="0">
                  <a:solidFill>
                    <a:srgbClr val="DFDFDE"/>
                  </a:solidFill>
                  <a:latin typeface="Segoe UI"/>
                  <a:ea typeface="+mn-ea"/>
                </a:rPr>
                <a:t>Logic Apps</a:t>
              </a:r>
            </a:p>
            <a:p>
              <a:pPr defTabSz="932742" eaLnBrk="1" fontAlgn="auto" hangingPunct="1">
                <a:lnSpc>
                  <a:spcPct val="200000"/>
                </a:lnSpc>
                <a:spcBef>
                  <a:spcPts val="0"/>
                </a:spcBef>
                <a:spcAft>
                  <a:spcPts val="600"/>
                </a:spcAft>
              </a:pPr>
              <a:r>
                <a:rPr lang="en-US" sz="2400" dirty="0" smtClean="0">
                  <a:solidFill>
                    <a:srgbClr val="DFDFDE"/>
                  </a:solidFill>
                  <a:latin typeface="Segoe UI"/>
                  <a:ea typeface="+mn-ea"/>
                </a:rPr>
                <a:t>API Apps</a:t>
              </a:r>
            </a:p>
          </p:txBody>
        </p:sp>
      </p:grpSp>
      <p:pic>
        <p:nvPicPr>
          <p:cNvPr id="7" name="Picture 6"/>
          <p:cNvPicPr>
            <a:picLocks noChangeAspect="1"/>
          </p:cNvPicPr>
          <p:nvPr/>
        </p:nvPicPr>
        <p:blipFill>
          <a:blip r:embed="rId8"/>
          <a:stretch>
            <a:fillRect/>
          </a:stretch>
        </p:blipFill>
        <p:spPr>
          <a:xfrm>
            <a:off x="5610967" y="2028825"/>
            <a:ext cx="4669107" cy="3989812"/>
          </a:xfrm>
          <a:prstGeom prst="rect">
            <a:avLst/>
          </a:prstGeom>
        </p:spPr>
      </p:pic>
      <p:sp>
        <p:nvSpPr>
          <p:cNvPr id="18" name="TextBox 17"/>
          <p:cNvSpPr txBox="1"/>
          <p:nvPr/>
        </p:nvSpPr>
        <p:spPr>
          <a:xfrm>
            <a:off x="6038552" y="2798257"/>
            <a:ext cx="4392180" cy="2449901"/>
          </a:xfrm>
          <a:prstGeom prst="rect">
            <a:avLst/>
          </a:prstGeom>
          <a:noFill/>
        </p:spPr>
        <p:txBody>
          <a:bodyPr wrap="square" lIns="182880" tIns="146304" rIns="182880" bIns="146304" rtlCol="0" anchor="ctr">
            <a:spAutoFit/>
          </a:bodyPr>
          <a:lstStyle/>
          <a:p>
            <a:pPr>
              <a:spcAft>
                <a:spcPts val="1200"/>
              </a:spcAft>
            </a:pPr>
            <a:r>
              <a:rPr lang="en-US" sz="2000" dirty="0" smtClean="0">
                <a:solidFill>
                  <a:schemeClr val="tx2">
                    <a:lumMod val="10000"/>
                  </a:schemeClr>
                </a:solidFill>
                <a:latin typeface="Segoe UI Semibold" panose="020B0702040204020203" pitchFamily="34" charset="0"/>
                <a:cs typeface="Segoe UI Semibold" panose="020B0702040204020203" pitchFamily="34" charset="0"/>
              </a:rPr>
              <a:t>.</a:t>
            </a:r>
            <a:r>
              <a:rPr lang="en-US" sz="2000" dirty="0">
                <a:solidFill>
                  <a:schemeClr val="tx2">
                    <a:lumMod val="10000"/>
                  </a:schemeClr>
                </a:solidFill>
                <a:latin typeface="Segoe UI Semibold" panose="020B0702040204020203" pitchFamily="34" charset="0"/>
                <a:cs typeface="Segoe UI Semibold" panose="020B0702040204020203" pitchFamily="34" charset="0"/>
              </a:rPr>
              <a:t>NET, Java, Node.js, PHP, Python</a:t>
            </a:r>
          </a:p>
          <a:p>
            <a:pPr>
              <a:spcAft>
                <a:spcPts val="1200"/>
              </a:spcAft>
            </a:pPr>
            <a:r>
              <a:rPr lang="en-US" sz="2000" dirty="0" smtClean="0">
                <a:solidFill>
                  <a:schemeClr val="tx2">
                    <a:lumMod val="10000"/>
                  </a:schemeClr>
                </a:solidFill>
                <a:latin typeface="Segoe UI Semibold" panose="020B0702040204020203" pitchFamily="34" charset="0"/>
                <a:cs typeface="Segoe UI Semibold" panose="020B0702040204020203" pitchFamily="34" charset="0"/>
              </a:rPr>
              <a:t>Auto patching</a:t>
            </a:r>
            <a:endParaRPr lang="en-US" sz="2000" dirty="0">
              <a:solidFill>
                <a:schemeClr val="tx2">
                  <a:lumMod val="10000"/>
                </a:schemeClr>
              </a:solidFill>
              <a:latin typeface="Segoe UI Semibold" panose="020B0702040204020203" pitchFamily="34" charset="0"/>
              <a:cs typeface="Segoe UI Semibold" panose="020B0702040204020203" pitchFamily="34" charset="0"/>
            </a:endParaRPr>
          </a:p>
          <a:p>
            <a:pPr>
              <a:spcAft>
                <a:spcPts val="1200"/>
              </a:spcAft>
            </a:pPr>
            <a:r>
              <a:rPr lang="en-US" sz="2000" dirty="0" smtClean="0">
                <a:solidFill>
                  <a:schemeClr val="tx2">
                    <a:lumMod val="10000"/>
                  </a:schemeClr>
                </a:solidFill>
                <a:latin typeface="Segoe UI Semibold" panose="020B0702040204020203" pitchFamily="34" charset="0"/>
                <a:cs typeface="Segoe UI Semibold" panose="020B0702040204020203" pitchFamily="34" charset="0"/>
              </a:rPr>
              <a:t>Auto scale</a:t>
            </a:r>
            <a:endParaRPr lang="en-US" sz="2000" dirty="0">
              <a:solidFill>
                <a:schemeClr val="tx2">
                  <a:lumMod val="10000"/>
                </a:schemeClr>
              </a:solidFill>
              <a:latin typeface="Segoe UI Semibold" panose="020B0702040204020203" pitchFamily="34" charset="0"/>
              <a:cs typeface="Segoe UI Semibold" panose="020B0702040204020203" pitchFamily="34" charset="0"/>
            </a:endParaRPr>
          </a:p>
          <a:p>
            <a:pPr>
              <a:spcAft>
                <a:spcPts val="1200"/>
              </a:spcAft>
            </a:pPr>
            <a:r>
              <a:rPr lang="en-US" sz="2000" dirty="0" smtClean="0">
                <a:solidFill>
                  <a:schemeClr val="tx2">
                    <a:lumMod val="10000"/>
                  </a:schemeClr>
                </a:solidFill>
                <a:latin typeface="Segoe UI Semibold" panose="020B0702040204020203" pitchFamily="34" charset="0"/>
                <a:cs typeface="Segoe UI Semibold" panose="020B0702040204020203" pitchFamily="34" charset="0"/>
              </a:rPr>
              <a:t>Integration with</a:t>
            </a:r>
            <a:r>
              <a:rPr lang="en-US" sz="2000" dirty="0">
                <a:solidFill>
                  <a:schemeClr val="tx2">
                    <a:lumMod val="10000"/>
                  </a:schemeClr>
                </a:solidFill>
                <a:latin typeface="Segoe UI Semibold" panose="020B0702040204020203" pitchFamily="34" charset="0"/>
                <a:cs typeface="Segoe UI Semibold" panose="020B0702040204020203" pitchFamily="34" charset="0"/>
              </a:rPr>
              <a:t> </a:t>
            </a:r>
            <a:r>
              <a:rPr lang="en-US" sz="2000" dirty="0" smtClean="0">
                <a:solidFill>
                  <a:schemeClr val="tx2">
                    <a:lumMod val="10000"/>
                  </a:schemeClr>
                </a:solidFill>
                <a:latin typeface="Segoe UI Semibold" panose="020B0702040204020203" pitchFamily="34" charset="0"/>
                <a:cs typeface="Segoe UI Semibold" panose="020B0702040204020203" pitchFamily="34" charset="0"/>
              </a:rPr>
              <a:t>existing </a:t>
            </a:r>
            <a:r>
              <a:rPr lang="en-US" sz="2000" dirty="0">
                <a:solidFill>
                  <a:schemeClr val="tx2">
                    <a:lumMod val="10000"/>
                  </a:schemeClr>
                </a:solidFill>
                <a:latin typeface="Segoe UI Semibold" panose="020B0702040204020203" pitchFamily="34" charset="0"/>
                <a:cs typeface="Segoe UI Semibold" panose="020B0702040204020203" pitchFamily="34" charset="0"/>
              </a:rPr>
              <a:t>apps</a:t>
            </a:r>
          </a:p>
          <a:p>
            <a:pPr>
              <a:spcAft>
                <a:spcPts val="1200"/>
              </a:spcAft>
            </a:pPr>
            <a:r>
              <a:rPr lang="en-US" sz="2000" dirty="0" smtClean="0">
                <a:solidFill>
                  <a:schemeClr val="tx2">
                    <a:lumMod val="10000"/>
                  </a:schemeClr>
                </a:solidFill>
                <a:latin typeface="Segoe UI Semibold" panose="020B0702040204020203" pitchFamily="34" charset="0"/>
                <a:cs typeface="Segoe UI Semibold" panose="020B0702040204020203" pitchFamily="34" charset="0"/>
              </a:rPr>
              <a:t>Continuous deployment</a:t>
            </a:r>
            <a:endParaRPr lang="en-US" sz="2000" dirty="0">
              <a:solidFill>
                <a:schemeClr val="tx2">
                  <a:lumMod val="10000"/>
                </a:schemeClr>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43493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30"/>
                                        </p:tgtEl>
                                      </p:cBhvr>
                                    </p:animEffect>
                                    <p:set>
                                      <p:cBhvr>
                                        <p:cTn id="28" dur="1" fill="hold">
                                          <p:stCondLst>
                                            <p:cond delay="499"/>
                                          </p:stCondLst>
                                        </p:cTn>
                                        <p:tgtEl>
                                          <p:spTgt spid="30"/>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250"/>
                                        <p:tgtEl>
                                          <p:spTgt spid="41"/>
                                        </p:tgtEl>
                                      </p:cBhvr>
                                    </p:animEffect>
                                    <p:set>
                                      <p:cBhvr>
                                        <p:cTn id="31" dur="1" fill="hold">
                                          <p:stCondLst>
                                            <p:cond delay="249"/>
                                          </p:stCondLst>
                                        </p:cTn>
                                        <p:tgtEl>
                                          <p:spTgt spid="41"/>
                                        </p:tgtEl>
                                        <p:attrNameLst>
                                          <p:attrName>style.visibility</p:attrName>
                                        </p:attrNameLst>
                                      </p:cBhvr>
                                      <p:to>
                                        <p:strVal val="hidden"/>
                                      </p:to>
                                    </p:set>
                                  </p:childTnLst>
                                </p:cTn>
                              </p:par>
                            </p:childTnLst>
                          </p:cTn>
                        </p:par>
                        <p:par>
                          <p:cTn id="32" fill="hold">
                            <p:stCondLst>
                              <p:cond delay="500"/>
                            </p:stCondLst>
                            <p:childTnLst>
                              <p:par>
                                <p:cTn id="33" presetID="35" presetClass="path" presetSubtype="0" decel="100000" fill="hold" nodeType="afterEffect">
                                  <p:stCondLst>
                                    <p:cond delay="0"/>
                                  </p:stCondLst>
                                  <p:childTnLst>
                                    <p:animMotion origin="layout" path="M 4.83533E-6 -2.37404E-6 L -0.34095 -2.37404E-6 " pathEditMode="relative" rAng="0" ptsTypes="AA">
                                      <p:cBhvr>
                                        <p:cTn id="34" dur="1500" fill="hold"/>
                                        <p:tgtEl>
                                          <p:spTgt spid="3"/>
                                        </p:tgtEl>
                                        <p:attrNameLst>
                                          <p:attrName>ppt_x</p:attrName>
                                          <p:attrName>ppt_y</p:attrName>
                                        </p:attrNameLst>
                                      </p:cBhvr>
                                      <p:rCtr x="-17054" y="0"/>
                                    </p:animMotion>
                                  </p:childTnLst>
                                </p:cTn>
                              </p:par>
                            </p:childTnLst>
                          </p:cTn>
                        </p:par>
                        <p:par>
                          <p:cTn id="35" fill="hold">
                            <p:stCondLst>
                              <p:cond delay="2000"/>
                            </p:stCondLst>
                            <p:childTnLst>
                              <p:par>
                                <p:cTn id="36" presetID="22" presetClass="entr" presetSubtype="8"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left)">
                                      <p:cBhvr>
                                        <p:cTn id="38" dur="250"/>
                                        <p:tgtEl>
                                          <p:spTgt spid="7"/>
                                        </p:tgtEl>
                                      </p:cBhvr>
                                    </p:animEffect>
                                  </p:childTnLst>
                                </p:cTn>
                              </p:par>
                            </p:childTnLst>
                          </p:cTn>
                        </p:par>
                        <p:par>
                          <p:cTn id="39" fill="hold">
                            <p:stCondLst>
                              <p:cond delay="2250"/>
                            </p:stCondLst>
                            <p:childTnLst>
                              <p:par>
                                <p:cTn id="40" presetID="10" presetClass="entr" presetSubtype="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9" grpId="0"/>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88" dirty="0"/>
              <a:t>Try App Service Today</a:t>
            </a:r>
          </a:p>
        </p:txBody>
      </p:sp>
      <p:sp>
        <p:nvSpPr>
          <p:cNvPr id="2" name="Slide Number Placeholder 1"/>
          <p:cNvSpPr>
            <a:spLocks noGrp="1"/>
          </p:cNvSpPr>
          <p:nvPr>
            <p:ph type="sldNum" sz="quarter" idx="4294967295"/>
          </p:nvPr>
        </p:nvSpPr>
        <p:spPr>
          <a:xfrm>
            <a:off x="9637784" y="6482888"/>
            <a:ext cx="2796190" cy="372394"/>
          </a:xfrm>
          <a:prstGeom prst="rect">
            <a:avLst/>
          </a:prstGeom>
        </p:spPr>
        <p:txBody>
          <a:bodyPr/>
          <a:lstStyle/>
          <a:p>
            <a:fld id="{31ACB92F-976F-4790-8F56-390EBAC9F625}" type="slidenum">
              <a:rPr lang="en-US" smtClean="0"/>
              <a:t>34</a:t>
            </a:fld>
            <a:endParaRPr lang="en-US"/>
          </a:p>
        </p:txBody>
      </p:sp>
      <p:pic>
        <p:nvPicPr>
          <p:cNvPr id="7" name="Picture 6" descr="Screen Clipping"/>
          <p:cNvPicPr>
            <a:picLocks noChangeAspect="1"/>
          </p:cNvPicPr>
          <p:nvPr/>
        </p:nvPicPr>
        <p:blipFill rotWithShape="1">
          <a:blip r:embed="rId2" cstate="hqprint">
            <a:extLst>
              <a:ext uri="{28A0092B-C50C-407E-A947-70E740481C1C}">
                <a14:useLocalDpi xmlns:a14="http://schemas.microsoft.com/office/drawing/2010/main"/>
              </a:ext>
            </a:extLst>
          </a:blip>
          <a:srcRect b="1297"/>
          <a:stretch/>
        </p:blipFill>
        <p:spPr>
          <a:xfrm>
            <a:off x="1011202" y="388584"/>
            <a:ext cx="9636901" cy="4973884"/>
          </a:xfrm>
          <a:prstGeom prst="rect">
            <a:avLst/>
          </a:prstGeom>
        </p:spPr>
      </p:pic>
      <p:sp>
        <p:nvSpPr>
          <p:cNvPr id="9" name="Rectangle 8"/>
          <p:cNvSpPr/>
          <p:nvPr/>
        </p:nvSpPr>
        <p:spPr bwMode="auto">
          <a:xfrm>
            <a:off x="8705180" y="1321187"/>
            <a:ext cx="3335918" cy="1865207"/>
          </a:xfrm>
          <a:prstGeom prst="rect">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a:lnSpc>
                <a:spcPct val="90000"/>
              </a:lnSpc>
            </a:pPr>
            <a:r>
              <a:rPr lang="en-US" sz="2856" dirty="0">
                <a:gradFill>
                  <a:gsLst>
                    <a:gs pos="0">
                      <a:srgbClr val="FFFFFF"/>
                    </a:gs>
                    <a:gs pos="100000">
                      <a:srgbClr val="FFFFFF"/>
                    </a:gs>
                  </a:gsLst>
                  <a:lin ang="5400000" scaled="0"/>
                </a:gradFill>
                <a:ea typeface="Segoe UI" pitchFamily="34" charset="0"/>
                <a:cs typeface="Segoe UI" pitchFamily="34" charset="0"/>
              </a:rPr>
              <a:t>Free</a:t>
            </a:r>
          </a:p>
          <a:p>
            <a:pPr defTabSz="951028">
              <a:lnSpc>
                <a:spcPct val="90000"/>
              </a:lnSpc>
            </a:pPr>
            <a:endParaRPr lang="en-US" sz="2856" dirty="0">
              <a:gradFill>
                <a:gsLst>
                  <a:gs pos="0">
                    <a:srgbClr val="FFFFFF"/>
                  </a:gs>
                  <a:gs pos="100000">
                    <a:srgbClr val="FFFFFF"/>
                  </a:gs>
                </a:gsLst>
                <a:lin ang="5400000" scaled="0"/>
              </a:gradFill>
              <a:ea typeface="Segoe UI" pitchFamily="34" charset="0"/>
              <a:cs typeface="Segoe UI" pitchFamily="34" charset="0"/>
            </a:endParaRPr>
          </a:p>
          <a:p>
            <a:pPr defTabSz="951028">
              <a:lnSpc>
                <a:spcPct val="90000"/>
              </a:lnSpc>
            </a:pPr>
            <a:r>
              <a:rPr lang="en-US" sz="2856" dirty="0">
                <a:gradFill>
                  <a:gsLst>
                    <a:gs pos="0">
                      <a:srgbClr val="FFFFFF"/>
                    </a:gs>
                    <a:gs pos="100000">
                      <a:srgbClr val="FFFFFF"/>
                    </a:gs>
                  </a:gsLst>
                  <a:lin ang="5400000" scaled="0"/>
                </a:gradFill>
                <a:ea typeface="Segoe UI" pitchFamily="34" charset="0"/>
                <a:cs typeface="Segoe UI" pitchFamily="34" charset="0"/>
              </a:rPr>
              <a:t>No Signup or Account Required</a:t>
            </a:r>
          </a:p>
        </p:txBody>
      </p:sp>
      <p:sp>
        <p:nvSpPr>
          <p:cNvPr id="4" name="Rectangle 3"/>
          <p:cNvSpPr/>
          <p:nvPr/>
        </p:nvSpPr>
        <p:spPr>
          <a:xfrm>
            <a:off x="156315" y="62310"/>
            <a:ext cx="3462488" cy="376684"/>
          </a:xfrm>
          <a:prstGeom prst="rect">
            <a:avLst/>
          </a:prstGeom>
        </p:spPr>
        <p:txBody>
          <a:bodyPr wrap="none">
            <a:spAutoFit/>
          </a:bodyPr>
          <a:lstStyle/>
          <a:p>
            <a:r>
              <a:rPr lang="en-US" dirty="0"/>
              <a:t>https://tryappservice.azure.com</a:t>
            </a:r>
          </a:p>
        </p:txBody>
      </p:sp>
    </p:spTree>
    <p:extLst>
      <p:ext uri="{BB962C8B-B14F-4D97-AF65-F5344CB8AC3E}">
        <p14:creationId xmlns:p14="http://schemas.microsoft.com/office/powerpoint/2010/main" val="1841290452"/>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01" y="80954"/>
            <a:ext cx="11204193" cy="841934"/>
          </a:xfrm>
          <a:prstGeom prst="rect">
            <a:avLst/>
          </a:prstGeom>
        </p:spPr>
        <p:txBody>
          <a:bodyPr>
            <a:normAutofit/>
          </a:bodyPr>
          <a:lstStyle/>
          <a:p>
            <a:r>
              <a:rPr lang="en-US" dirty="0" smtClean="0">
                <a:solidFill>
                  <a:schemeClr val="tx1"/>
                </a:solidFill>
              </a:rPr>
              <a:t>Azure App Service Web Apps</a:t>
            </a:r>
            <a:endParaRPr lang="en-US" dirty="0">
              <a:solidFill>
                <a:schemeClr val="tx1"/>
              </a:solidFill>
            </a:endParaRPr>
          </a:p>
        </p:txBody>
      </p:sp>
      <p:grpSp>
        <p:nvGrpSpPr>
          <p:cNvPr id="4" name="Group 3"/>
          <p:cNvGrpSpPr/>
          <p:nvPr/>
        </p:nvGrpSpPr>
        <p:grpSpPr>
          <a:xfrm>
            <a:off x="4514837" y="991386"/>
            <a:ext cx="3323422" cy="1375506"/>
            <a:chOff x="4734845" y="2261850"/>
            <a:chExt cx="2743200" cy="1316993"/>
          </a:xfrm>
        </p:grpSpPr>
        <p:sp>
          <p:nvSpPr>
            <p:cNvPr id="12" name="Rectangle 11"/>
            <p:cNvSpPr/>
            <p:nvPr/>
          </p:nvSpPr>
          <p:spPr bwMode="auto">
            <a:xfrm>
              <a:off x="4734845" y="2261850"/>
              <a:ext cx="2743200" cy="1316993"/>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932072"/>
              <a:endParaRPr lang="en-US" sz="2311" dirty="0">
                <a:solidFill>
                  <a:schemeClr val="tx1"/>
                </a:solidFill>
              </a:endParaRPr>
            </a:p>
          </p:txBody>
        </p:sp>
        <p:sp>
          <p:nvSpPr>
            <p:cNvPr id="18" name="Rectangle 17"/>
            <p:cNvSpPr/>
            <p:nvPr/>
          </p:nvSpPr>
          <p:spPr>
            <a:xfrm>
              <a:off x="4734845" y="3087417"/>
              <a:ext cx="2743200" cy="454833"/>
            </a:xfrm>
            <a:prstGeom prst="rect">
              <a:avLst/>
            </a:prstGeom>
          </p:spPr>
          <p:txBody>
            <a:bodyPr wrap="square" lIns="124314" anchor="b" anchorCtr="0">
              <a:spAutoFit/>
            </a:bodyPr>
            <a:lstStyle/>
            <a:p>
              <a:pPr algn="ctr" defTabSz="932340">
                <a:lnSpc>
                  <a:spcPct val="85000"/>
                </a:lnSpc>
                <a:defRPr/>
              </a:pPr>
              <a:r>
                <a:rPr lang="en-US" sz="2855" kern="0" spc="-72" dirty="0">
                  <a:ea typeface="Segoe UI" pitchFamily="34" charset="0"/>
                  <a:cs typeface="Segoe UI" pitchFamily="34" charset="0"/>
                </a:rPr>
                <a:t>Code smart</a:t>
              </a:r>
            </a:p>
          </p:txBody>
        </p:sp>
        <p:pic>
          <p:nvPicPr>
            <p:cNvPr id="2050" name="Picture 2" descr="C:\Users\Jonahs\Dropbox\Critical Resources\Helveticons Basic\Png\512x512\Lightbulb 512x512.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5700025" y="2282757"/>
              <a:ext cx="812839" cy="699322"/>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5" name="Group 4"/>
          <p:cNvGrpSpPr/>
          <p:nvPr/>
        </p:nvGrpSpPr>
        <p:grpSpPr>
          <a:xfrm>
            <a:off x="8760939" y="985130"/>
            <a:ext cx="3204599" cy="1381763"/>
            <a:chOff x="8380580" y="2247256"/>
            <a:chExt cx="2743200" cy="1318633"/>
          </a:xfrm>
        </p:grpSpPr>
        <p:sp>
          <p:nvSpPr>
            <p:cNvPr id="13" name="Rectangle 12"/>
            <p:cNvSpPr/>
            <p:nvPr/>
          </p:nvSpPr>
          <p:spPr bwMode="auto">
            <a:xfrm>
              <a:off x="8380580" y="2261850"/>
              <a:ext cx="2743200" cy="1304039"/>
            </a:xfrm>
            <a:prstGeom prst="rect">
              <a:avLst/>
            </a:prstGeom>
            <a:solidFill>
              <a:srgbClr val="4668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932072"/>
              <a:endParaRPr lang="en-US" sz="2311" dirty="0">
                <a:solidFill>
                  <a:schemeClr val="tx1"/>
                </a:solidFill>
              </a:endParaRPr>
            </a:p>
          </p:txBody>
        </p:sp>
        <p:sp>
          <p:nvSpPr>
            <p:cNvPr id="19" name="Rectangle 18"/>
            <p:cNvSpPr/>
            <p:nvPr/>
          </p:nvSpPr>
          <p:spPr>
            <a:xfrm>
              <a:off x="8380580" y="3112552"/>
              <a:ext cx="2743200" cy="453337"/>
            </a:xfrm>
            <a:prstGeom prst="rect">
              <a:avLst/>
            </a:prstGeom>
          </p:spPr>
          <p:txBody>
            <a:bodyPr wrap="square" lIns="124314" anchor="b" anchorCtr="0">
              <a:spAutoFit/>
            </a:bodyPr>
            <a:lstStyle/>
            <a:p>
              <a:pPr algn="ctr" defTabSz="932340">
                <a:lnSpc>
                  <a:spcPct val="85000"/>
                </a:lnSpc>
                <a:defRPr/>
              </a:pPr>
              <a:r>
                <a:rPr lang="en-US" sz="2855" kern="0" spc="-72" dirty="0">
                  <a:ea typeface="Segoe UI" pitchFamily="34" charset="0"/>
                  <a:cs typeface="Segoe UI" pitchFamily="34" charset="0"/>
                </a:rPr>
                <a:t>Go live</a:t>
              </a:r>
            </a:p>
          </p:txBody>
        </p:sp>
        <p:pic>
          <p:nvPicPr>
            <p:cNvPr id="2051" name="Picture 3" descr="C:\Users\Jonahs\Dropbox\Critical Resources\Helveticons Basic\Png\512x512\Radio 512x512.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9345760" y="2247256"/>
              <a:ext cx="812839" cy="725069"/>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3" name="Group 2"/>
          <p:cNvGrpSpPr/>
          <p:nvPr/>
        </p:nvGrpSpPr>
        <p:grpSpPr>
          <a:xfrm>
            <a:off x="397740" y="1013222"/>
            <a:ext cx="3382855" cy="1476622"/>
            <a:chOff x="1077078" y="2109352"/>
            <a:chExt cx="2743200" cy="2895698"/>
          </a:xfrm>
        </p:grpSpPr>
        <p:sp>
          <p:nvSpPr>
            <p:cNvPr id="11" name="Rectangle 10"/>
            <p:cNvSpPr/>
            <p:nvPr/>
          </p:nvSpPr>
          <p:spPr bwMode="auto">
            <a:xfrm>
              <a:off x="1077078" y="2261850"/>
              <a:ext cx="2743200" cy="2743200"/>
            </a:xfrm>
            <a:prstGeom prst="rect">
              <a:avLst/>
            </a:prstGeom>
            <a:solidFill>
              <a:srgbClr val="9B4F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24309" tIns="62154" rIns="124309" bIns="62154" numCol="1" rtlCol="0" anchor="ctr" anchorCtr="0" compatLnSpc="1">
              <a:prstTxWarp prst="textNoShape">
                <a:avLst/>
              </a:prstTxWarp>
            </a:bodyPr>
            <a:lstStyle/>
            <a:p>
              <a:pPr algn="ctr" defTabSz="932072"/>
              <a:endParaRPr lang="en-US" sz="2311" dirty="0">
                <a:solidFill>
                  <a:schemeClr val="tx1"/>
                </a:solidFill>
              </a:endParaRPr>
            </a:p>
          </p:txBody>
        </p:sp>
        <p:sp>
          <p:nvSpPr>
            <p:cNvPr id="17" name="Rectangle 16"/>
            <p:cNvSpPr/>
            <p:nvPr/>
          </p:nvSpPr>
          <p:spPr>
            <a:xfrm>
              <a:off x="1077078" y="3970065"/>
              <a:ext cx="2743200" cy="931570"/>
            </a:xfrm>
            <a:prstGeom prst="rect">
              <a:avLst/>
            </a:prstGeom>
          </p:spPr>
          <p:txBody>
            <a:bodyPr wrap="square" lIns="124314" anchor="b" anchorCtr="0">
              <a:spAutoFit/>
            </a:bodyPr>
            <a:lstStyle/>
            <a:p>
              <a:pPr algn="ctr" defTabSz="932340">
                <a:lnSpc>
                  <a:spcPct val="85000"/>
                </a:lnSpc>
                <a:defRPr/>
              </a:pPr>
              <a:r>
                <a:rPr lang="en-US" sz="2855" kern="0" spc="-72" dirty="0">
                  <a:ea typeface="Segoe UI" pitchFamily="34" charset="0"/>
                  <a:cs typeface="Segoe UI" pitchFamily="34" charset="0"/>
                </a:rPr>
                <a:t>Start simple</a:t>
              </a:r>
            </a:p>
          </p:txBody>
        </p:sp>
        <p:pic>
          <p:nvPicPr>
            <p:cNvPr id="44" name="Picture 4" descr="C:\Users\Jonahs\Dropbox\Critical Resources\Helveticons Basic\Png\512x512\Checkbox dotted active 512x512.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2031234" y="2109352"/>
              <a:ext cx="915333" cy="166739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0" name="Text Placeholder 3"/>
          <p:cNvSpPr txBox="1">
            <a:spLocks/>
          </p:cNvSpPr>
          <p:nvPr/>
        </p:nvSpPr>
        <p:spPr>
          <a:xfrm>
            <a:off x="397740" y="2532176"/>
            <a:ext cx="3610387" cy="34618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16"/>
              </a:spcAft>
              <a:buNone/>
            </a:pPr>
            <a:r>
              <a:rPr lang="en-US" sz="1836" dirty="0">
                <a:latin typeface="+mj-lt"/>
              </a:rPr>
              <a:t>Easily create and scale your new sites in seconds</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Automatically scale your sites that scale with your business</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Quickly improve performance and reduce latency with </a:t>
            </a:r>
            <a:r>
              <a:rPr lang="en-US" sz="1835">
                <a:latin typeface="Segoe UI Light" panose="020B0502040204020203" pitchFamily="34" charset="0"/>
                <a:cs typeface="Segoe UI Light" panose="020B0502040204020203" pitchFamily="34" charset="0"/>
              </a:rPr>
              <a:t>right resources</a:t>
            </a:r>
          </a:p>
          <a:p>
            <a:pPr marL="0" indent="0">
              <a:lnSpc>
                <a:spcPct val="100000"/>
              </a:lnSpc>
              <a:spcAft>
                <a:spcPts val="816"/>
              </a:spcAft>
              <a:buNone/>
            </a:pPr>
            <a:r>
              <a:rPr lang="en-US" sz="1835">
                <a:latin typeface="Segoe UI Light" panose="020B0502040204020203" pitchFamily="34" charset="0"/>
                <a:cs typeface="Segoe UI Light" panose="020B0502040204020203" pitchFamily="34" charset="0"/>
              </a:rPr>
              <a:t>Built-in </a:t>
            </a:r>
            <a:r>
              <a:rPr lang="en-US" sz="1835" dirty="0">
                <a:latin typeface="Segoe UI Light" panose="020B0502040204020203" pitchFamily="34" charset="0"/>
                <a:cs typeface="Segoe UI Light" panose="020B0502040204020203" pitchFamily="34" charset="0"/>
              </a:rPr>
              <a:t>web jobs support</a:t>
            </a:r>
          </a:p>
        </p:txBody>
      </p:sp>
      <p:sp>
        <p:nvSpPr>
          <p:cNvPr id="21" name="Text Placeholder 3"/>
          <p:cNvSpPr txBox="1">
            <a:spLocks/>
          </p:cNvSpPr>
          <p:nvPr/>
        </p:nvSpPr>
        <p:spPr>
          <a:xfrm>
            <a:off x="4535476" y="2463780"/>
            <a:ext cx="3323422" cy="31752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16"/>
              </a:spcAft>
              <a:buNone/>
            </a:pPr>
            <a:r>
              <a:rPr lang="en-US" sz="1836" dirty="0">
                <a:latin typeface="+mj-lt"/>
              </a:rPr>
              <a:t>Leverage existing skills – Languages and databases you know</a:t>
            </a:r>
            <a:endParaRPr lang="en-US" sz="1835" dirty="0">
              <a:latin typeface="Segoe UI Light" panose="020B0502040204020203" pitchFamily="34" charset="0"/>
              <a:cs typeface="Segoe UI Light" panose="020B0502040204020203" pitchFamily="34" charset="0"/>
            </a:endParaRP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Start with open source apps and frameworks</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Develop with VS and </a:t>
            </a:r>
            <a:r>
              <a:rPr lang="en-US" sz="1835" dirty="0" err="1">
                <a:latin typeface="Segoe UI Light" panose="020B0502040204020203" pitchFamily="34" charset="0"/>
                <a:cs typeface="Segoe UI Light" panose="020B0502040204020203" pitchFamily="34" charset="0"/>
              </a:rPr>
              <a:t>WebMatrix</a:t>
            </a:r>
            <a:endParaRPr lang="en-US" sz="1835" dirty="0">
              <a:latin typeface="Segoe UI Light" panose="020B0502040204020203" pitchFamily="34" charset="0"/>
              <a:cs typeface="Segoe UI Light" panose="020B0502040204020203" pitchFamily="34" charset="0"/>
            </a:endParaRP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Supports X-Plat development </a:t>
            </a:r>
          </a:p>
        </p:txBody>
      </p:sp>
      <p:sp>
        <p:nvSpPr>
          <p:cNvPr id="22" name="Text Placeholder 3"/>
          <p:cNvSpPr txBox="1">
            <a:spLocks/>
          </p:cNvSpPr>
          <p:nvPr/>
        </p:nvSpPr>
        <p:spPr>
          <a:xfrm>
            <a:off x="8683449" y="2463778"/>
            <a:ext cx="3369078" cy="321308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Improve developer productivity through continuous automated deployment</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Built-in monitoring of </a:t>
            </a:r>
            <a:r>
              <a:rPr lang="en-US" sz="1835" dirty="0" err="1">
                <a:latin typeface="Segoe UI Light" panose="020B0502040204020203" pitchFamily="34" charset="0"/>
                <a:cs typeface="Segoe UI Light" panose="020B0502040204020203" pitchFamily="34" charset="0"/>
              </a:rPr>
              <a:t>perf</a:t>
            </a:r>
            <a:r>
              <a:rPr lang="en-US" sz="1835" dirty="0">
                <a:latin typeface="Segoe UI Light" panose="020B0502040204020203" pitchFamily="34" charset="0"/>
                <a:cs typeface="Segoe UI Light" panose="020B0502040204020203" pitchFamily="34" charset="0"/>
              </a:rPr>
              <a:t> and usage data</a:t>
            </a:r>
          </a:p>
          <a:p>
            <a:pPr marL="0" indent="0">
              <a:lnSpc>
                <a:spcPct val="100000"/>
              </a:lnSpc>
              <a:spcAft>
                <a:spcPts val="816"/>
              </a:spcAft>
              <a:buNone/>
            </a:pPr>
            <a:r>
              <a:rPr lang="en-US" sz="1835" dirty="0">
                <a:latin typeface="Segoe UI Light" panose="020B0502040204020203" pitchFamily="34" charset="0"/>
                <a:cs typeface="Segoe UI Light" panose="020B0502040204020203" pitchFamily="34" charset="0"/>
              </a:rPr>
              <a:t>Built-in diagnostics to assist with debugging</a:t>
            </a:r>
          </a:p>
          <a:p>
            <a:pPr marL="0" indent="0">
              <a:lnSpc>
                <a:spcPct val="100000"/>
              </a:lnSpc>
              <a:spcAft>
                <a:spcPts val="816"/>
              </a:spcAft>
              <a:buNone/>
            </a:pPr>
            <a:r>
              <a:rPr lang="en-US" sz="1836" dirty="0">
                <a:latin typeface="Segoe UI Light" pitchFamily="34" charset="0"/>
              </a:rPr>
              <a:t>Built for DevOps </a:t>
            </a:r>
            <a:endParaRPr lang="en-US" sz="1835" dirty="0">
              <a:latin typeface="Segoe UI Light" panose="020B0502040204020203" pitchFamily="34" charset="0"/>
              <a:cs typeface="Segoe UI Light" panose="020B0502040204020203" pitchFamily="34" charset="0"/>
            </a:endParaRPr>
          </a:p>
        </p:txBody>
      </p:sp>
      <p:sp>
        <p:nvSpPr>
          <p:cNvPr id="23" name="Text Placeholder 1"/>
          <p:cNvSpPr txBox="1">
            <a:spLocks/>
          </p:cNvSpPr>
          <p:nvPr/>
        </p:nvSpPr>
        <p:spPr>
          <a:xfrm>
            <a:off x="397740" y="5639011"/>
            <a:ext cx="11882419" cy="1086996"/>
          </a:xfrm>
          <a:prstGeom prst="rect">
            <a:avLst/>
          </a:prstGeom>
        </p:spPr>
        <p:txBody>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78" dirty="0">
                <a:solidFill>
                  <a:schemeClr val="tx1"/>
                </a:solidFill>
              </a:rPr>
              <a:t>Office Blog             ASP.NET site            microsoft.com</a:t>
            </a:r>
          </a:p>
        </p:txBody>
      </p:sp>
    </p:spTree>
    <p:extLst>
      <p:ext uri="{BB962C8B-B14F-4D97-AF65-F5344CB8AC3E}">
        <p14:creationId xmlns:p14="http://schemas.microsoft.com/office/powerpoint/2010/main" val="20627255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xEl>
                                              <p:pRg st="0" end="0"/>
                                            </p:txEl>
                                          </p:spTgt>
                                        </p:tgtEl>
                                        <p:attrNameLst>
                                          <p:attrName>style.visibility</p:attrName>
                                        </p:attrNameLst>
                                      </p:cBhvr>
                                      <p:to>
                                        <p:strVal val="visible"/>
                                      </p:to>
                                    </p:set>
                                    <p:animEffect transition="in" filter="fade">
                                      <p:cBhvr>
                                        <p:cTn id="14" dur="500"/>
                                        <p:tgtEl>
                                          <p:spTgt spid="20">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fade">
                                      <p:cBhvr>
                                        <p:cTn id="18" dur="500"/>
                                        <p:tgtEl>
                                          <p:spTgt spid="20">
                                            <p:txEl>
                                              <p:pRg st="1" end="1"/>
                                            </p:txEl>
                                          </p:spTgt>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xEl>
                                              <p:pRg st="2" end="2"/>
                                            </p:txEl>
                                          </p:spTgt>
                                        </p:tgtEl>
                                        <p:attrNameLst>
                                          <p:attrName>style.visibility</p:attrName>
                                        </p:attrNameLst>
                                      </p:cBhvr>
                                      <p:to>
                                        <p:strVal val="visible"/>
                                      </p:to>
                                    </p:set>
                                    <p:animEffect transition="in" filter="fade">
                                      <p:cBhvr>
                                        <p:cTn id="22" dur="500"/>
                                        <p:tgtEl>
                                          <p:spTgt spid="20">
                                            <p:txEl>
                                              <p:pRg st="2" end="2"/>
                                            </p:txEl>
                                          </p:spTgt>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0">
                                            <p:txEl>
                                              <p:pRg st="3" end="3"/>
                                            </p:txEl>
                                          </p:spTgt>
                                        </p:tgtEl>
                                        <p:attrNameLst>
                                          <p:attrName>style.visibility</p:attrName>
                                        </p:attrNameLst>
                                      </p:cBhvr>
                                      <p:to>
                                        <p:strVal val="visible"/>
                                      </p:to>
                                    </p:set>
                                    <p:animEffect transition="in" filter="fade">
                                      <p:cBhvr>
                                        <p:cTn id="26" dur="500"/>
                                        <p:tgtEl>
                                          <p:spTgt spid="20">
                                            <p:txEl>
                                              <p:pRg st="3" end="3"/>
                                            </p:txEl>
                                          </p:spTgt>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1">
                                            <p:txEl>
                                              <p:pRg st="0" end="0"/>
                                            </p:txEl>
                                          </p:spTgt>
                                        </p:tgtEl>
                                        <p:attrNameLst>
                                          <p:attrName>style.visibility</p:attrName>
                                        </p:attrNameLst>
                                      </p:cBhvr>
                                      <p:to>
                                        <p:strVal val="visible"/>
                                      </p:to>
                                    </p:set>
                                    <p:animEffect transition="in" filter="fade">
                                      <p:cBhvr>
                                        <p:cTn id="34" dur="500"/>
                                        <p:tgtEl>
                                          <p:spTgt spid="21">
                                            <p:txEl>
                                              <p:pRg st="0" end="0"/>
                                            </p:txEl>
                                          </p:spTgt>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21">
                                            <p:txEl>
                                              <p:pRg st="1" end="1"/>
                                            </p:txEl>
                                          </p:spTgt>
                                        </p:tgtEl>
                                        <p:attrNameLst>
                                          <p:attrName>style.visibility</p:attrName>
                                        </p:attrNameLst>
                                      </p:cBhvr>
                                      <p:to>
                                        <p:strVal val="visible"/>
                                      </p:to>
                                    </p:set>
                                    <p:animEffect transition="in" filter="fade">
                                      <p:cBhvr>
                                        <p:cTn id="38" dur="500"/>
                                        <p:tgtEl>
                                          <p:spTgt spid="21">
                                            <p:txEl>
                                              <p:pRg st="1" end="1"/>
                                            </p:txEl>
                                          </p:spTgt>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21">
                                            <p:txEl>
                                              <p:pRg st="2" end="2"/>
                                            </p:txEl>
                                          </p:spTgt>
                                        </p:tgtEl>
                                        <p:attrNameLst>
                                          <p:attrName>style.visibility</p:attrName>
                                        </p:attrNameLst>
                                      </p:cBhvr>
                                      <p:to>
                                        <p:strVal val="visible"/>
                                      </p:to>
                                    </p:set>
                                    <p:animEffect transition="in" filter="fade">
                                      <p:cBhvr>
                                        <p:cTn id="42" dur="500"/>
                                        <p:tgtEl>
                                          <p:spTgt spid="21">
                                            <p:txEl>
                                              <p:pRg st="2" end="2"/>
                                            </p:txEl>
                                          </p:spTgt>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21">
                                            <p:txEl>
                                              <p:pRg st="3" end="3"/>
                                            </p:txEl>
                                          </p:spTgt>
                                        </p:tgtEl>
                                        <p:attrNameLst>
                                          <p:attrName>style.visibility</p:attrName>
                                        </p:attrNameLst>
                                      </p:cBhvr>
                                      <p:to>
                                        <p:strVal val="visible"/>
                                      </p:to>
                                    </p:set>
                                    <p:animEffect transition="in" filter="fade">
                                      <p:cBhvr>
                                        <p:cTn id="46" dur="500"/>
                                        <p:tgtEl>
                                          <p:spTgt spid="21">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Effect transition="in" filter="fade">
                                      <p:cBhvr>
                                        <p:cTn id="53" dur="500"/>
                                        <p:tgtEl>
                                          <p:spTgt spid="22">
                                            <p:txEl>
                                              <p:pRg st="0" end="0"/>
                                            </p:txEl>
                                          </p:spTgt>
                                        </p:tgtEl>
                                      </p:cBhvr>
                                    </p:animEffect>
                                  </p:childTnLst>
                                </p:cTn>
                              </p:par>
                            </p:childTnLst>
                          </p:cTn>
                        </p:par>
                        <p:par>
                          <p:cTn id="54" fill="hold">
                            <p:stCondLst>
                              <p:cond delay="5500"/>
                            </p:stCondLst>
                            <p:childTnLst>
                              <p:par>
                                <p:cTn id="55" presetID="10" presetClass="entr" presetSubtype="0" fill="hold" grpId="0" nodeType="afterEffect">
                                  <p:stCondLst>
                                    <p:cond delay="0"/>
                                  </p:stCondLst>
                                  <p:childTnLst>
                                    <p:set>
                                      <p:cBhvr>
                                        <p:cTn id="56" dur="1" fill="hold">
                                          <p:stCondLst>
                                            <p:cond delay="0"/>
                                          </p:stCondLst>
                                        </p:cTn>
                                        <p:tgtEl>
                                          <p:spTgt spid="22">
                                            <p:txEl>
                                              <p:pRg st="1" end="1"/>
                                            </p:txEl>
                                          </p:spTgt>
                                        </p:tgtEl>
                                        <p:attrNameLst>
                                          <p:attrName>style.visibility</p:attrName>
                                        </p:attrNameLst>
                                      </p:cBhvr>
                                      <p:to>
                                        <p:strVal val="visible"/>
                                      </p:to>
                                    </p:set>
                                    <p:animEffect transition="in" filter="fade">
                                      <p:cBhvr>
                                        <p:cTn id="57" dur="500"/>
                                        <p:tgtEl>
                                          <p:spTgt spid="22">
                                            <p:txEl>
                                              <p:pRg st="1" end="1"/>
                                            </p:txEl>
                                          </p:spTgt>
                                        </p:tgtEl>
                                      </p:cBhvr>
                                    </p:animEffect>
                                  </p:childTnLst>
                                </p:cTn>
                              </p:par>
                            </p:childTnLst>
                          </p:cTn>
                        </p:par>
                        <p:par>
                          <p:cTn id="58" fill="hold">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22">
                                            <p:txEl>
                                              <p:pRg st="2" end="2"/>
                                            </p:txEl>
                                          </p:spTgt>
                                        </p:tgtEl>
                                        <p:attrNameLst>
                                          <p:attrName>style.visibility</p:attrName>
                                        </p:attrNameLst>
                                      </p:cBhvr>
                                      <p:to>
                                        <p:strVal val="visible"/>
                                      </p:to>
                                    </p:set>
                                    <p:animEffect transition="in" filter="fade">
                                      <p:cBhvr>
                                        <p:cTn id="61" dur="500"/>
                                        <p:tgtEl>
                                          <p:spTgt spid="22">
                                            <p:txEl>
                                              <p:pRg st="2" end="2"/>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2">
                                            <p:txEl>
                                              <p:pRg st="3" end="3"/>
                                            </p:txEl>
                                          </p:spTgt>
                                        </p:tgtEl>
                                        <p:attrNameLst>
                                          <p:attrName>style.visibility</p:attrName>
                                        </p:attrNameLst>
                                      </p:cBhvr>
                                      <p:to>
                                        <p:strVal val="visible"/>
                                      </p:to>
                                    </p:set>
                                    <p:animEffect transition="in" filter="fade">
                                      <p:cBhvr>
                                        <p:cTn id="66"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build="p"/>
      <p:bldP spid="21" grpId="0" build="p"/>
      <p:bldP spid="22"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9758" y="294677"/>
            <a:ext cx="11884216" cy="918032"/>
          </a:xfrm>
          <a:prstGeom prst="rect">
            <a:avLst/>
          </a:prstGeom>
        </p:spPr>
        <p:txBody>
          <a:bodyPr>
            <a:normAutofit/>
          </a:bodyPr>
          <a:lstStyle/>
          <a:p>
            <a:r>
              <a:rPr lang="en-US" dirty="0" smtClean="0">
                <a:solidFill>
                  <a:schemeClr val="tx1"/>
                </a:solidFill>
              </a:rPr>
              <a:t>Azure App Service Mobile Apps</a:t>
            </a:r>
            <a:endParaRPr lang="en-US" dirty="0">
              <a:solidFill>
                <a:schemeClr val="tx1"/>
              </a:solidFill>
            </a:endParaRPr>
          </a:p>
        </p:txBody>
      </p:sp>
      <p:pic>
        <p:nvPicPr>
          <p:cNvPr id="8" name="Picture 7" descr="mobile services (featur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078770" y="3119590"/>
            <a:ext cx="1671001" cy="1671001"/>
          </a:xfrm>
          <a:prstGeom prst="rect">
            <a:avLst/>
          </a:prstGeom>
        </p:spPr>
      </p:pic>
      <p:pic>
        <p:nvPicPr>
          <p:cNvPr id="9" name="Picture 8" descr="Access Control.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919886" y="2271445"/>
            <a:ext cx="795614" cy="795614"/>
          </a:xfrm>
          <a:prstGeom prst="rect">
            <a:avLst/>
          </a:prstGeom>
        </p:spPr>
      </p:pic>
      <p:pic>
        <p:nvPicPr>
          <p:cNvPr id="12" name="Picture 11" descr="cloud service.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919002" y="3246705"/>
            <a:ext cx="795614" cy="795614"/>
          </a:xfrm>
          <a:prstGeom prst="rect">
            <a:avLst/>
          </a:prstGeom>
        </p:spPr>
      </p:pic>
      <p:pic>
        <p:nvPicPr>
          <p:cNvPr id="15" name="Picture 14"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07798" y="3623784"/>
            <a:ext cx="795614" cy="795614"/>
          </a:xfrm>
          <a:prstGeom prst="rect">
            <a:avLst/>
          </a:prstGeom>
        </p:spPr>
      </p:pic>
      <p:pic>
        <p:nvPicPr>
          <p:cNvPr id="16" name="Picture 15" descr="Notification Hub.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919003" y="4158796"/>
            <a:ext cx="795614" cy="795614"/>
          </a:xfrm>
          <a:prstGeom prst="rect">
            <a:avLst/>
          </a:prstGeom>
        </p:spPr>
      </p:pic>
      <p:pic>
        <p:nvPicPr>
          <p:cNvPr id="17" name="Picture 16" descr="Scheduler.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919002" y="5294362"/>
            <a:ext cx="795614" cy="795614"/>
          </a:xfrm>
          <a:prstGeom prst="rect">
            <a:avLst/>
          </a:prstGeom>
        </p:spPr>
      </p:pic>
      <p:pic>
        <p:nvPicPr>
          <p:cNvPr id="19" name="Picture 18" descr="SQL Database (Windows Azure).png"/>
          <p:cNvPicPr>
            <a:picLocks noChangeAspect="1"/>
          </p:cNvPicPr>
          <p:nvPr/>
        </p:nvPicPr>
        <p:blipFill>
          <a:blip r:embed="rId9" cstate="hqprint">
            <a:extLst>
              <a:ext uri="{BEBA8EAE-BF5A-486C-A8C5-ECC9F3942E4B}">
                <a14:imgProps xmlns:a14="http://schemas.microsoft.com/office/drawing/2010/main">
                  <a14:imgLayer r:embed="rId10">
                    <a14:imgEffect>
                      <a14:saturation sat="400000"/>
                    </a14:imgEffect>
                  </a14:imgLayer>
                </a14:imgProps>
              </a:ext>
              <a:ext uri="{28A0092B-C50C-407E-A947-70E740481C1C}">
                <a14:useLocalDpi xmlns:a14="http://schemas.microsoft.com/office/drawing/2010/main"/>
              </a:ext>
            </a:extLst>
          </a:blip>
          <a:stretch>
            <a:fillRect/>
          </a:stretch>
        </p:blipFill>
        <p:spPr>
          <a:xfrm>
            <a:off x="8919000" y="1316415"/>
            <a:ext cx="795614" cy="795614"/>
          </a:xfrm>
          <a:prstGeom prst="rect">
            <a:avLst/>
          </a:prstGeom>
        </p:spPr>
      </p:pic>
      <p:pic>
        <p:nvPicPr>
          <p:cNvPr id="22" name="Picture 21"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03813" y="2603767"/>
            <a:ext cx="795614" cy="795614"/>
          </a:xfrm>
          <a:prstGeom prst="rect">
            <a:avLst/>
          </a:prstGeom>
        </p:spPr>
      </p:pic>
      <p:pic>
        <p:nvPicPr>
          <p:cNvPr id="23" name="Picture 22" descr="Mobile.png"/>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503813" y="4655756"/>
            <a:ext cx="795614" cy="795614"/>
          </a:xfrm>
          <a:prstGeom prst="rect">
            <a:avLst/>
          </a:prstGeom>
        </p:spPr>
      </p:pic>
      <p:sp>
        <p:nvSpPr>
          <p:cNvPr id="24" name="Left-Right Arrow 23"/>
          <p:cNvSpPr/>
          <p:nvPr/>
        </p:nvSpPr>
        <p:spPr>
          <a:xfrm>
            <a:off x="5347756" y="3546684"/>
            <a:ext cx="1742690" cy="816811"/>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5">
              <a:solidFill>
                <a:schemeClr val="tx1"/>
              </a:solidFill>
            </a:endParaRPr>
          </a:p>
        </p:txBody>
      </p:sp>
      <p:sp>
        <p:nvSpPr>
          <p:cNvPr id="3" name="TextBox 2"/>
          <p:cNvSpPr txBox="1"/>
          <p:nvPr/>
        </p:nvSpPr>
        <p:spPr>
          <a:xfrm>
            <a:off x="9799700" y="1417154"/>
            <a:ext cx="3116087" cy="542399"/>
          </a:xfrm>
          <a:prstGeom prst="rect">
            <a:avLst/>
          </a:prstGeom>
          <a:noFill/>
        </p:spPr>
        <p:txBody>
          <a:bodyPr wrap="square" rtlCol="0">
            <a:spAutoFit/>
          </a:bodyPr>
          <a:lstStyle/>
          <a:p>
            <a:r>
              <a:rPr lang="en-US" sz="2856" dirty="0"/>
              <a:t>Storage</a:t>
            </a:r>
            <a:endParaRPr lang="en-US" sz="3672" dirty="0"/>
          </a:p>
        </p:txBody>
      </p:sp>
      <p:sp>
        <p:nvSpPr>
          <p:cNvPr id="25" name="TextBox 24"/>
          <p:cNvSpPr txBox="1"/>
          <p:nvPr/>
        </p:nvSpPr>
        <p:spPr>
          <a:xfrm>
            <a:off x="9793217" y="2381832"/>
            <a:ext cx="3116087" cy="542399"/>
          </a:xfrm>
          <a:prstGeom prst="rect">
            <a:avLst/>
          </a:prstGeom>
          <a:noFill/>
        </p:spPr>
        <p:txBody>
          <a:bodyPr wrap="square" rtlCol="0">
            <a:spAutoFit/>
          </a:bodyPr>
          <a:lstStyle/>
          <a:p>
            <a:r>
              <a:rPr lang="en-US" sz="2856" dirty="0"/>
              <a:t>Authentication</a:t>
            </a:r>
          </a:p>
        </p:txBody>
      </p:sp>
      <p:sp>
        <p:nvSpPr>
          <p:cNvPr id="27" name="TextBox 26"/>
          <p:cNvSpPr txBox="1"/>
          <p:nvPr/>
        </p:nvSpPr>
        <p:spPr>
          <a:xfrm>
            <a:off x="9807288" y="3265580"/>
            <a:ext cx="3116087" cy="542399"/>
          </a:xfrm>
          <a:prstGeom prst="rect">
            <a:avLst/>
          </a:prstGeom>
          <a:noFill/>
        </p:spPr>
        <p:txBody>
          <a:bodyPr wrap="square" rtlCol="0">
            <a:spAutoFit/>
          </a:bodyPr>
          <a:lstStyle/>
          <a:p>
            <a:r>
              <a:rPr lang="en-US" sz="2856" dirty="0"/>
              <a:t>Logic</a:t>
            </a:r>
          </a:p>
        </p:txBody>
      </p:sp>
      <p:sp>
        <p:nvSpPr>
          <p:cNvPr id="28" name="TextBox 27"/>
          <p:cNvSpPr txBox="1"/>
          <p:nvPr/>
        </p:nvSpPr>
        <p:spPr>
          <a:xfrm>
            <a:off x="9806971" y="4256954"/>
            <a:ext cx="3116087" cy="542399"/>
          </a:xfrm>
          <a:prstGeom prst="rect">
            <a:avLst/>
          </a:prstGeom>
          <a:noFill/>
        </p:spPr>
        <p:txBody>
          <a:bodyPr wrap="square" rtlCol="0">
            <a:spAutoFit/>
          </a:bodyPr>
          <a:lstStyle/>
          <a:p>
            <a:r>
              <a:rPr lang="en-US" sz="2856" dirty="0"/>
              <a:t>Push</a:t>
            </a:r>
          </a:p>
        </p:txBody>
      </p:sp>
      <p:sp>
        <p:nvSpPr>
          <p:cNvPr id="29" name="TextBox 28"/>
          <p:cNvSpPr txBox="1"/>
          <p:nvPr/>
        </p:nvSpPr>
        <p:spPr>
          <a:xfrm>
            <a:off x="9806971" y="5389949"/>
            <a:ext cx="3116087" cy="542399"/>
          </a:xfrm>
          <a:prstGeom prst="rect">
            <a:avLst/>
          </a:prstGeom>
          <a:noFill/>
        </p:spPr>
        <p:txBody>
          <a:bodyPr wrap="square" rtlCol="0">
            <a:spAutoFit/>
          </a:bodyPr>
          <a:lstStyle/>
          <a:p>
            <a:r>
              <a:rPr lang="en-US" sz="2856" dirty="0"/>
              <a:t>Scheduler</a:t>
            </a:r>
          </a:p>
        </p:txBody>
      </p:sp>
      <p:sp>
        <p:nvSpPr>
          <p:cNvPr id="20" name="Text Placeholder 1"/>
          <p:cNvSpPr txBox="1">
            <a:spLocks/>
          </p:cNvSpPr>
          <p:nvPr/>
        </p:nvSpPr>
        <p:spPr>
          <a:xfrm>
            <a:off x="277029" y="1212850"/>
            <a:ext cx="11882419" cy="5376382"/>
          </a:xfrm>
          <a:prstGeom prst="rect">
            <a:avLst/>
          </a:prstGeom>
        </p:spPr>
        <p:txBody>
          <a:bodyPr vert="horz" wrap="square" lIns="146262" tIns="91413" rIns="146262" bIns="91413"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978" dirty="0">
                <a:solidFill>
                  <a:schemeClr val="tx1"/>
                </a:solidFill>
              </a:rPr>
              <a:t>Provides essential services </a:t>
            </a:r>
            <a:br>
              <a:rPr lang="en-US" sz="3978" dirty="0">
                <a:solidFill>
                  <a:schemeClr val="tx1"/>
                </a:solidFill>
              </a:rPr>
            </a:br>
            <a:r>
              <a:rPr lang="en-US" sz="3978" dirty="0">
                <a:solidFill>
                  <a:schemeClr val="tx1"/>
                </a:solidFill>
              </a:rPr>
              <a:t>to support client development</a:t>
            </a:r>
          </a:p>
          <a:p>
            <a:r>
              <a:rPr lang="en-US" sz="3978" dirty="0">
                <a:solidFill>
                  <a:schemeClr val="tx1"/>
                </a:solidFill>
              </a:rPr>
              <a:t>Client Support</a:t>
            </a:r>
          </a:p>
          <a:p>
            <a:pPr lvl="1"/>
            <a:r>
              <a:rPr lang="en-US" sz="2448" dirty="0">
                <a:solidFill>
                  <a:schemeClr val="tx1"/>
                </a:solidFill>
              </a:rPr>
              <a:t>iOS</a:t>
            </a:r>
          </a:p>
          <a:p>
            <a:pPr lvl="1"/>
            <a:r>
              <a:rPr lang="en-US" sz="2448" dirty="0">
                <a:solidFill>
                  <a:schemeClr val="tx1"/>
                </a:solidFill>
              </a:rPr>
              <a:t>Android</a:t>
            </a:r>
          </a:p>
          <a:p>
            <a:pPr lvl="1"/>
            <a:r>
              <a:rPr lang="en-US" sz="2448" dirty="0">
                <a:solidFill>
                  <a:schemeClr val="tx1"/>
                </a:solidFill>
              </a:rPr>
              <a:t>HTML5/Web</a:t>
            </a:r>
          </a:p>
          <a:p>
            <a:pPr lvl="1"/>
            <a:r>
              <a:rPr lang="en-US" sz="2448" dirty="0" err="1">
                <a:solidFill>
                  <a:schemeClr val="tx1"/>
                </a:solidFill>
              </a:rPr>
              <a:t>Xamarin</a:t>
            </a:r>
            <a:endParaRPr lang="en-US" sz="2448" dirty="0">
              <a:solidFill>
                <a:schemeClr val="tx1"/>
              </a:solidFill>
            </a:endParaRPr>
          </a:p>
          <a:p>
            <a:pPr lvl="1"/>
            <a:r>
              <a:rPr lang="en-US" sz="2448" dirty="0">
                <a:solidFill>
                  <a:schemeClr val="tx1"/>
                </a:solidFill>
              </a:rPr>
              <a:t>Windows</a:t>
            </a:r>
          </a:p>
          <a:p>
            <a:pPr lvl="1"/>
            <a:r>
              <a:rPr lang="en-US" sz="2448" dirty="0">
                <a:solidFill>
                  <a:schemeClr val="tx1"/>
                </a:solidFill>
              </a:rPr>
              <a:t>Windows Phone</a:t>
            </a:r>
          </a:p>
          <a:p>
            <a:pPr lvl="1"/>
            <a:r>
              <a:rPr lang="en-US" sz="2448" dirty="0" err="1">
                <a:solidFill>
                  <a:schemeClr val="tx1"/>
                </a:solidFill>
              </a:rPr>
              <a:t>PhoneGap</a:t>
            </a:r>
            <a:endParaRPr lang="en-US" sz="2448" dirty="0">
              <a:solidFill>
                <a:schemeClr val="tx1"/>
              </a:solidFill>
            </a:endParaRPr>
          </a:p>
          <a:p>
            <a:pPr lvl="1"/>
            <a:r>
              <a:rPr lang="en-US" sz="2448" dirty="0" err="1">
                <a:solidFill>
                  <a:schemeClr val="tx1"/>
                </a:solidFill>
              </a:rPr>
              <a:t>Sencha</a:t>
            </a:r>
            <a:endParaRPr lang="en-US" sz="2448" dirty="0">
              <a:solidFill>
                <a:schemeClr val="tx1"/>
              </a:solidFill>
            </a:endParaRPr>
          </a:p>
        </p:txBody>
      </p:sp>
    </p:spTree>
    <p:extLst>
      <p:ext uri="{BB962C8B-B14F-4D97-AF65-F5344CB8AC3E}">
        <p14:creationId xmlns:p14="http://schemas.microsoft.com/office/powerpoint/2010/main" val="2123996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strVal val="#ppt_w*0.70"/>
                                          </p:val>
                                        </p:tav>
                                        <p:tav tm="100000">
                                          <p:val>
                                            <p:strVal val="#ppt_w"/>
                                          </p:val>
                                        </p:tav>
                                      </p:tavLst>
                                    </p:anim>
                                    <p:anim calcmode="lin" valueType="num">
                                      <p:cBhvr>
                                        <p:cTn id="8" dur="1000" fill="hold"/>
                                        <p:tgtEl>
                                          <p:spTgt spid="24"/>
                                        </p:tgtEl>
                                        <p:attrNameLst>
                                          <p:attrName>ppt_h</p:attrName>
                                        </p:attrNameLst>
                                      </p:cBhvr>
                                      <p:tavLst>
                                        <p:tav tm="0">
                                          <p:val>
                                            <p:strVal val="#ppt_h"/>
                                          </p:val>
                                        </p:tav>
                                        <p:tav tm="100000">
                                          <p:val>
                                            <p:strVal val="#ppt_h"/>
                                          </p:val>
                                        </p:tav>
                                      </p:tavLst>
                                    </p:anim>
                                    <p:animEffect transition="in" filter="fade">
                                      <p:cBhvr>
                                        <p:cTn id="9" dur="1000"/>
                                        <p:tgtEl>
                                          <p:spTgt spid="24"/>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blinds(horizontal)">
                                      <p:cBhvr>
                                        <p:cTn id="14" dur="500"/>
                                        <p:tgtEl>
                                          <p:spTgt spid="19"/>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blinds(horizontal)">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linds(horizontal)">
                                      <p:cBhvr>
                                        <p:cTn id="46" dur="500"/>
                                        <p:tgtEl>
                                          <p:spTgt spid="17"/>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blinds(horizontal)">
                                      <p:cBhvr>
                                        <p:cTn id="4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p:bldP spid="25" grpId="0"/>
      <p:bldP spid="27" grpId="0"/>
      <p:bldP spid="28" grpId="0"/>
      <p:bldP spid="29"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smtClean="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3" name="Rectangle 2"/>
          <p:cNvSpPr/>
          <p:nvPr/>
        </p:nvSpPr>
        <p:spPr bwMode="auto">
          <a:xfrm>
            <a:off x="448303" y="1664143"/>
            <a:ext cx="11526579" cy="157259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8" name="Group 47"/>
          <p:cNvGrpSpPr/>
          <p:nvPr/>
        </p:nvGrpSpPr>
        <p:grpSpPr>
          <a:xfrm>
            <a:off x="579437" y="3605018"/>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79437" y="5791922"/>
            <a:ext cx="11277600" cy="717538"/>
            <a:chOff x="579437" y="-1079859"/>
            <a:chExt cx="11277600" cy="717538"/>
          </a:xfrm>
        </p:grpSpPr>
        <p:sp>
          <p:nvSpPr>
            <p:cNvPr id="44" name="Rectangle 43"/>
            <p:cNvSpPr/>
            <p:nvPr/>
          </p:nvSpPr>
          <p:spPr bwMode="auto">
            <a:xfrm>
              <a:off x="579437" y="-1079859"/>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9859"/>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a:t>
              </a:r>
              <a:r>
                <a:rPr kumimoji="0" lang="en-US" sz="2000" b="0" i="0" u="none" strike="noStrike" kern="1200" cap="none" spc="-50" normalizeH="0" baseline="0" noProof="0" dirty="0" smtClean="0">
                  <a:ln>
                    <a:noFill/>
                  </a:ln>
                  <a:solidFill>
                    <a:srgbClr val="FFFFFF"/>
                  </a:solidFill>
                  <a:effectLst/>
                  <a:uLnTx/>
                  <a:uFillTx/>
                  <a:latin typeface="Segoe UI Semilight"/>
                  <a:ea typeface="Segoe UI" pitchFamily="34" charset="0"/>
                  <a:cs typeface="Segoe UI" pitchFamily="34" charset="0"/>
                </a:rPr>
                <a:t>+ </a:t>
              </a: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4334561"/>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Cortana </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5060116"/>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marL="0" marR="0" lvl="0" indent="0" algn="l" defTabSz="931863"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10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79437" y="1926690"/>
            <a:ext cx="11277600" cy="3125803"/>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75448" y="1989068"/>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smtClean="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Data + Analytics</a:t>
            </a:r>
            <a:endPar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26" name="Group 25"/>
          <p:cNvGrpSpPr/>
          <p:nvPr/>
        </p:nvGrpSpPr>
        <p:grpSpPr>
          <a:xfrm>
            <a:off x="8199076" y="2556019"/>
            <a:ext cx="1673880" cy="1174372"/>
            <a:chOff x="8199076" y="2556019"/>
            <a:chExt cx="1673880" cy="1174372"/>
          </a:xfrm>
        </p:grpSpPr>
        <p:grpSp>
          <p:nvGrpSpPr>
            <p:cNvPr id="21" name="Group 20"/>
            <p:cNvGrpSpPr/>
            <p:nvPr/>
          </p:nvGrpSpPr>
          <p:grpSpPr>
            <a:xfrm>
              <a:off x="8199078" y="2556019"/>
              <a:ext cx="1673878" cy="577229"/>
              <a:chOff x="4413164" y="3889853"/>
              <a:chExt cx="1338762" cy="461665"/>
            </a:xfrm>
          </p:grpSpPr>
          <p:sp>
            <p:nvSpPr>
              <p:cNvPr id="185" name="Rectangle 184"/>
              <p:cNvSpPr/>
              <p:nvPr/>
            </p:nvSpPr>
            <p:spPr bwMode="auto">
              <a:xfrm>
                <a:off x="4413164" y="3922505"/>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6" name="TextBox 185"/>
              <p:cNvSpPr txBox="1"/>
              <p:nvPr/>
            </p:nvSpPr>
            <p:spPr>
              <a:xfrm>
                <a:off x="4736583" y="3889853"/>
                <a:ext cx="1015343"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HDInsight</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47" name="Picture 146"/>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472619" y="3973285"/>
                <a:ext cx="296771" cy="269969"/>
              </a:xfrm>
              <a:prstGeom prst="rect">
                <a:avLst/>
              </a:prstGeom>
              <a:noFill/>
            </p:spPr>
          </p:pic>
        </p:grpSp>
        <p:grpSp>
          <p:nvGrpSpPr>
            <p:cNvPr id="9" name="Group 8"/>
            <p:cNvGrpSpPr/>
            <p:nvPr/>
          </p:nvGrpSpPr>
          <p:grpSpPr>
            <a:xfrm>
              <a:off x="8199076" y="3102526"/>
              <a:ext cx="1360407" cy="627865"/>
              <a:chOff x="6257227" y="2721288"/>
              <a:chExt cx="1088049" cy="502164"/>
            </a:xfrm>
          </p:grpSpPr>
          <p:sp>
            <p:nvSpPr>
              <p:cNvPr id="161" name="Rectangle 160"/>
              <p:cNvSpPr/>
              <p:nvPr/>
            </p:nvSpPr>
            <p:spPr bwMode="auto">
              <a:xfrm>
                <a:off x="6257227" y="2774189"/>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2" name="TextBox 161"/>
              <p:cNvSpPr txBox="1"/>
              <p:nvPr/>
            </p:nvSpPr>
            <p:spPr>
              <a:xfrm>
                <a:off x="6580646" y="2721288"/>
                <a:ext cx="764630" cy="502164"/>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Machine </a:t>
                </a:r>
                <a:b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Learning</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50" name="Picture 149"/>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6334730" y="2871116"/>
                <a:ext cx="251044" cy="228372"/>
              </a:xfrm>
              <a:prstGeom prst="rect">
                <a:avLst/>
              </a:prstGeom>
              <a:noFill/>
            </p:spPr>
          </p:pic>
        </p:grpSp>
      </p:grpSp>
      <p:grpSp>
        <p:nvGrpSpPr>
          <p:cNvPr id="19" name="Group 18"/>
          <p:cNvGrpSpPr/>
          <p:nvPr/>
        </p:nvGrpSpPr>
        <p:grpSpPr>
          <a:xfrm>
            <a:off x="4495192" y="2541599"/>
            <a:ext cx="1974276" cy="2323713"/>
            <a:chOff x="4495192" y="2541599"/>
            <a:chExt cx="1974276" cy="2323713"/>
          </a:xfrm>
        </p:grpSpPr>
        <p:grpSp>
          <p:nvGrpSpPr>
            <p:cNvPr id="8" name="Group 7"/>
            <p:cNvGrpSpPr/>
            <p:nvPr/>
          </p:nvGrpSpPr>
          <p:grpSpPr>
            <a:xfrm>
              <a:off x="4495192" y="4288084"/>
              <a:ext cx="1397611" cy="577228"/>
              <a:chOff x="6257227" y="2167379"/>
              <a:chExt cx="1117804" cy="461665"/>
            </a:xfrm>
          </p:grpSpPr>
          <p:sp>
            <p:nvSpPr>
              <p:cNvPr id="83" name="Rectangle 82"/>
              <p:cNvSpPr/>
              <p:nvPr/>
            </p:nvSpPr>
            <p:spPr bwMode="auto">
              <a:xfrm>
                <a:off x="6257227"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TextBox 83"/>
              <p:cNvSpPr txBox="1"/>
              <p:nvPr/>
            </p:nvSpPr>
            <p:spPr>
              <a:xfrm>
                <a:off x="6580646" y="2167379"/>
                <a:ext cx="794385"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Search</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49" name="Picture 148"/>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6326274" y="2254290"/>
                <a:ext cx="268770" cy="268770"/>
              </a:xfrm>
              <a:prstGeom prst="rect">
                <a:avLst/>
              </a:prstGeom>
            </p:spPr>
          </p:pic>
        </p:grpSp>
        <p:grpSp>
          <p:nvGrpSpPr>
            <p:cNvPr id="10" name="Group 9"/>
            <p:cNvGrpSpPr/>
            <p:nvPr/>
          </p:nvGrpSpPr>
          <p:grpSpPr>
            <a:xfrm>
              <a:off x="4495192" y="3123605"/>
              <a:ext cx="1950466" cy="577228"/>
              <a:chOff x="6257227" y="3315695"/>
              <a:chExt cx="1559976" cy="461665"/>
            </a:xfrm>
          </p:grpSpPr>
          <p:sp>
            <p:nvSpPr>
              <p:cNvPr id="174" name="Rectangle 173"/>
              <p:cNvSpPr/>
              <p:nvPr/>
            </p:nvSpPr>
            <p:spPr bwMode="auto">
              <a:xfrm>
                <a:off x="6257227" y="3348347"/>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5" name="TextBox 174"/>
              <p:cNvSpPr txBox="1"/>
              <p:nvPr/>
            </p:nvSpPr>
            <p:spPr>
              <a:xfrm>
                <a:off x="6580646" y="3315695"/>
                <a:ext cx="1236557"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err="1"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DocumentDB</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51" name="Picture 150"/>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6340851" y="3419672"/>
                <a:ext cx="234432" cy="234431"/>
              </a:xfrm>
              <a:prstGeom prst="rect">
                <a:avLst/>
              </a:prstGeom>
            </p:spPr>
          </p:pic>
        </p:grpSp>
        <p:grpSp>
          <p:nvGrpSpPr>
            <p:cNvPr id="18" name="Group 17"/>
            <p:cNvGrpSpPr/>
            <p:nvPr/>
          </p:nvGrpSpPr>
          <p:grpSpPr>
            <a:xfrm>
              <a:off x="4495192" y="2541599"/>
              <a:ext cx="1974276" cy="577228"/>
              <a:chOff x="4413164" y="2159246"/>
              <a:chExt cx="1579019" cy="461665"/>
            </a:xfrm>
          </p:grpSpPr>
          <p:sp>
            <p:nvSpPr>
              <p:cNvPr id="159" name="Rectangle 158"/>
              <p:cNvSpPr/>
              <p:nvPr/>
            </p:nvSpPr>
            <p:spPr bwMode="auto">
              <a:xfrm>
                <a:off x="4413164" y="2191898"/>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0" name="TextBox 159"/>
              <p:cNvSpPr txBox="1"/>
              <p:nvPr/>
            </p:nvSpPr>
            <p:spPr>
              <a:xfrm>
                <a:off x="4736583" y="2159246"/>
                <a:ext cx="1255600"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SQL Database</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44" name="Picture 143"/>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4484928" y="2250691"/>
                <a:ext cx="276800" cy="276800"/>
              </a:xfrm>
              <a:prstGeom prst="rect">
                <a:avLst/>
              </a:prstGeom>
            </p:spPr>
          </p:pic>
        </p:grpSp>
        <p:grpSp>
          <p:nvGrpSpPr>
            <p:cNvPr id="11" name="Group 10"/>
            <p:cNvGrpSpPr/>
            <p:nvPr/>
          </p:nvGrpSpPr>
          <p:grpSpPr>
            <a:xfrm>
              <a:off x="4495192" y="3703245"/>
              <a:ext cx="1821151" cy="577228"/>
              <a:chOff x="6398218" y="388494"/>
              <a:chExt cx="1821151" cy="577228"/>
            </a:xfrm>
          </p:grpSpPr>
          <p:sp>
            <p:nvSpPr>
              <p:cNvPr id="172" name="Rectangle 171"/>
              <p:cNvSpPr/>
              <p:nvPr/>
            </p:nvSpPr>
            <p:spPr bwMode="auto">
              <a:xfrm>
                <a:off x="6398218" y="429319"/>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3" name="TextBox 172"/>
              <p:cNvSpPr txBox="1"/>
              <p:nvPr/>
            </p:nvSpPr>
            <p:spPr>
              <a:xfrm>
                <a:off x="6802595" y="388494"/>
                <a:ext cx="1416774" cy="577228"/>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err="1"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Redis</a:t>
                </a: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 Cache</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45" name="Picture 144"/>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6496095" y="508350"/>
                <a:ext cx="324149" cy="324148"/>
              </a:xfrm>
              <a:prstGeom prst="rect">
                <a:avLst/>
              </a:prstGeom>
            </p:spPr>
          </p:pic>
        </p:grpSp>
      </p:grpSp>
      <p:grpSp>
        <p:nvGrpSpPr>
          <p:cNvPr id="23" name="Group 22"/>
          <p:cNvGrpSpPr/>
          <p:nvPr/>
        </p:nvGrpSpPr>
        <p:grpSpPr>
          <a:xfrm>
            <a:off x="6340167" y="2439780"/>
            <a:ext cx="1768960" cy="1845600"/>
            <a:chOff x="6340167" y="2439780"/>
            <a:chExt cx="1768960" cy="1845600"/>
          </a:xfrm>
        </p:grpSpPr>
        <p:grpSp>
          <p:nvGrpSpPr>
            <p:cNvPr id="22" name="Group 21"/>
            <p:cNvGrpSpPr/>
            <p:nvPr/>
          </p:nvGrpSpPr>
          <p:grpSpPr>
            <a:xfrm>
              <a:off x="6340167" y="2439780"/>
              <a:ext cx="1768960" cy="785031"/>
              <a:chOff x="4413164" y="4380912"/>
              <a:chExt cx="1414808" cy="627864"/>
            </a:xfrm>
          </p:grpSpPr>
          <p:sp>
            <p:nvSpPr>
              <p:cNvPr id="198" name="Rectangle 197"/>
              <p:cNvSpPr/>
              <p:nvPr/>
            </p:nvSpPr>
            <p:spPr bwMode="auto">
              <a:xfrm>
                <a:off x="4413164" y="449666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9" name="TextBox 198"/>
              <p:cNvSpPr txBox="1"/>
              <p:nvPr/>
            </p:nvSpPr>
            <p:spPr>
              <a:xfrm>
                <a:off x="4736583" y="4380912"/>
                <a:ext cx="1091389" cy="627864"/>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SQL Data </a:t>
                </a:r>
                <a:b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Warehouse</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48" name="Picture 147"/>
              <p:cNvPicPr>
                <a:picLocks noChangeAspect="1"/>
              </p:cNvPicPr>
              <p:nvPr/>
            </p:nvPicPr>
            <p:blipFill>
              <a:blip r:embed="rId11"/>
              <a:stretch>
                <a:fillRect/>
              </a:stretch>
            </p:blipFill>
            <p:spPr>
              <a:xfrm>
                <a:off x="4473670" y="4565511"/>
                <a:ext cx="290208" cy="263000"/>
              </a:xfrm>
              <a:prstGeom prst="rect">
                <a:avLst/>
              </a:prstGeom>
            </p:spPr>
          </p:pic>
        </p:grpSp>
        <p:grpSp>
          <p:nvGrpSpPr>
            <p:cNvPr id="28" name="Group 27"/>
            <p:cNvGrpSpPr/>
            <p:nvPr/>
          </p:nvGrpSpPr>
          <p:grpSpPr>
            <a:xfrm>
              <a:off x="6340167" y="3708151"/>
              <a:ext cx="1356643" cy="577229"/>
              <a:chOff x="8092919" y="3581172"/>
              <a:chExt cx="1085038" cy="461665"/>
            </a:xfrm>
          </p:grpSpPr>
          <p:sp>
            <p:nvSpPr>
              <p:cNvPr id="187" name="Rectangle 186"/>
              <p:cNvSpPr/>
              <p:nvPr/>
            </p:nvSpPr>
            <p:spPr bwMode="auto">
              <a:xfrm>
                <a:off x="8092919" y="3613824"/>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8" name="TextBox 187"/>
              <p:cNvSpPr txBox="1"/>
              <p:nvPr/>
            </p:nvSpPr>
            <p:spPr>
              <a:xfrm>
                <a:off x="8416338" y="3581172"/>
                <a:ext cx="761619"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Tables</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52" name="Picture 151" descr="Storage table.png"/>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8159030" y="3673180"/>
                <a:ext cx="266444" cy="266443"/>
              </a:xfrm>
              <a:prstGeom prst="rect">
                <a:avLst/>
              </a:prstGeom>
            </p:spPr>
          </p:pic>
        </p:grpSp>
        <p:grpSp>
          <p:nvGrpSpPr>
            <p:cNvPr id="12" name="Group 11"/>
            <p:cNvGrpSpPr/>
            <p:nvPr/>
          </p:nvGrpSpPr>
          <p:grpSpPr>
            <a:xfrm>
              <a:off x="6340167" y="3170327"/>
              <a:ext cx="1399393" cy="488733"/>
              <a:chOff x="4509641" y="3358611"/>
              <a:chExt cx="1399393" cy="488733"/>
            </a:xfrm>
          </p:grpSpPr>
          <p:sp>
            <p:nvSpPr>
              <p:cNvPr id="91" name="Rectangle 90"/>
              <p:cNvSpPr/>
              <p:nvPr/>
            </p:nvSpPr>
            <p:spPr bwMode="auto">
              <a:xfrm>
                <a:off x="4509641" y="3358611"/>
                <a:ext cx="488733" cy="488733"/>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sz="12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2" name="TextBox 91"/>
              <p:cNvSpPr txBox="1"/>
              <p:nvPr/>
            </p:nvSpPr>
            <p:spPr>
              <a:xfrm>
                <a:off x="4914018" y="3375566"/>
                <a:ext cx="995016"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Lake</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4" name="Picture 13"/>
              <p:cNvPicPr>
                <a:picLocks noChangeAspect="1"/>
              </p:cNvPicPr>
              <p:nvPr/>
            </p:nvPicPr>
            <p:blipFill>
              <a:blip r:embed="rId13"/>
              <a:stretch>
                <a:fillRect/>
              </a:stretch>
            </p:blipFill>
            <p:spPr>
              <a:xfrm>
                <a:off x="4600952" y="3438834"/>
                <a:ext cx="324626" cy="325530"/>
              </a:xfrm>
              <a:prstGeom prst="rect">
                <a:avLst/>
              </a:prstGeom>
            </p:spPr>
          </p:pic>
        </p:grpSp>
      </p:grpSp>
      <p:grpSp>
        <p:nvGrpSpPr>
          <p:cNvPr id="6" name="Group 5"/>
          <p:cNvGrpSpPr/>
          <p:nvPr/>
        </p:nvGrpSpPr>
        <p:grpSpPr>
          <a:xfrm>
            <a:off x="4325819" y="2049166"/>
            <a:ext cx="3384566" cy="433965"/>
            <a:chOff x="4325819" y="2049166"/>
            <a:chExt cx="3384566" cy="433965"/>
          </a:xfrm>
        </p:grpSpPr>
        <p:sp>
          <p:nvSpPr>
            <p:cNvPr id="88" name="TextBox 87"/>
            <p:cNvSpPr txBox="1"/>
            <p:nvPr/>
          </p:nvSpPr>
          <p:spPr>
            <a:xfrm>
              <a:off x="4325819" y="2049166"/>
              <a:ext cx="633828"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Data</a:t>
              </a:r>
            </a:p>
          </p:txBody>
        </p:sp>
        <p:cxnSp>
          <p:nvCxnSpPr>
            <p:cNvPr id="89" name="Straight Connector 88"/>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0" name="Group 89"/>
          <p:cNvGrpSpPr/>
          <p:nvPr/>
        </p:nvGrpSpPr>
        <p:grpSpPr>
          <a:xfrm>
            <a:off x="8008132" y="2049166"/>
            <a:ext cx="3384566" cy="433965"/>
            <a:chOff x="4325819" y="2049166"/>
            <a:chExt cx="3384566" cy="433965"/>
          </a:xfrm>
        </p:grpSpPr>
        <p:sp>
          <p:nvSpPr>
            <p:cNvPr id="93" name="TextBox 92"/>
            <p:cNvSpPr txBox="1"/>
            <p:nvPr/>
          </p:nvSpPr>
          <p:spPr>
            <a:xfrm>
              <a:off x="4325819" y="2049166"/>
              <a:ext cx="871072" cy="433965"/>
            </a:xfrm>
            <a:prstGeom prst="rect">
              <a:avLst/>
            </a:prstGeom>
            <a:noFill/>
          </p:spPr>
          <p:txBody>
            <a:bodyPr wrap="none" lIns="182880" tIns="146304" rIns="182880" bIns="146304" rtlCol="0">
              <a:spAutoFit/>
            </a:bodyPr>
            <a:lstStyle/>
            <a:p>
              <a:pPr>
                <a:lnSpc>
                  <a:spcPct val="90000"/>
                </a:lnSpc>
                <a:spcAft>
                  <a:spcPts val="600"/>
                </a:spcAft>
              </a:pPr>
              <a:r>
                <a:rPr lang="en-US" sz="1000" dirty="0" smtClean="0">
                  <a:gradFill>
                    <a:gsLst>
                      <a:gs pos="2917">
                        <a:schemeClr val="tx1"/>
                      </a:gs>
                      <a:gs pos="30000">
                        <a:schemeClr val="tx1"/>
                      </a:gs>
                    </a:gsLst>
                    <a:lin ang="5400000" scaled="0"/>
                  </a:gradFill>
                </a:rPr>
                <a:t>Analytics</a:t>
              </a:r>
            </a:p>
          </p:txBody>
        </p:sp>
        <p:cxnSp>
          <p:nvCxnSpPr>
            <p:cNvPr id="94" name="Straight Connector 93"/>
            <p:cNvCxnSpPr/>
            <p:nvPr/>
          </p:nvCxnSpPr>
          <p:spPr>
            <a:xfrm>
              <a:off x="4495192" y="2457617"/>
              <a:ext cx="321519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9827156" y="2560793"/>
            <a:ext cx="1872380" cy="1167003"/>
            <a:chOff x="9827156" y="2560793"/>
            <a:chExt cx="1872380" cy="1167003"/>
          </a:xfrm>
        </p:grpSpPr>
        <p:grpSp>
          <p:nvGrpSpPr>
            <p:cNvPr id="13" name="Group 12"/>
            <p:cNvGrpSpPr/>
            <p:nvPr/>
          </p:nvGrpSpPr>
          <p:grpSpPr>
            <a:xfrm>
              <a:off x="9827156" y="2560793"/>
              <a:ext cx="1872380" cy="577228"/>
              <a:chOff x="4413164" y="2701241"/>
              <a:chExt cx="1497523" cy="461665"/>
            </a:xfrm>
          </p:grpSpPr>
          <p:sp>
            <p:nvSpPr>
              <p:cNvPr id="86" name="Rectangle 85"/>
              <p:cNvSpPr/>
              <p:nvPr/>
            </p:nvSpPr>
            <p:spPr bwMode="auto">
              <a:xfrm>
                <a:off x="4413164" y="2733893"/>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2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TextBox 86"/>
              <p:cNvSpPr txBox="1"/>
              <p:nvPr/>
            </p:nvSpPr>
            <p:spPr>
              <a:xfrm>
                <a:off x="4736583" y="2701241"/>
                <a:ext cx="1174104" cy="461665"/>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2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Factory</a:t>
                </a:r>
                <a:endParaRPr kumimoji="0" lang="en-US" sz="12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43" name="Picture 142"/>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4472304" y="2811530"/>
                <a:ext cx="270758" cy="246305"/>
              </a:xfrm>
              <a:prstGeom prst="rect">
                <a:avLst/>
              </a:prstGeom>
              <a:noFill/>
            </p:spPr>
          </p:pic>
        </p:grpSp>
        <p:grpSp>
          <p:nvGrpSpPr>
            <p:cNvPr id="95" name="Group 94"/>
            <p:cNvGrpSpPr/>
            <p:nvPr/>
          </p:nvGrpSpPr>
          <p:grpSpPr>
            <a:xfrm>
              <a:off x="9827157" y="3099931"/>
              <a:ext cx="1591240" cy="627865"/>
              <a:chOff x="6257227" y="4443762"/>
              <a:chExt cx="1272668" cy="502164"/>
            </a:xfrm>
          </p:grpSpPr>
          <p:sp>
            <p:nvSpPr>
              <p:cNvPr id="110" name="Rectangle 109"/>
              <p:cNvSpPr/>
              <p:nvPr/>
            </p:nvSpPr>
            <p:spPr bwMode="auto">
              <a:xfrm>
                <a:off x="6257227" y="4496663"/>
                <a:ext cx="390887" cy="390887"/>
              </a:xfrm>
              <a:prstGeom prst="rect">
                <a:avLst/>
              </a:prstGeom>
              <a:solidFill>
                <a:srgbClr val="002060">
                  <a:alpha val="14902"/>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0" fontAlgn="base" latinLnBrk="0" hangingPunct="0">
                  <a:lnSpc>
                    <a:spcPct val="90000"/>
                  </a:lnSpc>
                  <a:spcBef>
                    <a:spcPct val="0"/>
                  </a:spcBef>
                  <a:spcAft>
                    <a:spcPct val="0"/>
                  </a:spcAft>
                  <a:buClrTx/>
                  <a:buSzTx/>
                  <a:buFontTx/>
                  <a:buNone/>
                  <a:tabLst/>
                  <a:defRPr/>
                </a:pPr>
                <a:endParaRPr kumimoji="0" lang="en-US" sz="12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1" name="TextBox 110"/>
              <p:cNvSpPr txBox="1"/>
              <p:nvPr/>
            </p:nvSpPr>
            <p:spPr>
              <a:xfrm>
                <a:off x="6580646" y="4443762"/>
                <a:ext cx="949249" cy="502164"/>
              </a:xfrm>
              <a:prstGeom prst="rect">
                <a:avLst/>
              </a:prstGeom>
              <a:noFill/>
            </p:spPr>
            <p:txBody>
              <a:bodyPr wrap="none" lIns="182880" tIns="146304" rIns="182880" bIns="146304" rtlCol="0" anchor="ctr">
                <a:spAutoFit/>
              </a:bodyPr>
              <a:lstStyle/>
              <a:p>
                <a:pPr marL="0" marR="0" lvl="0" indent="0" defTabSz="931863" eaLnBrk="0" fontAlgn="base" latinLnBrk="0" hangingPunct="0">
                  <a:lnSpc>
                    <a:spcPct val="90000"/>
                  </a:lnSpc>
                  <a:spcBef>
                    <a:spcPct val="0"/>
                  </a:spcBef>
                  <a:spcAft>
                    <a:spcPts val="0"/>
                  </a:spcAft>
                  <a:buClrTx/>
                  <a:buSzTx/>
                  <a:buFontTx/>
                  <a:buNone/>
                  <a:tabLst/>
                  <a:defRPr/>
                </a:pPr>
                <a:r>
                  <a:rPr kumimoji="0" lang="en-US" sz="1200" b="0" i="0" u="none" strike="noStrike" kern="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Mobile </a:t>
                </a:r>
                <a:r>
                  <a:rPr kumimoji="0" lang="en-US" sz="1200" b="0" i="0" u="none" strike="noStrike" kern="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
                </a:r>
                <a:br>
                  <a:rPr kumimoji="0" lang="en-US" sz="1200" b="0" i="0" u="none" strike="noStrike" kern="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200" b="0" i="0" u="none" strike="noStrike" kern="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Engagement</a:t>
                </a:r>
                <a:endParaRPr kumimoji="0" lang="en-US" sz="1200" b="0" i="0" u="none" strike="noStrike" kern="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pic>
            <p:nvPicPr>
              <p:cNvPr id="112" name="Picture 111"/>
              <p:cNvPicPr>
                <a:picLocks noChangeAspect="1"/>
              </p:cNvPicPr>
              <p:nvPr/>
            </p:nvPicPr>
            <p:blipFill>
              <a:blip r:embed="rId15" cstate="print">
                <a:biLevel thresh="25000"/>
                <a:extLst>
                  <a:ext uri="{28A0092B-C50C-407E-A947-70E740481C1C}">
                    <a14:useLocalDpi xmlns:a14="http://schemas.microsoft.com/office/drawing/2010/main" val="0"/>
                  </a:ext>
                </a:extLst>
              </a:blip>
              <a:stretch>
                <a:fillRect/>
              </a:stretch>
            </p:blipFill>
            <p:spPr>
              <a:xfrm>
                <a:off x="6322168" y="4562026"/>
                <a:ext cx="282218" cy="256730"/>
              </a:xfrm>
              <a:prstGeom prst="rect">
                <a:avLst/>
              </a:prstGeom>
              <a:noFill/>
            </p:spPr>
          </p:pic>
        </p:grpSp>
      </p:grpSp>
    </p:spTree>
    <p:extLst>
      <p:ext uri="{BB962C8B-B14F-4D97-AF65-F5344CB8AC3E}">
        <p14:creationId xmlns:p14="http://schemas.microsoft.com/office/powerpoint/2010/main" val="4604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750" fill="hold"/>
                                        <p:tgtEl>
                                          <p:spTgt spid="48"/>
                                        </p:tgtEl>
                                        <p:attrNameLst>
                                          <p:attrName>ppt_x</p:attrName>
                                          <p:attrName>ppt_y</p:attrName>
                                        </p:attrNameLst>
                                      </p:cBhvr>
                                      <p:rCtr x="0" y="-17204"/>
                                    </p:animMotion>
                                  </p:childTnLst>
                                </p:cTn>
                              </p:par>
                              <p:par>
                                <p:cTn id="7" presetID="22" presetClass="entr" presetSubtype="4" fill="hold" nodeType="withEffect">
                                  <p:stCondLst>
                                    <p:cond delay="1000"/>
                                  </p:stCondLst>
                                  <p:childTnLst>
                                    <p:set>
                                      <p:cBhvr>
                                        <p:cTn id="8" dur="1" fill="hold">
                                          <p:stCondLst>
                                            <p:cond delay="0"/>
                                          </p:stCondLst>
                                        </p:cTn>
                                        <p:tgtEl>
                                          <p:spTgt spid="7"/>
                                        </p:tgtEl>
                                        <p:attrNameLst>
                                          <p:attrName>style.visibility</p:attrName>
                                        </p:attrNameLst>
                                      </p:cBhvr>
                                      <p:to>
                                        <p:strVal val="visible"/>
                                      </p:to>
                                    </p:set>
                                    <p:animEffect transition="in" filter="wipe(down)">
                                      <p:cBhvr>
                                        <p:cTn id="9" dur="500"/>
                                        <p:tgtEl>
                                          <p:spTgt spid="7"/>
                                        </p:tgtEl>
                                      </p:cBhvr>
                                    </p:animEffect>
                                  </p:childTnLst>
                                </p:cTn>
                              </p:par>
                            </p:childTnLst>
                          </p:cTn>
                        </p:par>
                        <p:par>
                          <p:cTn id="10" fill="hold">
                            <p:stCondLst>
                              <p:cond delay="1500"/>
                            </p:stCondLst>
                            <p:childTnLst>
                              <p:par>
                                <p:cTn id="11" presetID="10" presetClass="entr" presetSubtype="0" fill="hold" grpId="0" nodeType="after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childTnLst>
                          </p:cTn>
                        </p:par>
                        <p:par>
                          <p:cTn id="14" fill="hold">
                            <p:stCondLst>
                              <p:cond delay="2000"/>
                            </p:stCondLst>
                            <p:childTnLst>
                              <p:par>
                                <p:cTn id="15" presetID="10" presetClass="entr" presetSubtype="0"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10" presetClass="entr" presetSubtype="0" fill="hold" nodeType="withEffect">
                                  <p:stCondLst>
                                    <p:cond delay="10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250"/>
                                        <p:tgtEl>
                                          <p:spTgt spid="90"/>
                                        </p:tgtEl>
                                      </p:cBhvr>
                                    </p:animEffect>
                                  </p:childTnLst>
                                </p:cTn>
                              </p:par>
                            </p:childTnLst>
                          </p:cTn>
                        </p:par>
                        <p:par>
                          <p:cTn id="21" fill="hold">
                            <p:stCondLst>
                              <p:cond delay="2350"/>
                            </p:stCondLst>
                            <p:childTnLst>
                              <p:par>
                                <p:cTn id="22" presetID="10" presetClass="entr" presetSubtype="0" fill="hold" nodeType="afterEffect">
                                  <p:stCondLst>
                                    <p:cond delay="25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250"/>
                                        <p:tgtEl>
                                          <p:spTgt spid="19"/>
                                        </p:tgtEl>
                                      </p:cBhvr>
                                    </p:animEffect>
                                  </p:childTnLst>
                                </p:cTn>
                              </p:par>
                              <p:par>
                                <p:cTn id="25" presetID="10" presetClass="entr" presetSubtype="0" fill="hold" nodeType="withEffect">
                                  <p:stCondLst>
                                    <p:cond delay="35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250"/>
                                        <p:tgtEl>
                                          <p:spTgt spid="23"/>
                                        </p:tgtEl>
                                      </p:cBhvr>
                                    </p:animEffect>
                                  </p:childTnLst>
                                </p:cTn>
                              </p:par>
                              <p:par>
                                <p:cTn id="28" presetID="10" presetClass="entr" presetSubtype="0" fill="hold" nodeType="withEffect">
                                  <p:stCondLst>
                                    <p:cond delay="4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250"/>
                                        <p:tgtEl>
                                          <p:spTgt spid="26"/>
                                        </p:tgtEl>
                                      </p:cBhvr>
                                    </p:animEffect>
                                  </p:childTnLst>
                                </p:cTn>
                              </p:par>
                              <p:par>
                                <p:cTn id="31" presetID="10" presetClass="entr" presetSubtype="0" fill="hold" nodeType="withEffect">
                                  <p:stCondLst>
                                    <p:cond delay="45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17358" y="3273436"/>
            <a:ext cx="547818" cy="532538"/>
          </a:xfrm>
          <a:prstGeom prst="rect">
            <a:avLst/>
          </a:prstGeom>
        </p:spPr>
      </p:pic>
      <p:grpSp>
        <p:nvGrpSpPr>
          <p:cNvPr id="5" name="Group 4"/>
          <p:cNvGrpSpPr>
            <a:grpSpLocks noChangeAspect="1"/>
          </p:cNvGrpSpPr>
          <p:nvPr/>
        </p:nvGrpSpPr>
        <p:grpSpPr bwMode="auto">
          <a:xfrm>
            <a:off x="5519457" y="1393359"/>
            <a:ext cx="7976562" cy="4315046"/>
            <a:chOff x="-49688" y="-26795"/>
            <a:chExt cx="107212" cy="57998"/>
          </a:xfrm>
        </p:grpSpPr>
        <p:sp>
          <p:nvSpPr>
            <p:cNvPr id="11"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25" name="Freeform 21"/>
          <p:cNvSpPr>
            <a:spLocks/>
          </p:cNvSpPr>
          <p:nvPr/>
        </p:nvSpPr>
        <p:spPr bwMode="auto">
          <a:xfrm>
            <a:off x="13473832" y="3118937"/>
            <a:ext cx="888017" cy="868676"/>
          </a:xfrm>
          <a:custGeom>
            <a:avLst/>
            <a:gdLst>
              <a:gd name="T0" fmla="*/ 5719 w 5811"/>
              <a:gd name="T1" fmla="*/ 2900 h 5684"/>
              <a:gd name="T2" fmla="*/ 5705 w 5811"/>
              <a:gd name="T3" fmla="*/ 2900 h 5684"/>
              <a:gd name="T4" fmla="*/ 3456 w 5811"/>
              <a:gd name="T5" fmla="*/ 5150 h 5684"/>
              <a:gd name="T6" fmla="*/ 3366 w 5811"/>
              <a:gd name="T7" fmla="*/ 5060 h 5684"/>
              <a:gd name="T8" fmla="*/ 5525 w 5811"/>
              <a:gd name="T9" fmla="*/ 2900 h 5684"/>
              <a:gd name="T10" fmla="*/ 1195 w 5811"/>
              <a:gd name="T11" fmla="*/ 2900 h 5684"/>
              <a:gd name="T12" fmla="*/ 113 w 5811"/>
              <a:gd name="T13" fmla="*/ 5684 h 5684"/>
              <a:gd name="T14" fmla="*/ 18 w 5811"/>
              <a:gd name="T15" fmla="*/ 5599 h 5684"/>
              <a:gd name="T16" fmla="*/ 1068 w 5811"/>
              <a:gd name="T17" fmla="*/ 2852 h 5684"/>
              <a:gd name="T18" fmla="*/ 0 w 5811"/>
              <a:gd name="T19" fmla="*/ 86 h 5684"/>
              <a:gd name="T20" fmla="*/ 94 w 5811"/>
              <a:gd name="T21" fmla="*/ 0 h 5684"/>
              <a:gd name="T22" fmla="*/ 1194 w 5811"/>
              <a:gd name="T23" fmla="*/ 2772 h 5684"/>
              <a:gd name="T24" fmla="*/ 5610 w 5811"/>
              <a:gd name="T25" fmla="*/ 2772 h 5684"/>
              <a:gd name="T26" fmla="*/ 3366 w 5811"/>
              <a:gd name="T27" fmla="*/ 528 h 5684"/>
              <a:gd name="T28" fmla="*/ 3456 w 5811"/>
              <a:gd name="T29" fmla="*/ 438 h 5684"/>
              <a:gd name="T30" fmla="*/ 5811 w 5811"/>
              <a:gd name="T31" fmla="*/ 2794 h 5684"/>
              <a:gd name="T32" fmla="*/ 5719 w 5811"/>
              <a:gd name="T33" fmla="*/ 2887 h 5684"/>
              <a:gd name="T34" fmla="*/ 5719 w 5811"/>
              <a:gd name="T35" fmla="*/ 2900 h 5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1" h="5684">
                <a:moveTo>
                  <a:pt x="5719" y="2900"/>
                </a:moveTo>
                <a:cubicBezTo>
                  <a:pt x="5705" y="2900"/>
                  <a:pt x="5705" y="2900"/>
                  <a:pt x="5705" y="2900"/>
                </a:cubicBezTo>
                <a:cubicBezTo>
                  <a:pt x="3456" y="5150"/>
                  <a:pt x="3456" y="5150"/>
                  <a:pt x="3456" y="5150"/>
                </a:cubicBezTo>
                <a:cubicBezTo>
                  <a:pt x="3366" y="5060"/>
                  <a:pt x="3366" y="5060"/>
                  <a:pt x="3366" y="5060"/>
                </a:cubicBezTo>
                <a:cubicBezTo>
                  <a:pt x="5525" y="2900"/>
                  <a:pt x="5525" y="2900"/>
                  <a:pt x="5525" y="2900"/>
                </a:cubicBezTo>
                <a:cubicBezTo>
                  <a:pt x="1195" y="2900"/>
                  <a:pt x="1195" y="2900"/>
                  <a:pt x="1195" y="2900"/>
                </a:cubicBezTo>
                <a:cubicBezTo>
                  <a:pt x="1183" y="3928"/>
                  <a:pt x="800" y="4917"/>
                  <a:pt x="113" y="5684"/>
                </a:cubicBezTo>
                <a:cubicBezTo>
                  <a:pt x="18" y="5599"/>
                  <a:pt x="18" y="5599"/>
                  <a:pt x="18" y="5599"/>
                </a:cubicBezTo>
                <a:cubicBezTo>
                  <a:pt x="695" y="4843"/>
                  <a:pt x="1068" y="3868"/>
                  <a:pt x="1068" y="2852"/>
                </a:cubicBezTo>
                <a:cubicBezTo>
                  <a:pt x="1068" y="1827"/>
                  <a:pt x="689" y="845"/>
                  <a:pt x="0" y="86"/>
                </a:cubicBezTo>
                <a:cubicBezTo>
                  <a:pt x="94" y="0"/>
                  <a:pt x="94" y="0"/>
                  <a:pt x="94" y="0"/>
                </a:cubicBezTo>
                <a:cubicBezTo>
                  <a:pt x="786" y="763"/>
                  <a:pt x="1175" y="1744"/>
                  <a:pt x="1194" y="2772"/>
                </a:cubicBezTo>
                <a:cubicBezTo>
                  <a:pt x="5610" y="2772"/>
                  <a:pt x="5610" y="2772"/>
                  <a:pt x="5610" y="2772"/>
                </a:cubicBezTo>
                <a:cubicBezTo>
                  <a:pt x="3366" y="528"/>
                  <a:pt x="3366" y="528"/>
                  <a:pt x="3366" y="528"/>
                </a:cubicBezTo>
                <a:cubicBezTo>
                  <a:pt x="3456" y="438"/>
                  <a:pt x="3456" y="438"/>
                  <a:pt x="3456" y="438"/>
                </a:cubicBezTo>
                <a:cubicBezTo>
                  <a:pt x="5811" y="2794"/>
                  <a:pt x="5811" y="2794"/>
                  <a:pt x="5811" y="2794"/>
                </a:cubicBezTo>
                <a:cubicBezTo>
                  <a:pt x="5719" y="2887"/>
                  <a:pt x="5719" y="2887"/>
                  <a:pt x="5719" y="2887"/>
                </a:cubicBezTo>
                <a:lnTo>
                  <a:pt x="5719" y="290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useBgFill="1">
        <p:nvSpPr>
          <p:cNvPr id="9" name="DELAY"/>
          <p:cNvSpPr/>
          <p:nvPr/>
        </p:nvSpPr>
        <p:spPr bwMode="auto">
          <a:xfrm>
            <a:off x="12436475" y="-834888"/>
            <a:ext cx="834888" cy="83488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Freeform 5"/>
          <p:cNvSpPr>
            <a:spLocks noEditPoints="1"/>
          </p:cNvSpPr>
          <p:nvPr/>
        </p:nvSpPr>
        <p:spPr bwMode="auto">
          <a:xfrm>
            <a:off x="5523698" y="3407141"/>
            <a:ext cx="950905" cy="284208"/>
          </a:xfrm>
          <a:custGeom>
            <a:avLst/>
            <a:gdLst>
              <a:gd name="T0" fmla="*/ 195 w 5410"/>
              <a:gd name="T1" fmla="*/ 608 h 1617"/>
              <a:gd name="T2" fmla="*/ 97 w 5410"/>
              <a:gd name="T3" fmla="*/ 312 h 1617"/>
              <a:gd name="T4" fmla="*/ 870 w 5410"/>
              <a:gd name="T5" fmla="*/ 302 h 1617"/>
              <a:gd name="T6" fmla="*/ 662 w 5410"/>
              <a:gd name="T7" fmla="*/ 608 h 1617"/>
              <a:gd name="T8" fmla="*/ 773 w 5410"/>
              <a:gd name="T9" fmla="*/ 308 h 1617"/>
              <a:gd name="T10" fmla="*/ 1083 w 5410"/>
              <a:gd name="T11" fmla="*/ 16 h 1617"/>
              <a:gd name="T12" fmla="*/ 1230 w 5410"/>
              <a:gd name="T13" fmla="*/ 533 h 1617"/>
              <a:gd name="T14" fmla="*/ 1381 w 5410"/>
              <a:gd name="T15" fmla="*/ 533 h 1617"/>
              <a:gd name="T16" fmla="*/ 1691 w 5410"/>
              <a:gd name="T17" fmla="*/ 16 h 1617"/>
              <a:gd name="T18" fmla="*/ 2023 w 5410"/>
              <a:gd name="T19" fmla="*/ 604 h 1617"/>
              <a:gd name="T20" fmla="*/ 2283 w 5410"/>
              <a:gd name="T21" fmla="*/ 604 h 1617"/>
              <a:gd name="T22" fmla="*/ 2590 w 5410"/>
              <a:gd name="T23" fmla="*/ 0 h 1617"/>
              <a:gd name="T24" fmla="*/ 2729 w 5410"/>
              <a:gd name="T25" fmla="*/ 530 h 1617"/>
              <a:gd name="T26" fmla="*/ 2586 w 5410"/>
              <a:gd name="T27" fmla="*/ 76 h 1617"/>
              <a:gd name="T28" fmla="*/ 2891 w 5410"/>
              <a:gd name="T29" fmla="*/ 16 h 1617"/>
              <a:gd name="T30" fmla="*/ 3131 w 5410"/>
              <a:gd name="T31" fmla="*/ 16 h 1617"/>
              <a:gd name="T32" fmla="*/ 3338 w 5410"/>
              <a:gd name="T33" fmla="*/ 316 h 1617"/>
              <a:gd name="T34" fmla="*/ 3547 w 5410"/>
              <a:gd name="T35" fmla="*/ 0 h 1617"/>
              <a:gd name="T36" fmla="*/ 3541 w 5410"/>
              <a:gd name="T37" fmla="*/ 533 h 1617"/>
              <a:gd name="T38" fmla="*/ 3943 w 5410"/>
              <a:gd name="T39" fmla="*/ 604 h 1617"/>
              <a:gd name="T40" fmla="*/ 4091 w 5410"/>
              <a:gd name="T41" fmla="*/ 16 h 1617"/>
              <a:gd name="T42" fmla="*/ 4295 w 5410"/>
              <a:gd name="T43" fmla="*/ 316 h 1617"/>
              <a:gd name="T44" fmla="*/ 4393 w 5410"/>
              <a:gd name="T45" fmla="*/ 312 h 1617"/>
              <a:gd name="T46" fmla="*/ 4903 w 5410"/>
              <a:gd name="T47" fmla="*/ 16 h 1617"/>
              <a:gd name="T48" fmla="*/ 5356 w 5410"/>
              <a:gd name="T49" fmla="*/ 530 h 1617"/>
              <a:gd name="T50" fmla="*/ 5059 w 5410"/>
              <a:gd name="T51" fmla="*/ 533 h 1617"/>
              <a:gd name="T52" fmla="*/ 5104 w 5410"/>
              <a:gd name="T53" fmla="*/ 312 h 1617"/>
              <a:gd name="T54" fmla="*/ 52 w 5410"/>
              <a:gd name="T55" fmla="*/ 1542 h 1617"/>
              <a:gd name="T56" fmla="*/ 202 w 5410"/>
              <a:gd name="T57" fmla="*/ 1542 h 1617"/>
              <a:gd name="T58" fmla="*/ 511 w 5410"/>
              <a:gd name="T59" fmla="*/ 1012 h 1617"/>
              <a:gd name="T60" fmla="*/ 921 w 5410"/>
              <a:gd name="T61" fmla="*/ 1009 h 1617"/>
              <a:gd name="T62" fmla="*/ 1060 w 5410"/>
              <a:gd name="T63" fmla="*/ 1539 h 1617"/>
              <a:gd name="T64" fmla="*/ 917 w 5410"/>
              <a:gd name="T65" fmla="*/ 1085 h 1617"/>
              <a:gd name="T66" fmla="*/ 1179 w 5410"/>
              <a:gd name="T67" fmla="*/ 1325 h 1617"/>
              <a:gd name="T68" fmla="*/ 1388 w 5410"/>
              <a:gd name="T69" fmla="*/ 1009 h 1617"/>
              <a:gd name="T70" fmla="*/ 1381 w 5410"/>
              <a:gd name="T71" fmla="*/ 1542 h 1617"/>
              <a:gd name="T72" fmla="*/ 1691 w 5410"/>
              <a:gd name="T73" fmla="*/ 1012 h 1617"/>
              <a:gd name="T74" fmla="*/ 2086 w 5410"/>
              <a:gd name="T75" fmla="*/ 1617 h 1617"/>
              <a:gd name="T76" fmla="*/ 1988 w 5410"/>
              <a:gd name="T77" fmla="*/ 1321 h 1617"/>
              <a:gd name="T78" fmla="*/ 2503 w 5410"/>
              <a:gd name="T79" fmla="*/ 1012 h 1617"/>
              <a:gd name="T80" fmla="*/ 2743 w 5410"/>
              <a:gd name="T81" fmla="*/ 1012 h 1617"/>
              <a:gd name="T82" fmla="*/ 2902 w 5410"/>
              <a:gd name="T83" fmla="*/ 1089 h 1617"/>
              <a:gd name="T84" fmla="*/ 3251 w 5410"/>
              <a:gd name="T85" fmla="*/ 1311 h 1617"/>
              <a:gd name="T86" fmla="*/ 3154 w 5410"/>
              <a:gd name="T87" fmla="*/ 1317 h 1617"/>
              <a:gd name="T88" fmla="*/ 3366 w 5410"/>
              <a:gd name="T89" fmla="*/ 1542 h 1617"/>
              <a:gd name="T90" fmla="*/ 3517 w 5410"/>
              <a:gd name="T91" fmla="*/ 1542 h 1617"/>
              <a:gd name="T92" fmla="*/ 3991 w 5410"/>
              <a:gd name="T93" fmla="*/ 1009 h 1617"/>
              <a:gd name="T94" fmla="*/ 4130 w 5410"/>
              <a:gd name="T95" fmla="*/ 1539 h 1617"/>
              <a:gd name="T96" fmla="*/ 3986 w 5410"/>
              <a:gd name="T97" fmla="*/ 1085 h 1617"/>
              <a:gd name="T98" fmla="*/ 4383 w 5410"/>
              <a:gd name="T99" fmla="*/ 1600 h 1617"/>
              <a:gd name="T100" fmla="*/ 4494 w 5410"/>
              <a:gd name="T101" fmla="*/ 1325 h 1617"/>
              <a:gd name="T102" fmla="*/ 4703 w 5410"/>
              <a:gd name="T103" fmla="*/ 1009 h 1617"/>
              <a:gd name="T104" fmla="*/ 4696 w 5410"/>
              <a:gd name="T105" fmla="*/ 1542 h 1617"/>
              <a:gd name="T106" fmla="*/ 5155 w 5410"/>
              <a:gd name="T107" fmla="*/ 1617 h 1617"/>
              <a:gd name="T108" fmla="*/ 5058 w 5410"/>
              <a:gd name="T109" fmla="*/ 1321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10" h="1617">
                <a:moveTo>
                  <a:pt x="209" y="0"/>
                </a:moveTo>
                <a:cubicBezTo>
                  <a:pt x="141" y="0"/>
                  <a:pt x="90" y="27"/>
                  <a:pt x="54" y="80"/>
                </a:cubicBezTo>
                <a:cubicBezTo>
                  <a:pt x="18" y="133"/>
                  <a:pt x="0" y="212"/>
                  <a:pt x="0" y="316"/>
                </a:cubicBezTo>
                <a:cubicBezTo>
                  <a:pt x="0" y="411"/>
                  <a:pt x="17" y="483"/>
                  <a:pt x="52" y="533"/>
                </a:cubicBezTo>
                <a:cubicBezTo>
                  <a:pt x="86" y="583"/>
                  <a:pt x="134" y="608"/>
                  <a:pt x="195" y="608"/>
                </a:cubicBezTo>
                <a:cubicBezTo>
                  <a:pt x="261" y="608"/>
                  <a:pt x="312" y="582"/>
                  <a:pt x="348" y="530"/>
                </a:cubicBezTo>
                <a:cubicBezTo>
                  <a:pt x="385" y="477"/>
                  <a:pt x="403" y="401"/>
                  <a:pt x="403" y="302"/>
                </a:cubicBezTo>
                <a:cubicBezTo>
                  <a:pt x="403" y="101"/>
                  <a:pt x="339" y="0"/>
                  <a:pt x="209" y="0"/>
                </a:cubicBezTo>
                <a:close/>
                <a:moveTo>
                  <a:pt x="202" y="533"/>
                </a:moveTo>
                <a:cubicBezTo>
                  <a:pt x="132" y="533"/>
                  <a:pt x="97" y="459"/>
                  <a:pt x="97" y="312"/>
                </a:cubicBezTo>
                <a:cubicBezTo>
                  <a:pt x="97" y="155"/>
                  <a:pt x="133" y="76"/>
                  <a:pt x="205" y="76"/>
                </a:cubicBezTo>
                <a:cubicBezTo>
                  <a:pt x="272" y="76"/>
                  <a:pt x="306" y="153"/>
                  <a:pt x="306" y="308"/>
                </a:cubicBezTo>
                <a:cubicBezTo>
                  <a:pt x="306" y="458"/>
                  <a:pt x="271" y="533"/>
                  <a:pt x="202" y="533"/>
                </a:cubicBezTo>
                <a:close/>
                <a:moveTo>
                  <a:pt x="815" y="530"/>
                </a:moveTo>
                <a:cubicBezTo>
                  <a:pt x="852" y="477"/>
                  <a:pt x="870" y="401"/>
                  <a:pt x="870" y="302"/>
                </a:cubicBezTo>
                <a:cubicBezTo>
                  <a:pt x="870" y="101"/>
                  <a:pt x="805" y="0"/>
                  <a:pt x="676" y="0"/>
                </a:cubicBezTo>
                <a:cubicBezTo>
                  <a:pt x="608" y="0"/>
                  <a:pt x="557" y="27"/>
                  <a:pt x="521" y="80"/>
                </a:cubicBezTo>
                <a:cubicBezTo>
                  <a:pt x="485" y="133"/>
                  <a:pt x="467" y="212"/>
                  <a:pt x="467" y="316"/>
                </a:cubicBezTo>
                <a:cubicBezTo>
                  <a:pt x="467" y="411"/>
                  <a:pt x="484" y="483"/>
                  <a:pt x="518" y="533"/>
                </a:cubicBezTo>
                <a:cubicBezTo>
                  <a:pt x="553" y="583"/>
                  <a:pt x="601" y="608"/>
                  <a:pt x="662" y="608"/>
                </a:cubicBezTo>
                <a:cubicBezTo>
                  <a:pt x="728" y="608"/>
                  <a:pt x="779" y="582"/>
                  <a:pt x="815" y="530"/>
                </a:cubicBezTo>
                <a:close/>
                <a:moveTo>
                  <a:pt x="669" y="533"/>
                </a:moveTo>
                <a:cubicBezTo>
                  <a:pt x="599" y="533"/>
                  <a:pt x="564" y="459"/>
                  <a:pt x="564" y="312"/>
                </a:cubicBezTo>
                <a:cubicBezTo>
                  <a:pt x="564" y="155"/>
                  <a:pt x="600" y="76"/>
                  <a:pt x="671" y="76"/>
                </a:cubicBezTo>
                <a:cubicBezTo>
                  <a:pt x="739" y="76"/>
                  <a:pt x="773" y="153"/>
                  <a:pt x="773" y="308"/>
                </a:cubicBezTo>
                <a:cubicBezTo>
                  <a:pt x="773" y="458"/>
                  <a:pt x="738" y="533"/>
                  <a:pt x="669" y="533"/>
                </a:cubicBezTo>
                <a:close/>
                <a:moveTo>
                  <a:pt x="1083" y="604"/>
                </a:moveTo>
                <a:cubicBezTo>
                  <a:pt x="971" y="604"/>
                  <a:pt x="971" y="604"/>
                  <a:pt x="971" y="604"/>
                </a:cubicBezTo>
                <a:cubicBezTo>
                  <a:pt x="971" y="16"/>
                  <a:pt x="971" y="16"/>
                  <a:pt x="971" y="16"/>
                </a:cubicBezTo>
                <a:cubicBezTo>
                  <a:pt x="1083" y="16"/>
                  <a:pt x="1083" y="16"/>
                  <a:pt x="1083" y="16"/>
                </a:cubicBezTo>
                <a:lnTo>
                  <a:pt x="1083" y="604"/>
                </a:lnTo>
                <a:close/>
                <a:moveTo>
                  <a:pt x="1388" y="0"/>
                </a:moveTo>
                <a:cubicBezTo>
                  <a:pt x="1320" y="0"/>
                  <a:pt x="1269" y="27"/>
                  <a:pt x="1233" y="80"/>
                </a:cubicBezTo>
                <a:cubicBezTo>
                  <a:pt x="1197" y="133"/>
                  <a:pt x="1179" y="212"/>
                  <a:pt x="1179" y="316"/>
                </a:cubicBezTo>
                <a:cubicBezTo>
                  <a:pt x="1179" y="411"/>
                  <a:pt x="1196" y="483"/>
                  <a:pt x="1230" y="533"/>
                </a:cubicBezTo>
                <a:cubicBezTo>
                  <a:pt x="1265" y="583"/>
                  <a:pt x="1313" y="608"/>
                  <a:pt x="1374" y="608"/>
                </a:cubicBezTo>
                <a:cubicBezTo>
                  <a:pt x="1440" y="608"/>
                  <a:pt x="1491" y="582"/>
                  <a:pt x="1527" y="530"/>
                </a:cubicBezTo>
                <a:cubicBezTo>
                  <a:pt x="1564" y="477"/>
                  <a:pt x="1582" y="401"/>
                  <a:pt x="1582" y="302"/>
                </a:cubicBezTo>
                <a:cubicBezTo>
                  <a:pt x="1582" y="101"/>
                  <a:pt x="1517" y="0"/>
                  <a:pt x="1388" y="0"/>
                </a:cubicBezTo>
                <a:close/>
                <a:moveTo>
                  <a:pt x="1381" y="533"/>
                </a:moveTo>
                <a:cubicBezTo>
                  <a:pt x="1311" y="533"/>
                  <a:pt x="1276" y="459"/>
                  <a:pt x="1276" y="312"/>
                </a:cubicBezTo>
                <a:cubicBezTo>
                  <a:pt x="1276" y="155"/>
                  <a:pt x="1312" y="76"/>
                  <a:pt x="1383" y="76"/>
                </a:cubicBezTo>
                <a:cubicBezTo>
                  <a:pt x="1451" y="76"/>
                  <a:pt x="1485" y="153"/>
                  <a:pt x="1485" y="308"/>
                </a:cubicBezTo>
                <a:cubicBezTo>
                  <a:pt x="1485" y="458"/>
                  <a:pt x="1450" y="533"/>
                  <a:pt x="1381" y="533"/>
                </a:cubicBezTo>
                <a:close/>
                <a:moveTo>
                  <a:pt x="1691" y="16"/>
                </a:moveTo>
                <a:cubicBezTo>
                  <a:pt x="1783" y="16"/>
                  <a:pt x="1783" y="16"/>
                  <a:pt x="1783" y="16"/>
                </a:cubicBezTo>
                <a:cubicBezTo>
                  <a:pt x="1783" y="604"/>
                  <a:pt x="1783" y="604"/>
                  <a:pt x="1783" y="604"/>
                </a:cubicBezTo>
                <a:cubicBezTo>
                  <a:pt x="1691" y="604"/>
                  <a:pt x="1691" y="604"/>
                  <a:pt x="1691" y="604"/>
                </a:cubicBezTo>
                <a:lnTo>
                  <a:pt x="1691" y="16"/>
                </a:lnTo>
                <a:close/>
                <a:moveTo>
                  <a:pt x="2023" y="604"/>
                </a:moveTo>
                <a:cubicBezTo>
                  <a:pt x="1931" y="604"/>
                  <a:pt x="1931" y="604"/>
                  <a:pt x="1931" y="604"/>
                </a:cubicBezTo>
                <a:cubicBezTo>
                  <a:pt x="1931" y="16"/>
                  <a:pt x="1931" y="16"/>
                  <a:pt x="1931" y="16"/>
                </a:cubicBezTo>
                <a:cubicBezTo>
                  <a:pt x="2023" y="16"/>
                  <a:pt x="2023" y="16"/>
                  <a:pt x="2023" y="16"/>
                </a:cubicBezTo>
                <a:lnTo>
                  <a:pt x="2023" y="604"/>
                </a:lnTo>
                <a:close/>
                <a:moveTo>
                  <a:pt x="2283" y="604"/>
                </a:moveTo>
                <a:cubicBezTo>
                  <a:pt x="2171" y="604"/>
                  <a:pt x="2171" y="604"/>
                  <a:pt x="2171" y="604"/>
                </a:cubicBezTo>
                <a:cubicBezTo>
                  <a:pt x="2171" y="16"/>
                  <a:pt x="2171" y="16"/>
                  <a:pt x="2171" y="16"/>
                </a:cubicBezTo>
                <a:cubicBezTo>
                  <a:pt x="2283" y="16"/>
                  <a:pt x="2283" y="16"/>
                  <a:pt x="2283" y="16"/>
                </a:cubicBezTo>
                <a:lnTo>
                  <a:pt x="2283" y="604"/>
                </a:lnTo>
                <a:close/>
                <a:moveTo>
                  <a:pt x="2590" y="0"/>
                </a:moveTo>
                <a:cubicBezTo>
                  <a:pt x="2522" y="0"/>
                  <a:pt x="2471" y="27"/>
                  <a:pt x="2435" y="80"/>
                </a:cubicBezTo>
                <a:cubicBezTo>
                  <a:pt x="2399" y="133"/>
                  <a:pt x="2381" y="212"/>
                  <a:pt x="2381" y="316"/>
                </a:cubicBezTo>
                <a:cubicBezTo>
                  <a:pt x="2381" y="411"/>
                  <a:pt x="2398" y="483"/>
                  <a:pt x="2433" y="533"/>
                </a:cubicBezTo>
                <a:cubicBezTo>
                  <a:pt x="2467" y="583"/>
                  <a:pt x="2515" y="608"/>
                  <a:pt x="2576" y="608"/>
                </a:cubicBezTo>
                <a:cubicBezTo>
                  <a:pt x="2642" y="608"/>
                  <a:pt x="2693" y="582"/>
                  <a:pt x="2729" y="530"/>
                </a:cubicBezTo>
                <a:cubicBezTo>
                  <a:pt x="2766" y="477"/>
                  <a:pt x="2784" y="401"/>
                  <a:pt x="2784" y="302"/>
                </a:cubicBezTo>
                <a:cubicBezTo>
                  <a:pt x="2784" y="101"/>
                  <a:pt x="2720" y="0"/>
                  <a:pt x="2590" y="0"/>
                </a:cubicBezTo>
                <a:close/>
                <a:moveTo>
                  <a:pt x="2583" y="533"/>
                </a:moveTo>
                <a:cubicBezTo>
                  <a:pt x="2513" y="533"/>
                  <a:pt x="2478" y="459"/>
                  <a:pt x="2478" y="312"/>
                </a:cubicBezTo>
                <a:cubicBezTo>
                  <a:pt x="2478" y="155"/>
                  <a:pt x="2514" y="76"/>
                  <a:pt x="2586" y="76"/>
                </a:cubicBezTo>
                <a:cubicBezTo>
                  <a:pt x="2653" y="76"/>
                  <a:pt x="2687" y="153"/>
                  <a:pt x="2687" y="308"/>
                </a:cubicBezTo>
                <a:cubicBezTo>
                  <a:pt x="2687" y="458"/>
                  <a:pt x="2652" y="533"/>
                  <a:pt x="2583" y="533"/>
                </a:cubicBezTo>
                <a:close/>
                <a:moveTo>
                  <a:pt x="2983" y="604"/>
                </a:moveTo>
                <a:cubicBezTo>
                  <a:pt x="2891" y="604"/>
                  <a:pt x="2891" y="604"/>
                  <a:pt x="2891" y="604"/>
                </a:cubicBezTo>
                <a:cubicBezTo>
                  <a:pt x="2891" y="16"/>
                  <a:pt x="2891" y="16"/>
                  <a:pt x="2891" y="16"/>
                </a:cubicBezTo>
                <a:cubicBezTo>
                  <a:pt x="2983" y="16"/>
                  <a:pt x="2983" y="16"/>
                  <a:pt x="2983" y="16"/>
                </a:cubicBezTo>
                <a:lnTo>
                  <a:pt x="2983" y="604"/>
                </a:lnTo>
                <a:close/>
                <a:moveTo>
                  <a:pt x="3243" y="604"/>
                </a:moveTo>
                <a:cubicBezTo>
                  <a:pt x="3131" y="604"/>
                  <a:pt x="3131" y="604"/>
                  <a:pt x="3131" y="604"/>
                </a:cubicBezTo>
                <a:cubicBezTo>
                  <a:pt x="3131" y="16"/>
                  <a:pt x="3131" y="16"/>
                  <a:pt x="3131" y="16"/>
                </a:cubicBezTo>
                <a:cubicBezTo>
                  <a:pt x="3243" y="16"/>
                  <a:pt x="3243" y="16"/>
                  <a:pt x="3243" y="16"/>
                </a:cubicBezTo>
                <a:lnTo>
                  <a:pt x="3243" y="604"/>
                </a:lnTo>
                <a:close/>
                <a:moveTo>
                  <a:pt x="3547" y="0"/>
                </a:moveTo>
                <a:cubicBezTo>
                  <a:pt x="3480" y="0"/>
                  <a:pt x="3428" y="27"/>
                  <a:pt x="3392" y="80"/>
                </a:cubicBezTo>
                <a:cubicBezTo>
                  <a:pt x="3356" y="133"/>
                  <a:pt x="3338" y="212"/>
                  <a:pt x="3338" y="316"/>
                </a:cubicBezTo>
                <a:cubicBezTo>
                  <a:pt x="3338" y="411"/>
                  <a:pt x="3355" y="483"/>
                  <a:pt x="3390" y="533"/>
                </a:cubicBezTo>
                <a:cubicBezTo>
                  <a:pt x="3424" y="583"/>
                  <a:pt x="3472" y="608"/>
                  <a:pt x="3533" y="608"/>
                </a:cubicBezTo>
                <a:cubicBezTo>
                  <a:pt x="3599" y="608"/>
                  <a:pt x="3650" y="582"/>
                  <a:pt x="3687" y="530"/>
                </a:cubicBezTo>
                <a:cubicBezTo>
                  <a:pt x="3723" y="477"/>
                  <a:pt x="3741" y="401"/>
                  <a:pt x="3741" y="302"/>
                </a:cubicBezTo>
                <a:cubicBezTo>
                  <a:pt x="3741" y="101"/>
                  <a:pt x="3677" y="0"/>
                  <a:pt x="3547" y="0"/>
                </a:cubicBezTo>
                <a:close/>
                <a:moveTo>
                  <a:pt x="3541" y="533"/>
                </a:moveTo>
                <a:cubicBezTo>
                  <a:pt x="3470" y="533"/>
                  <a:pt x="3435" y="459"/>
                  <a:pt x="3435" y="312"/>
                </a:cubicBezTo>
                <a:cubicBezTo>
                  <a:pt x="3435" y="155"/>
                  <a:pt x="3471" y="76"/>
                  <a:pt x="3543" y="76"/>
                </a:cubicBezTo>
                <a:cubicBezTo>
                  <a:pt x="3610" y="76"/>
                  <a:pt x="3644" y="153"/>
                  <a:pt x="3644" y="308"/>
                </a:cubicBezTo>
                <a:cubicBezTo>
                  <a:pt x="3644" y="458"/>
                  <a:pt x="3610" y="533"/>
                  <a:pt x="3541" y="533"/>
                </a:cubicBezTo>
                <a:close/>
                <a:moveTo>
                  <a:pt x="3943" y="604"/>
                </a:moveTo>
                <a:cubicBezTo>
                  <a:pt x="3851" y="604"/>
                  <a:pt x="3851" y="604"/>
                  <a:pt x="3851" y="604"/>
                </a:cubicBezTo>
                <a:cubicBezTo>
                  <a:pt x="3851" y="16"/>
                  <a:pt x="3851" y="16"/>
                  <a:pt x="3851" y="16"/>
                </a:cubicBezTo>
                <a:cubicBezTo>
                  <a:pt x="3943" y="16"/>
                  <a:pt x="3943" y="16"/>
                  <a:pt x="3943" y="16"/>
                </a:cubicBezTo>
                <a:lnTo>
                  <a:pt x="3943" y="604"/>
                </a:lnTo>
                <a:close/>
                <a:moveTo>
                  <a:pt x="4091" y="16"/>
                </a:moveTo>
                <a:cubicBezTo>
                  <a:pt x="4183" y="16"/>
                  <a:pt x="4183" y="16"/>
                  <a:pt x="4183" y="16"/>
                </a:cubicBezTo>
                <a:cubicBezTo>
                  <a:pt x="4183" y="604"/>
                  <a:pt x="4183" y="604"/>
                  <a:pt x="4183" y="604"/>
                </a:cubicBezTo>
                <a:cubicBezTo>
                  <a:pt x="4091" y="604"/>
                  <a:pt x="4091" y="604"/>
                  <a:pt x="4091" y="604"/>
                </a:cubicBezTo>
                <a:lnTo>
                  <a:pt x="4091" y="16"/>
                </a:lnTo>
                <a:close/>
                <a:moveTo>
                  <a:pt x="4644" y="530"/>
                </a:moveTo>
                <a:cubicBezTo>
                  <a:pt x="4680" y="477"/>
                  <a:pt x="4698" y="401"/>
                  <a:pt x="4698" y="302"/>
                </a:cubicBezTo>
                <a:cubicBezTo>
                  <a:pt x="4698" y="101"/>
                  <a:pt x="4634" y="0"/>
                  <a:pt x="4504" y="0"/>
                </a:cubicBezTo>
                <a:cubicBezTo>
                  <a:pt x="4437" y="0"/>
                  <a:pt x="4385" y="27"/>
                  <a:pt x="4349" y="80"/>
                </a:cubicBezTo>
                <a:cubicBezTo>
                  <a:pt x="4313" y="133"/>
                  <a:pt x="4295" y="212"/>
                  <a:pt x="4295" y="316"/>
                </a:cubicBezTo>
                <a:cubicBezTo>
                  <a:pt x="4295" y="411"/>
                  <a:pt x="4312" y="483"/>
                  <a:pt x="4347" y="533"/>
                </a:cubicBezTo>
                <a:cubicBezTo>
                  <a:pt x="4381" y="583"/>
                  <a:pt x="4429" y="608"/>
                  <a:pt x="4490" y="608"/>
                </a:cubicBezTo>
                <a:cubicBezTo>
                  <a:pt x="4556" y="608"/>
                  <a:pt x="4607" y="582"/>
                  <a:pt x="4644" y="530"/>
                </a:cubicBezTo>
                <a:close/>
                <a:moveTo>
                  <a:pt x="4498" y="533"/>
                </a:moveTo>
                <a:cubicBezTo>
                  <a:pt x="4428" y="533"/>
                  <a:pt x="4393" y="459"/>
                  <a:pt x="4393" y="312"/>
                </a:cubicBezTo>
                <a:cubicBezTo>
                  <a:pt x="4393" y="155"/>
                  <a:pt x="4428" y="76"/>
                  <a:pt x="4500" y="76"/>
                </a:cubicBezTo>
                <a:cubicBezTo>
                  <a:pt x="4567" y="76"/>
                  <a:pt x="4601" y="153"/>
                  <a:pt x="4601" y="308"/>
                </a:cubicBezTo>
                <a:cubicBezTo>
                  <a:pt x="4601" y="458"/>
                  <a:pt x="4567" y="533"/>
                  <a:pt x="4498" y="533"/>
                </a:cubicBezTo>
                <a:close/>
                <a:moveTo>
                  <a:pt x="4811" y="16"/>
                </a:moveTo>
                <a:cubicBezTo>
                  <a:pt x="4903" y="16"/>
                  <a:pt x="4903" y="16"/>
                  <a:pt x="4903" y="16"/>
                </a:cubicBezTo>
                <a:cubicBezTo>
                  <a:pt x="4903" y="604"/>
                  <a:pt x="4903" y="604"/>
                  <a:pt x="4903" y="604"/>
                </a:cubicBezTo>
                <a:cubicBezTo>
                  <a:pt x="4811" y="604"/>
                  <a:pt x="4811" y="604"/>
                  <a:pt x="4811" y="604"/>
                </a:cubicBezTo>
                <a:lnTo>
                  <a:pt x="4811" y="16"/>
                </a:lnTo>
                <a:close/>
                <a:moveTo>
                  <a:pt x="5202" y="608"/>
                </a:moveTo>
                <a:cubicBezTo>
                  <a:pt x="5268" y="608"/>
                  <a:pt x="5319" y="582"/>
                  <a:pt x="5356" y="530"/>
                </a:cubicBezTo>
                <a:cubicBezTo>
                  <a:pt x="5392" y="477"/>
                  <a:pt x="5410" y="401"/>
                  <a:pt x="5410" y="302"/>
                </a:cubicBezTo>
                <a:cubicBezTo>
                  <a:pt x="5410" y="101"/>
                  <a:pt x="5346" y="0"/>
                  <a:pt x="5216" y="0"/>
                </a:cubicBezTo>
                <a:cubicBezTo>
                  <a:pt x="5149" y="0"/>
                  <a:pt x="5097" y="27"/>
                  <a:pt x="5061" y="80"/>
                </a:cubicBezTo>
                <a:cubicBezTo>
                  <a:pt x="5025" y="133"/>
                  <a:pt x="5007" y="212"/>
                  <a:pt x="5007" y="316"/>
                </a:cubicBezTo>
                <a:cubicBezTo>
                  <a:pt x="5007" y="411"/>
                  <a:pt x="5024" y="483"/>
                  <a:pt x="5059" y="533"/>
                </a:cubicBezTo>
                <a:cubicBezTo>
                  <a:pt x="5093" y="583"/>
                  <a:pt x="5141" y="608"/>
                  <a:pt x="5202" y="608"/>
                </a:cubicBezTo>
                <a:close/>
                <a:moveTo>
                  <a:pt x="5212" y="76"/>
                </a:moveTo>
                <a:cubicBezTo>
                  <a:pt x="5279" y="76"/>
                  <a:pt x="5313" y="153"/>
                  <a:pt x="5313" y="308"/>
                </a:cubicBezTo>
                <a:cubicBezTo>
                  <a:pt x="5313" y="458"/>
                  <a:pt x="5279" y="533"/>
                  <a:pt x="5210" y="533"/>
                </a:cubicBezTo>
                <a:cubicBezTo>
                  <a:pt x="5140" y="533"/>
                  <a:pt x="5104" y="459"/>
                  <a:pt x="5104" y="312"/>
                </a:cubicBezTo>
                <a:cubicBezTo>
                  <a:pt x="5104" y="155"/>
                  <a:pt x="5140" y="76"/>
                  <a:pt x="5212" y="76"/>
                </a:cubicBezTo>
                <a:close/>
                <a:moveTo>
                  <a:pt x="209" y="1009"/>
                </a:moveTo>
                <a:cubicBezTo>
                  <a:pt x="141" y="1009"/>
                  <a:pt x="90" y="1036"/>
                  <a:pt x="54" y="1089"/>
                </a:cubicBezTo>
                <a:cubicBezTo>
                  <a:pt x="18" y="1142"/>
                  <a:pt x="0" y="1221"/>
                  <a:pt x="0" y="1325"/>
                </a:cubicBezTo>
                <a:cubicBezTo>
                  <a:pt x="0" y="1420"/>
                  <a:pt x="17" y="1492"/>
                  <a:pt x="52" y="1542"/>
                </a:cubicBezTo>
                <a:cubicBezTo>
                  <a:pt x="86" y="1592"/>
                  <a:pt x="134" y="1617"/>
                  <a:pt x="195" y="1617"/>
                </a:cubicBezTo>
                <a:cubicBezTo>
                  <a:pt x="261" y="1617"/>
                  <a:pt x="312" y="1591"/>
                  <a:pt x="348" y="1539"/>
                </a:cubicBezTo>
                <a:cubicBezTo>
                  <a:pt x="385" y="1486"/>
                  <a:pt x="403" y="1410"/>
                  <a:pt x="403" y="1311"/>
                </a:cubicBezTo>
                <a:cubicBezTo>
                  <a:pt x="403" y="1110"/>
                  <a:pt x="339" y="1009"/>
                  <a:pt x="209" y="1009"/>
                </a:cubicBezTo>
                <a:close/>
                <a:moveTo>
                  <a:pt x="202" y="1542"/>
                </a:moveTo>
                <a:cubicBezTo>
                  <a:pt x="132" y="1542"/>
                  <a:pt x="97" y="1468"/>
                  <a:pt x="97" y="1321"/>
                </a:cubicBezTo>
                <a:cubicBezTo>
                  <a:pt x="97" y="1164"/>
                  <a:pt x="133" y="1085"/>
                  <a:pt x="205" y="1085"/>
                </a:cubicBezTo>
                <a:cubicBezTo>
                  <a:pt x="272" y="1085"/>
                  <a:pt x="306" y="1162"/>
                  <a:pt x="306" y="1317"/>
                </a:cubicBezTo>
                <a:cubicBezTo>
                  <a:pt x="306" y="1467"/>
                  <a:pt x="271" y="1542"/>
                  <a:pt x="202" y="1542"/>
                </a:cubicBezTo>
                <a:close/>
                <a:moveTo>
                  <a:pt x="511" y="1012"/>
                </a:moveTo>
                <a:cubicBezTo>
                  <a:pt x="603" y="1012"/>
                  <a:pt x="603" y="1012"/>
                  <a:pt x="603" y="1012"/>
                </a:cubicBezTo>
                <a:cubicBezTo>
                  <a:pt x="603" y="1600"/>
                  <a:pt x="603" y="1600"/>
                  <a:pt x="603" y="1600"/>
                </a:cubicBezTo>
                <a:cubicBezTo>
                  <a:pt x="511" y="1600"/>
                  <a:pt x="511" y="1600"/>
                  <a:pt x="511" y="1600"/>
                </a:cubicBezTo>
                <a:lnTo>
                  <a:pt x="511" y="1012"/>
                </a:lnTo>
                <a:close/>
                <a:moveTo>
                  <a:pt x="921" y="1009"/>
                </a:moveTo>
                <a:cubicBezTo>
                  <a:pt x="853" y="1009"/>
                  <a:pt x="802" y="1036"/>
                  <a:pt x="766" y="1089"/>
                </a:cubicBezTo>
                <a:cubicBezTo>
                  <a:pt x="730" y="1142"/>
                  <a:pt x="712" y="1221"/>
                  <a:pt x="712" y="1325"/>
                </a:cubicBezTo>
                <a:cubicBezTo>
                  <a:pt x="712" y="1420"/>
                  <a:pt x="729" y="1492"/>
                  <a:pt x="764" y="1542"/>
                </a:cubicBezTo>
                <a:cubicBezTo>
                  <a:pt x="798" y="1592"/>
                  <a:pt x="846" y="1617"/>
                  <a:pt x="907" y="1617"/>
                </a:cubicBezTo>
                <a:cubicBezTo>
                  <a:pt x="973" y="1617"/>
                  <a:pt x="1024" y="1591"/>
                  <a:pt x="1060" y="1539"/>
                </a:cubicBezTo>
                <a:cubicBezTo>
                  <a:pt x="1097" y="1486"/>
                  <a:pt x="1115" y="1410"/>
                  <a:pt x="1115" y="1311"/>
                </a:cubicBezTo>
                <a:cubicBezTo>
                  <a:pt x="1115" y="1110"/>
                  <a:pt x="1050" y="1009"/>
                  <a:pt x="921" y="1009"/>
                </a:cubicBezTo>
                <a:close/>
                <a:moveTo>
                  <a:pt x="914" y="1542"/>
                </a:moveTo>
                <a:cubicBezTo>
                  <a:pt x="844" y="1542"/>
                  <a:pt x="809" y="1468"/>
                  <a:pt x="809" y="1321"/>
                </a:cubicBezTo>
                <a:cubicBezTo>
                  <a:pt x="809" y="1164"/>
                  <a:pt x="845" y="1085"/>
                  <a:pt x="917" y="1085"/>
                </a:cubicBezTo>
                <a:cubicBezTo>
                  <a:pt x="984" y="1085"/>
                  <a:pt x="1018" y="1162"/>
                  <a:pt x="1018" y="1317"/>
                </a:cubicBezTo>
                <a:cubicBezTo>
                  <a:pt x="1018" y="1467"/>
                  <a:pt x="983" y="1542"/>
                  <a:pt x="914" y="1542"/>
                </a:cubicBezTo>
                <a:close/>
                <a:moveTo>
                  <a:pt x="1388" y="1009"/>
                </a:moveTo>
                <a:cubicBezTo>
                  <a:pt x="1320" y="1009"/>
                  <a:pt x="1269" y="1036"/>
                  <a:pt x="1233" y="1089"/>
                </a:cubicBezTo>
                <a:cubicBezTo>
                  <a:pt x="1197" y="1142"/>
                  <a:pt x="1179" y="1221"/>
                  <a:pt x="1179" y="1325"/>
                </a:cubicBezTo>
                <a:cubicBezTo>
                  <a:pt x="1179" y="1420"/>
                  <a:pt x="1196" y="1492"/>
                  <a:pt x="1230" y="1542"/>
                </a:cubicBezTo>
                <a:cubicBezTo>
                  <a:pt x="1265" y="1592"/>
                  <a:pt x="1313" y="1617"/>
                  <a:pt x="1374" y="1617"/>
                </a:cubicBezTo>
                <a:cubicBezTo>
                  <a:pt x="1440" y="1617"/>
                  <a:pt x="1491" y="1591"/>
                  <a:pt x="1527" y="1539"/>
                </a:cubicBezTo>
                <a:cubicBezTo>
                  <a:pt x="1564" y="1486"/>
                  <a:pt x="1582" y="1410"/>
                  <a:pt x="1582" y="1311"/>
                </a:cubicBezTo>
                <a:cubicBezTo>
                  <a:pt x="1582" y="1110"/>
                  <a:pt x="1517" y="1009"/>
                  <a:pt x="1388" y="1009"/>
                </a:cubicBezTo>
                <a:close/>
                <a:moveTo>
                  <a:pt x="1381" y="1542"/>
                </a:moveTo>
                <a:cubicBezTo>
                  <a:pt x="1311" y="1542"/>
                  <a:pt x="1276" y="1468"/>
                  <a:pt x="1276" y="1321"/>
                </a:cubicBezTo>
                <a:cubicBezTo>
                  <a:pt x="1276" y="1164"/>
                  <a:pt x="1312" y="1085"/>
                  <a:pt x="1383" y="1085"/>
                </a:cubicBezTo>
                <a:cubicBezTo>
                  <a:pt x="1451" y="1085"/>
                  <a:pt x="1485" y="1162"/>
                  <a:pt x="1485" y="1317"/>
                </a:cubicBezTo>
                <a:cubicBezTo>
                  <a:pt x="1485" y="1467"/>
                  <a:pt x="1450" y="1542"/>
                  <a:pt x="1381" y="1542"/>
                </a:cubicBezTo>
                <a:close/>
                <a:moveTo>
                  <a:pt x="1691" y="1012"/>
                </a:moveTo>
                <a:cubicBezTo>
                  <a:pt x="1783" y="1012"/>
                  <a:pt x="1783" y="1012"/>
                  <a:pt x="1783" y="1012"/>
                </a:cubicBezTo>
                <a:cubicBezTo>
                  <a:pt x="1783" y="1600"/>
                  <a:pt x="1783" y="1600"/>
                  <a:pt x="1783" y="1600"/>
                </a:cubicBezTo>
                <a:cubicBezTo>
                  <a:pt x="1691" y="1600"/>
                  <a:pt x="1691" y="1600"/>
                  <a:pt x="1691" y="1600"/>
                </a:cubicBezTo>
                <a:lnTo>
                  <a:pt x="1691" y="1012"/>
                </a:lnTo>
                <a:close/>
                <a:moveTo>
                  <a:pt x="2100" y="1009"/>
                </a:moveTo>
                <a:cubicBezTo>
                  <a:pt x="2032" y="1009"/>
                  <a:pt x="1980" y="1036"/>
                  <a:pt x="1945" y="1089"/>
                </a:cubicBezTo>
                <a:cubicBezTo>
                  <a:pt x="1909" y="1142"/>
                  <a:pt x="1891" y="1221"/>
                  <a:pt x="1891" y="1325"/>
                </a:cubicBezTo>
                <a:cubicBezTo>
                  <a:pt x="1891" y="1420"/>
                  <a:pt x="1908" y="1492"/>
                  <a:pt x="1942" y="1542"/>
                </a:cubicBezTo>
                <a:cubicBezTo>
                  <a:pt x="1977" y="1592"/>
                  <a:pt x="2025" y="1617"/>
                  <a:pt x="2086" y="1617"/>
                </a:cubicBezTo>
                <a:cubicBezTo>
                  <a:pt x="2152" y="1617"/>
                  <a:pt x="2203" y="1591"/>
                  <a:pt x="2239" y="1539"/>
                </a:cubicBezTo>
                <a:cubicBezTo>
                  <a:pt x="2276" y="1486"/>
                  <a:pt x="2294" y="1410"/>
                  <a:pt x="2294" y="1311"/>
                </a:cubicBezTo>
                <a:cubicBezTo>
                  <a:pt x="2294" y="1110"/>
                  <a:pt x="2229" y="1009"/>
                  <a:pt x="2100" y="1009"/>
                </a:cubicBezTo>
                <a:close/>
                <a:moveTo>
                  <a:pt x="2093" y="1542"/>
                </a:moveTo>
                <a:cubicBezTo>
                  <a:pt x="2023" y="1542"/>
                  <a:pt x="1988" y="1468"/>
                  <a:pt x="1988" y="1321"/>
                </a:cubicBezTo>
                <a:cubicBezTo>
                  <a:pt x="1988" y="1164"/>
                  <a:pt x="2024" y="1085"/>
                  <a:pt x="2095" y="1085"/>
                </a:cubicBezTo>
                <a:cubicBezTo>
                  <a:pt x="2163" y="1085"/>
                  <a:pt x="2197" y="1162"/>
                  <a:pt x="2197" y="1317"/>
                </a:cubicBezTo>
                <a:cubicBezTo>
                  <a:pt x="2197" y="1467"/>
                  <a:pt x="2162" y="1542"/>
                  <a:pt x="2093" y="1542"/>
                </a:cubicBezTo>
                <a:close/>
                <a:moveTo>
                  <a:pt x="2391" y="1012"/>
                </a:moveTo>
                <a:cubicBezTo>
                  <a:pt x="2503" y="1012"/>
                  <a:pt x="2503" y="1012"/>
                  <a:pt x="2503" y="1012"/>
                </a:cubicBezTo>
                <a:cubicBezTo>
                  <a:pt x="2503" y="1600"/>
                  <a:pt x="2503" y="1600"/>
                  <a:pt x="2503" y="1600"/>
                </a:cubicBezTo>
                <a:cubicBezTo>
                  <a:pt x="2391" y="1600"/>
                  <a:pt x="2391" y="1600"/>
                  <a:pt x="2391" y="1600"/>
                </a:cubicBezTo>
                <a:lnTo>
                  <a:pt x="2391" y="1012"/>
                </a:lnTo>
                <a:close/>
                <a:moveTo>
                  <a:pt x="2651" y="1012"/>
                </a:moveTo>
                <a:cubicBezTo>
                  <a:pt x="2743" y="1012"/>
                  <a:pt x="2743" y="1012"/>
                  <a:pt x="2743" y="1012"/>
                </a:cubicBezTo>
                <a:cubicBezTo>
                  <a:pt x="2743" y="1600"/>
                  <a:pt x="2743" y="1600"/>
                  <a:pt x="2743" y="1600"/>
                </a:cubicBezTo>
                <a:cubicBezTo>
                  <a:pt x="2651" y="1600"/>
                  <a:pt x="2651" y="1600"/>
                  <a:pt x="2651" y="1600"/>
                </a:cubicBezTo>
                <a:lnTo>
                  <a:pt x="2651" y="1012"/>
                </a:lnTo>
                <a:close/>
                <a:moveTo>
                  <a:pt x="3057" y="1009"/>
                </a:moveTo>
                <a:cubicBezTo>
                  <a:pt x="2989" y="1009"/>
                  <a:pt x="2938" y="1036"/>
                  <a:pt x="2902" y="1089"/>
                </a:cubicBezTo>
                <a:cubicBezTo>
                  <a:pt x="2866" y="1142"/>
                  <a:pt x="2848" y="1221"/>
                  <a:pt x="2848" y="1325"/>
                </a:cubicBezTo>
                <a:cubicBezTo>
                  <a:pt x="2848" y="1420"/>
                  <a:pt x="2865" y="1492"/>
                  <a:pt x="2899" y="1542"/>
                </a:cubicBezTo>
                <a:cubicBezTo>
                  <a:pt x="2934" y="1592"/>
                  <a:pt x="2982" y="1617"/>
                  <a:pt x="3043" y="1617"/>
                </a:cubicBezTo>
                <a:cubicBezTo>
                  <a:pt x="3109" y="1617"/>
                  <a:pt x="3160" y="1591"/>
                  <a:pt x="3196" y="1539"/>
                </a:cubicBezTo>
                <a:cubicBezTo>
                  <a:pt x="3233" y="1486"/>
                  <a:pt x="3251" y="1410"/>
                  <a:pt x="3251" y="1311"/>
                </a:cubicBezTo>
                <a:cubicBezTo>
                  <a:pt x="3251" y="1110"/>
                  <a:pt x="3186" y="1009"/>
                  <a:pt x="3057" y="1009"/>
                </a:cubicBezTo>
                <a:close/>
                <a:moveTo>
                  <a:pt x="3050" y="1542"/>
                </a:moveTo>
                <a:cubicBezTo>
                  <a:pt x="2980" y="1542"/>
                  <a:pt x="2945" y="1468"/>
                  <a:pt x="2945" y="1321"/>
                </a:cubicBezTo>
                <a:cubicBezTo>
                  <a:pt x="2945" y="1164"/>
                  <a:pt x="2981" y="1085"/>
                  <a:pt x="3052" y="1085"/>
                </a:cubicBezTo>
                <a:cubicBezTo>
                  <a:pt x="3120" y="1085"/>
                  <a:pt x="3154" y="1162"/>
                  <a:pt x="3154" y="1317"/>
                </a:cubicBezTo>
                <a:cubicBezTo>
                  <a:pt x="3154" y="1467"/>
                  <a:pt x="3119" y="1542"/>
                  <a:pt x="3050" y="1542"/>
                </a:cubicBezTo>
                <a:close/>
                <a:moveTo>
                  <a:pt x="3524" y="1009"/>
                </a:moveTo>
                <a:cubicBezTo>
                  <a:pt x="3456" y="1009"/>
                  <a:pt x="3404" y="1036"/>
                  <a:pt x="3369" y="1089"/>
                </a:cubicBezTo>
                <a:cubicBezTo>
                  <a:pt x="3333" y="1142"/>
                  <a:pt x="3315" y="1221"/>
                  <a:pt x="3315" y="1325"/>
                </a:cubicBezTo>
                <a:cubicBezTo>
                  <a:pt x="3315" y="1420"/>
                  <a:pt x="3332" y="1492"/>
                  <a:pt x="3366" y="1542"/>
                </a:cubicBezTo>
                <a:cubicBezTo>
                  <a:pt x="3401" y="1592"/>
                  <a:pt x="3448" y="1617"/>
                  <a:pt x="3510" y="1617"/>
                </a:cubicBezTo>
                <a:cubicBezTo>
                  <a:pt x="3575" y="1617"/>
                  <a:pt x="3627" y="1591"/>
                  <a:pt x="3663" y="1539"/>
                </a:cubicBezTo>
                <a:cubicBezTo>
                  <a:pt x="3700" y="1486"/>
                  <a:pt x="3718" y="1410"/>
                  <a:pt x="3718" y="1311"/>
                </a:cubicBezTo>
                <a:cubicBezTo>
                  <a:pt x="3718" y="1110"/>
                  <a:pt x="3653" y="1009"/>
                  <a:pt x="3524" y="1009"/>
                </a:cubicBezTo>
                <a:close/>
                <a:moveTo>
                  <a:pt x="3517" y="1542"/>
                </a:moveTo>
                <a:cubicBezTo>
                  <a:pt x="3447" y="1542"/>
                  <a:pt x="3412" y="1468"/>
                  <a:pt x="3412" y="1321"/>
                </a:cubicBezTo>
                <a:cubicBezTo>
                  <a:pt x="3412" y="1164"/>
                  <a:pt x="3448" y="1085"/>
                  <a:pt x="3519" y="1085"/>
                </a:cubicBezTo>
                <a:cubicBezTo>
                  <a:pt x="3587" y="1085"/>
                  <a:pt x="3621" y="1162"/>
                  <a:pt x="3621" y="1317"/>
                </a:cubicBezTo>
                <a:cubicBezTo>
                  <a:pt x="3621" y="1467"/>
                  <a:pt x="3586" y="1542"/>
                  <a:pt x="3517" y="1542"/>
                </a:cubicBezTo>
                <a:close/>
                <a:moveTo>
                  <a:pt x="3991" y="1009"/>
                </a:moveTo>
                <a:cubicBezTo>
                  <a:pt x="3923" y="1009"/>
                  <a:pt x="3871" y="1036"/>
                  <a:pt x="3835" y="1089"/>
                </a:cubicBezTo>
                <a:cubicBezTo>
                  <a:pt x="3799" y="1142"/>
                  <a:pt x="3782" y="1221"/>
                  <a:pt x="3782" y="1325"/>
                </a:cubicBezTo>
                <a:cubicBezTo>
                  <a:pt x="3782" y="1420"/>
                  <a:pt x="3799" y="1492"/>
                  <a:pt x="3833" y="1542"/>
                </a:cubicBezTo>
                <a:cubicBezTo>
                  <a:pt x="3867" y="1592"/>
                  <a:pt x="3915" y="1617"/>
                  <a:pt x="3977" y="1617"/>
                </a:cubicBezTo>
                <a:cubicBezTo>
                  <a:pt x="4042" y="1617"/>
                  <a:pt x="4093" y="1591"/>
                  <a:pt x="4130" y="1539"/>
                </a:cubicBezTo>
                <a:cubicBezTo>
                  <a:pt x="4166" y="1486"/>
                  <a:pt x="4185" y="1410"/>
                  <a:pt x="4185" y="1311"/>
                </a:cubicBezTo>
                <a:cubicBezTo>
                  <a:pt x="4185" y="1110"/>
                  <a:pt x="4120" y="1009"/>
                  <a:pt x="3991" y="1009"/>
                </a:cubicBezTo>
                <a:close/>
                <a:moveTo>
                  <a:pt x="3984" y="1542"/>
                </a:moveTo>
                <a:cubicBezTo>
                  <a:pt x="3914" y="1542"/>
                  <a:pt x="3879" y="1468"/>
                  <a:pt x="3879" y="1321"/>
                </a:cubicBezTo>
                <a:cubicBezTo>
                  <a:pt x="3879" y="1164"/>
                  <a:pt x="3915" y="1085"/>
                  <a:pt x="3986" y="1085"/>
                </a:cubicBezTo>
                <a:cubicBezTo>
                  <a:pt x="4054" y="1085"/>
                  <a:pt x="4087" y="1162"/>
                  <a:pt x="4087" y="1317"/>
                </a:cubicBezTo>
                <a:cubicBezTo>
                  <a:pt x="4087" y="1467"/>
                  <a:pt x="4053" y="1542"/>
                  <a:pt x="3984" y="1542"/>
                </a:cubicBezTo>
                <a:close/>
                <a:moveTo>
                  <a:pt x="4291" y="1012"/>
                </a:moveTo>
                <a:cubicBezTo>
                  <a:pt x="4383" y="1012"/>
                  <a:pt x="4383" y="1012"/>
                  <a:pt x="4383" y="1012"/>
                </a:cubicBezTo>
                <a:cubicBezTo>
                  <a:pt x="4383" y="1600"/>
                  <a:pt x="4383" y="1600"/>
                  <a:pt x="4383" y="1600"/>
                </a:cubicBezTo>
                <a:cubicBezTo>
                  <a:pt x="4291" y="1600"/>
                  <a:pt x="4291" y="1600"/>
                  <a:pt x="4291" y="1600"/>
                </a:cubicBezTo>
                <a:lnTo>
                  <a:pt x="4291" y="1012"/>
                </a:lnTo>
                <a:close/>
                <a:moveTo>
                  <a:pt x="4703" y="1009"/>
                </a:moveTo>
                <a:cubicBezTo>
                  <a:pt x="4635" y="1009"/>
                  <a:pt x="4583" y="1036"/>
                  <a:pt x="4547" y="1089"/>
                </a:cubicBezTo>
                <a:cubicBezTo>
                  <a:pt x="4511" y="1142"/>
                  <a:pt x="4494" y="1221"/>
                  <a:pt x="4494" y="1325"/>
                </a:cubicBezTo>
                <a:cubicBezTo>
                  <a:pt x="4494" y="1420"/>
                  <a:pt x="4511" y="1492"/>
                  <a:pt x="4545" y="1542"/>
                </a:cubicBezTo>
                <a:cubicBezTo>
                  <a:pt x="4579" y="1592"/>
                  <a:pt x="4627" y="1617"/>
                  <a:pt x="4689" y="1617"/>
                </a:cubicBezTo>
                <a:cubicBezTo>
                  <a:pt x="4754" y="1617"/>
                  <a:pt x="4805" y="1591"/>
                  <a:pt x="4842" y="1539"/>
                </a:cubicBezTo>
                <a:cubicBezTo>
                  <a:pt x="4878" y="1486"/>
                  <a:pt x="4897" y="1410"/>
                  <a:pt x="4897" y="1311"/>
                </a:cubicBezTo>
                <a:cubicBezTo>
                  <a:pt x="4897" y="1110"/>
                  <a:pt x="4832" y="1009"/>
                  <a:pt x="4703" y="1009"/>
                </a:cubicBezTo>
                <a:close/>
                <a:moveTo>
                  <a:pt x="4696" y="1542"/>
                </a:moveTo>
                <a:cubicBezTo>
                  <a:pt x="4626" y="1542"/>
                  <a:pt x="4591" y="1468"/>
                  <a:pt x="4591" y="1321"/>
                </a:cubicBezTo>
                <a:cubicBezTo>
                  <a:pt x="4591" y="1164"/>
                  <a:pt x="4627" y="1085"/>
                  <a:pt x="4698" y="1085"/>
                </a:cubicBezTo>
                <a:cubicBezTo>
                  <a:pt x="4766" y="1085"/>
                  <a:pt x="4799" y="1162"/>
                  <a:pt x="4799" y="1317"/>
                </a:cubicBezTo>
                <a:cubicBezTo>
                  <a:pt x="4799" y="1467"/>
                  <a:pt x="4765" y="1542"/>
                  <a:pt x="4696" y="1542"/>
                </a:cubicBezTo>
                <a:close/>
                <a:moveTo>
                  <a:pt x="5169" y="1009"/>
                </a:moveTo>
                <a:cubicBezTo>
                  <a:pt x="5102" y="1009"/>
                  <a:pt x="5050" y="1036"/>
                  <a:pt x="5014" y="1089"/>
                </a:cubicBezTo>
                <a:cubicBezTo>
                  <a:pt x="4978" y="1142"/>
                  <a:pt x="4960" y="1221"/>
                  <a:pt x="4960" y="1325"/>
                </a:cubicBezTo>
                <a:cubicBezTo>
                  <a:pt x="4960" y="1420"/>
                  <a:pt x="4978" y="1492"/>
                  <a:pt x="5012" y="1542"/>
                </a:cubicBezTo>
                <a:cubicBezTo>
                  <a:pt x="5046" y="1592"/>
                  <a:pt x="5094" y="1617"/>
                  <a:pt x="5155" y="1617"/>
                </a:cubicBezTo>
                <a:cubicBezTo>
                  <a:pt x="5221" y="1617"/>
                  <a:pt x="5272" y="1591"/>
                  <a:pt x="5309" y="1539"/>
                </a:cubicBezTo>
                <a:cubicBezTo>
                  <a:pt x="5345" y="1486"/>
                  <a:pt x="5364" y="1410"/>
                  <a:pt x="5364" y="1311"/>
                </a:cubicBezTo>
                <a:cubicBezTo>
                  <a:pt x="5364" y="1110"/>
                  <a:pt x="5299" y="1009"/>
                  <a:pt x="5169" y="1009"/>
                </a:cubicBezTo>
                <a:close/>
                <a:moveTo>
                  <a:pt x="5163" y="1542"/>
                </a:moveTo>
                <a:cubicBezTo>
                  <a:pt x="5093" y="1542"/>
                  <a:pt x="5058" y="1468"/>
                  <a:pt x="5058" y="1321"/>
                </a:cubicBezTo>
                <a:cubicBezTo>
                  <a:pt x="5058" y="1164"/>
                  <a:pt x="5093" y="1085"/>
                  <a:pt x="5165" y="1085"/>
                </a:cubicBezTo>
                <a:cubicBezTo>
                  <a:pt x="5232" y="1085"/>
                  <a:pt x="5266" y="1162"/>
                  <a:pt x="5266" y="1317"/>
                </a:cubicBezTo>
                <a:cubicBezTo>
                  <a:pt x="5266" y="1467"/>
                  <a:pt x="5232" y="1542"/>
                  <a:pt x="5163" y="1542"/>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 name="TextBox 27"/>
          <p:cNvSpPr txBox="1"/>
          <p:nvPr/>
        </p:nvSpPr>
        <p:spPr>
          <a:xfrm>
            <a:off x="7976720"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Why did it </a:t>
            </a:r>
            <a:r>
              <a:rPr kumimoji="0" lang="en-US" sz="16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light"/>
                <a:ea typeface="+mn-ea"/>
                <a:cs typeface="+mn-cs"/>
              </a:rPr>
              <a:t>happen?</a:t>
            </a:r>
          </a:p>
        </p:txBody>
      </p:sp>
      <p:sp>
        <p:nvSpPr>
          <p:cNvPr id="29" name="TextBox 28"/>
          <p:cNvSpPr txBox="1"/>
          <p:nvPr/>
        </p:nvSpPr>
        <p:spPr>
          <a:xfrm>
            <a:off x="9942898"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What will </a:t>
            </a:r>
            <a:r>
              <a:rPr kumimoji="0" lang="en-US" sz="16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light"/>
                <a:ea typeface="+mn-ea"/>
                <a:cs typeface="+mn-cs"/>
              </a:rPr>
              <a:t>happen?</a:t>
            </a:r>
          </a:p>
        </p:txBody>
      </p:sp>
      <p:sp>
        <p:nvSpPr>
          <p:cNvPr id="30" name="TextBox 29"/>
          <p:cNvSpPr txBox="1"/>
          <p:nvPr/>
        </p:nvSpPr>
        <p:spPr>
          <a:xfrm>
            <a:off x="11856824"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What</a:t>
            </a:r>
            <a:r>
              <a:rPr kumimoji="0" lang="en-US" sz="16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light"/>
                <a:ea typeface="+mn-ea"/>
                <a:cs typeface="+mn-cs"/>
              </a:rPr>
              <a:t> should I do?</a:t>
            </a:r>
          </a:p>
        </p:txBody>
      </p:sp>
      <p:sp>
        <p:nvSpPr>
          <p:cNvPr id="31" name="TextBox 30"/>
          <p:cNvSpPr txBox="1"/>
          <p:nvPr/>
        </p:nvSpPr>
        <p:spPr>
          <a:xfrm>
            <a:off x="6075857" y="4450977"/>
            <a:ext cx="2236410"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What</a:t>
            </a:r>
            <a:r>
              <a:rPr kumimoji="0" lang="en-US" sz="16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light"/>
                <a:ea typeface="+mn-ea"/>
                <a:cs typeface="+mn-cs"/>
              </a:rPr>
              <a:t> happened?</a:t>
            </a:r>
          </a:p>
        </p:txBody>
      </p:sp>
      <p:pic>
        <p:nvPicPr>
          <p:cNvPr id="33" name="Picture 32"/>
          <p:cNvPicPr>
            <a:picLocks noChangeAspect="1"/>
          </p:cNvPicPr>
          <p:nvPr/>
        </p:nvPicPr>
        <p:blipFill>
          <a:blip r:embed="rId3"/>
          <a:stretch>
            <a:fillRect/>
          </a:stretch>
        </p:blipFill>
        <p:spPr>
          <a:xfrm>
            <a:off x="4752034" y="1384004"/>
            <a:ext cx="473832" cy="538747"/>
          </a:xfrm>
          <a:prstGeom prst="rect">
            <a:avLst/>
          </a:prstGeom>
        </p:spPr>
      </p:pic>
      <p:pic>
        <p:nvPicPr>
          <p:cNvPr id="34" name="Picture 33"/>
          <p:cNvPicPr>
            <a:picLocks noChangeAspect="1"/>
          </p:cNvPicPr>
          <p:nvPr/>
        </p:nvPicPr>
        <p:blipFill>
          <a:blip r:embed="rId4"/>
          <a:stretch>
            <a:fillRect/>
          </a:stretch>
        </p:blipFill>
        <p:spPr>
          <a:xfrm rot="5400000">
            <a:off x="4699357" y="2419247"/>
            <a:ext cx="579186" cy="363714"/>
          </a:xfrm>
          <a:prstGeom prst="rect">
            <a:avLst/>
          </a:prstGeom>
        </p:spPr>
      </p:pic>
      <p:pic>
        <p:nvPicPr>
          <p:cNvPr id="36" name="Picture 35"/>
          <p:cNvPicPr>
            <a:picLocks noChangeAspect="1"/>
          </p:cNvPicPr>
          <p:nvPr/>
        </p:nvPicPr>
        <p:blipFill>
          <a:blip r:embed="rId5"/>
          <a:stretch>
            <a:fillRect/>
          </a:stretch>
        </p:blipFill>
        <p:spPr>
          <a:xfrm>
            <a:off x="4728042" y="4338714"/>
            <a:ext cx="521817" cy="413040"/>
          </a:xfrm>
          <a:prstGeom prst="rect">
            <a:avLst/>
          </a:prstGeom>
        </p:spPr>
      </p:pic>
      <p:pic>
        <p:nvPicPr>
          <p:cNvPr id="37" name="Picture 36"/>
          <p:cNvPicPr>
            <a:picLocks noChangeAspect="1"/>
          </p:cNvPicPr>
          <p:nvPr/>
        </p:nvPicPr>
        <p:blipFill>
          <a:blip r:embed="rId6"/>
          <a:stretch>
            <a:fillRect/>
          </a:stretch>
        </p:blipFill>
        <p:spPr>
          <a:xfrm>
            <a:off x="4794019" y="5247082"/>
            <a:ext cx="389863" cy="508817"/>
          </a:xfrm>
          <a:prstGeom prst="rect">
            <a:avLst/>
          </a:prstGeom>
        </p:spPr>
      </p:pic>
      <p:pic>
        <p:nvPicPr>
          <p:cNvPr id="20" name="Picture 19"/>
          <p:cNvPicPr>
            <a:picLocks noChangeAspect="1"/>
          </p:cNvPicPr>
          <p:nvPr/>
        </p:nvPicPr>
        <p:blipFill>
          <a:blip r:embed="rId7"/>
          <a:stretch>
            <a:fillRect/>
          </a:stretch>
        </p:blipFill>
        <p:spPr>
          <a:xfrm>
            <a:off x="6994569" y="3274643"/>
            <a:ext cx="449065" cy="552553"/>
          </a:xfrm>
          <a:prstGeom prst="rect">
            <a:avLst/>
          </a:prstGeom>
        </p:spPr>
      </p:pic>
      <p:pic>
        <p:nvPicPr>
          <p:cNvPr id="26" name="Picture 25"/>
          <p:cNvPicPr>
            <a:picLocks noChangeAspect="1"/>
          </p:cNvPicPr>
          <p:nvPr/>
        </p:nvPicPr>
        <p:blipFill>
          <a:blip r:embed="rId8"/>
          <a:stretch>
            <a:fillRect/>
          </a:stretch>
        </p:blipFill>
        <p:spPr>
          <a:xfrm>
            <a:off x="8819971" y="3221963"/>
            <a:ext cx="676674" cy="417483"/>
          </a:xfrm>
          <a:prstGeom prst="rect">
            <a:avLst/>
          </a:prstGeom>
        </p:spPr>
      </p:pic>
      <p:pic>
        <p:nvPicPr>
          <p:cNvPr id="38" name="Picture 37"/>
          <p:cNvPicPr>
            <a:picLocks noChangeAspect="1"/>
          </p:cNvPicPr>
          <p:nvPr/>
        </p:nvPicPr>
        <p:blipFill>
          <a:blip r:embed="rId9"/>
          <a:stretch>
            <a:fillRect/>
          </a:stretch>
        </p:blipFill>
        <p:spPr>
          <a:xfrm>
            <a:off x="10694642" y="3233321"/>
            <a:ext cx="682825" cy="675341"/>
          </a:xfrm>
          <a:prstGeom prst="rect">
            <a:avLst/>
          </a:prstGeom>
        </p:spPr>
      </p:pic>
      <p:pic>
        <p:nvPicPr>
          <p:cNvPr id="39" name="Picture 38"/>
          <p:cNvPicPr>
            <a:picLocks noChangeAspect="1"/>
          </p:cNvPicPr>
          <p:nvPr/>
        </p:nvPicPr>
        <p:blipFill>
          <a:blip r:embed="rId10"/>
          <a:stretch>
            <a:fillRect/>
          </a:stretch>
        </p:blipFill>
        <p:spPr>
          <a:xfrm>
            <a:off x="12633348" y="3233322"/>
            <a:ext cx="676674" cy="675341"/>
          </a:xfrm>
          <a:prstGeom prst="rect">
            <a:avLst/>
          </a:prstGeom>
        </p:spPr>
      </p:pic>
      <p:sp useBgFill="1">
        <p:nvSpPr>
          <p:cNvPr id="3" name="Rectangle 2"/>
          <p:cNvSpPr/>
          <p:nvPr/>
        </p:nvSpPr>
        <p:spPr bwMode="auto">
          <a:xfrm>
            <a:off x="6437025" y="2678156"/>
            <a:ext cx="8016916" cy="225563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extBox 1"/>
          <p:cNvSpPr txBox="1"/>
          <p:nvPr/>
        </p:nvSpPr>
        <p:spPr>
          <a:xfrm>
            <a:off x="6527356" y="2875197"/>
            <a:ext cx="2531177" cy="1403461"/>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9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Intelligent </a:t>
            </a:r>
            <a:br>
              <a:rPr kumimoji="0" lang="en-US" sz="39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br>
            <a:r>
              <a:rPr kumimoji="0" lang="en-US" sz="39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Light"/>
                <a:ea typeface="+mn-ea"/>
                <a:cs typeface="+mn-cs"/>
              </a:rPr>
              <a:t>action</a:t>
            </a:r>
          </a:p>
        </p:txBody>
      </p:sp>
    </p:spTree>
    <p:extLst>
      <p:ext uri="{BB962C8B-B14F-4D97-AF65-F5344CB8AC3E}">
        <p14:creationId xmlns:p14="http://schemas.microsoft.com/office/powerpoint/2010/main" val="8097093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25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50"/>
                                        <p:tgtEl>
                                          <p:spTgt spid="4"/>
                                        </p:tgtEl>
                                      </p:cBhvr>
                                    </p:animEffect>
                                  </p:childTnLst>
                                </p:cTn>
                              </p:par>
                              <p:par>
                                <p:cTn id="11" presetID="10" presetClass="entr" presetSubtype="0" fill="hold" nodeType="withEffect">
                                  <p:stCondLst>
                                    <p:cond delay="10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250"/>
                                        <p:tgtEl>
                                          <p:spTgt spid="34"/>
                                        </p:tgtEl>
                                      </p:cBhvr>
                                    </p:animEffect>
                                  </p:childTnLst>
                                </p:cTn>
                              </p:par>
                              <p:par>
                                <p:cTn id="14" presetID="10" presetClass="entr" presetSubtype="0" fill="hold" nodeType="withEffect">
                                  <p:stCondLst>
                                    <p:cond delay="30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250"/>
                                        <p:tgtEl>
                                          <p:spTgt spid="36"/>
                                        </p:tgtEl>
                                      </p:cBhvr>
                                    </p:animEffect>
                                  </p:childTnLst>
                                </p:cTn>
                              </p:par>
                              <p:par>
                                <p:cTn id="17" presetID="10" presetClass="entr" presetSubtype="0" fill="hold" nodeType="withEffect">
                                  <p:stCondLst>
                                    <p:cond delay="40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250"/>
                                        <p:tgtEl>
                                          <p:spTgt spid="37"/>
                                        </p:tgtEl>
                                      </p:cBhvr>
                                    </p:animEffect>
                                  </p:childTnLst>
                                </p:cTn>
                              </p:par>
                              <p:par>
                                <p:cTn id="20" presetID="10" presetClass="entr" presetSubtype="0" fill="hold" nodeType="withEffect">
                                  <p:stCondLst>
                                    <p:cond delay="15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250"/>
                                        <p:tgtEl>
                                          <p:spTgt spid="5"/>
                                        </p:tgtEl>
                                      </p:cBhvr>
                                    </p:animEffect>
                                  </p:childTnLst>
                                </p:cTn>
                              </p:par>
                              <p:par>
                                <p:cTn id="23" presetID="10" presetClass="entr" presetSubtype="0" fill="hold" grpId="0" nodeType="withEffect">
                                  <p:stCondLst>
                                    <p:cond delay="155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250"/>
                                        <p:tgtEl>
                                          <p:spTgt spid="27"/>
                                        </p:tgtEl>
                                      </p:cBhvr>
                                    </p:animEffect>
                                  </p:childTnLst>
                                </p:cTn>
                              </p:par>
                              <p:par>
                                <p:cTn id="26" presetID="35" presetClass="path" presetSubtype="0" decel="100000" fill="hold" grpId="1" nodeType="withEffect">
                                  <p:stCondLst>
                                    <p:cond delay="800"/>
                                  </p:stCondLst>
                                  <p:childTnLst>
                                    <p:animMotion origin="layout" path="M 1.87133E-6 3.25011E-6 L -0.04685 3.25011E-6 " pathEditMode="relative" rAng="0" ptsTypes="AA">
                                      <p:cBhvr>
                                        <p:cTn id="27" dur="1500" spd="-100000" fill="hold"/>
                                        <p:tgtEl>
                                          <p:spTgt spid="27"/>
                                        </p:tgtEl>
                                        <p:attrNameLst>
                                          <p:attrName>ppt_x</p:attrName>
                                          <p:attrName>ppt_y</p:attrName>
                                        </p:attrNameLst>
                                      </p:cBhvr>
                                      <p:rCtr x="-2349" y="0"/>
                                    </p:animMotion>
                                  </p:childTnLst>
                                </p:cTn>
                              </p:par>
                              <p:par>
                                <p:cTn id="28" presetID="35" presetClass="path" presetSubtype="0" decel="100000" fill="hold" nodeType="withEffect">
                                  <p:stCondLst>
                                    <p:cond delay="800"/>
                                  </p:stCondLst>
                                  <p:childTnLst>
                                    <p:animMotion origin="layout" path="M 1.87133E-6 3.25011E-6 L -0.04685 3.25011E-6 " pathEditMode="relative" rAng="0" ptsTypes="AA">
                                      <p:cBhvr>
                                        <p:cTn id="29" dur="1500" spd="-100000" fill="hold"/>
                                        <p:tgtEl>
                                          <p:spTgt spid="5"/>
                                        </p:tgtEl>
                                        <p:attrNameLst>
                                          <p:attrName>ppt_x</p:attrName>
                                          <p:attrName>ppt_y</p:attrName>
                                        </p:attrNameLst>
                                      </p:cBhvr>
                                      <p:rCtr x="-2349" y="0"/>
                                    </p:animMotion>
                                  </p:childTnLst>
                                </p:cTn>
                              </p:par>
                              <p:par>
                                <p:cTn id="30" presetID="35" presetClass="path" presetSubtype="0" decel="100000" fill="hold" grpId="0" nodeType="withEffect">
                                  <p:stCondLst>
                                    <p:cond delay="800"/>
                                  </p:stCondLst>
                                  <p:childTnLst>
                                    <p:animMotion origin="layout" path="M 1.48328E-6 -8.67E-7 L -0.04685 -8.67E-7 " pathEditMode="relative" rAng="0" ptsTypes="AA">
                                      <p:cBhvr>
                                        <p:cTn id="31" dur="1500" spd="-100000" fill="hold"/>
                                        <p:tgtEl>
                                          <p:spTgt spid="3"/>
                                        </p:tgtEl>
                                        <p:attrNameLst>
                                          <p:attrName>ppt_x</p:attrName>
                                          <p:attrName>ppt_y</p:attrName>
                                        </p:attrNameLst>
                                      </p:cBhvr>
                                      <p:rCtr x="-2349" y="0"/>
                                    </p:animMotion>
                                  </p:childTnLst>
                                </p:cTn>
                              </p:par>
                              <p:par>
                                <p:cTn id="32" presetID="10" presetClass="entr" presetSubtype="0" fill="hold" grpId="0" nodeType="withEffect">
                                  <p:stCondLst>
                                    <p:cond delay="165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250"/>
                                        <p:tgtEl>
                                          <p:spTgt spid="2"/>
                                        </p:tgtEl>
                                      </p:cBhvr>
                                    </p:animEffect>
                                  </p:childTnLst>
                                </p:cTn>
                              </p:par>
                              <p:par>
                                <p:cTn id="35" presetID="35" presetClass="path" presetSubtype="0" decel="100000" fill="hold" grpId="1" nodeType="withEffect">
                                  <p:stCondLst>
                                    <p:cond delay="900"/>
                                  </p:stCondLst>
                                  <p:childTnLst>
                                    <p:animMotion origin="layout" path="M 2.47894E-6 1.8384E-6 L -0.04685 1.8384E-6 " pathEditMode="relative" rAng="0" ptsTypes="AA">
                                      <p:cBhvr>
                                        <p:cTn id="36" dur="1400" spd="-100000" fill="hold"/>
                                        <p:tgtEl>
                                          <p:spTgt spid="2"/>
                                        </p:tgtEl>
                                        <p:attrNameLst>
                                          <p:attrName>ppt_x</p:attrName>
                                          <p:attrName>ppt_y</p:attrName>
                                        </p:attrNameLst>
                                      </p:cBhvr>
                                      <p:rCtr x="-2349" y="0"/>
                                    </p:animMotion>
                                  </p:childTnLst>
                                </p:cTn>
                              </p:par>
                              <p:par>
                                <p:cTn id="37" presetID="1" presetClass="entr" presetSubtype="0" fill="hold" grpId="0" nodeType="withEffect">
                                  <p:stCondLst>
                                    <p:cond delay="750"/>
                                  </p:stCondLst>
                                  <p:childTnLst>
                                    <p:set>
                                      <p:cBhvr>
                                        <p:cTn id="38" dur="1" fill="hold">
                                          <p:stCondLst>
                                            <p:cond delay="0"/>
                                          </p:stCondLst>
                                        </p:cTn>
                                        <p:tgtEl>
                                          <p:spTgt spid="9"/>
                                        </p:tgtEl>
                                        <p:attrNameLst>
                                          <p:attrName>style.visibility</p:attrName>
                                        </p:attrNameLst>
                                      </p:cBhvr>
                                      <p:to>
                                        <p:strVal val="visible"/>
                                      </p:to>
                                    </p:set>
                                  </p:childTnLst>
                                </p:cTn>
                              </p:par>
                            </p:childTnLst>
                          </p:cTn>
                        </p:par>
                        <p:par>
                          <p:cTn id="39" fill="hold">
                            <p:stCondLst>
                              <p:cond delay="2300"/>
                            </p:stCondLst>
                            <p:childTnLst>
                              <p:par>
                                <p:cTn id="40" presetID="10" presetClass="entr" presetSubtype="0"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6" presetClass="emph" presetSubtype="0" accel="100000" autoRev="1" fill="hold" nodeType="withEffect">
                                  <p:stCondLst>
                                    <p:cond delay="0"/>
                                  </p:stCondLst>
                                  <p:childTnLst>
                                    <p:animScale>
                                      <p:cBhvr>
                                        <p:cTn id="44" dur="750" fill="hold"/>
                                        <p:tgtEl>
                                          <p:spTgt spid="20"/>
                                        </p:tgtEl>
                                      </p:cBhvr>
                                      <p:by x="80000" y="80000"/>
                                    </p:animScale>
                                  </p:childTnLst>
                                </p:cTn>
                              </p:par>
                              <p:par>
                                <p:cTn id="45" presetID="10" presetClass="entr" presetSubtype="0" fill="hold" nodeType="withEffect">
                                  <p:stCondLst>
                                    <p:cond delay="100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250"/>
                                        <p:tgtEl>
                                          <p:spTgt spid="26"/>
                                        </p:tgtEl>
                                      </p:cBhvr>
                                    </p:animEffect>
                                  </p:childTnLst>
                                </p:cTn>
                              </p:par>
                              <p:par>
                                <p:cTn id="48" presetID="6" presetClass="emph" presetSubtype="0" accel="100000" autoRev="1" fill="hold" nodeType="withEffect">
                                  <p:stCondLst>
                                    <p:cond delay="250"/>
                                  </p:stCondLst>
                                  <p:childTnLst>
                                    <p:animScale>
                                      <p:cBhvr>
                                        <p:cTn id="49" dur="750" fill="hold"/>
                                        <p:tgtEl>
                                          <p:spTgt spid="26"/>
                                        </p:tgtEl>
                                      </p:cBhvr>
                                      <p:by x="80000" y="80000"/>
                                    </p:animScale>
                                  </p:childTnLst>
                                </p:cTn>
                              </p:par>
                              <p:par>
                                <p:cTn id="50" presetID="10" presetClass="entr" presetSubtype="0" fill="hold" nodeType="withEffect">
                                  <p:stCondLst>
                                    <p:cond delay="125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250"/>
                                        <p:tgtEl>
                                          <p:spTgt spid="38"/>
                                        </p:tgtEl>
                                      </p:cBhvr>
                                    </p:animEffect>
                                  </p:childTnLst>
                                </p:cTn>
                              </p:par>
                              <p:par>
                                <p:cTn id="53" presetID="6" presetClass="emph" presetSubtype="0" accel="100000" autoRev="1" fill="hold" nodeType="withEffect">
                                  <p:stCondLst>
                                    <p:cond delay="500"/>
                                  </p:stCondLst>
                                  <p:childTnLst>
                                    <p:animScale>
                                      <p:cBhvr>
                                        <p:cTn id="54" dur="750" fill="hold"/>
                                        <p:tgtEl>
                                          <p:spTgt spid="38"/>
                                        </p:tgtEl>
                                      </p:cBhvr>
                                      <p:by x="80000" y="80000"/>
                                    </p:animScale>
                                  </p:childTnLst>
                                </p:cTn>
                              </p:par>
                              <p:par>
                                <p:cTn id="55" presetID="10" presetClass="entr" presetSubtype="0" fill="hold" nodeType="withEffect">
                                  <p:stCondLst>
                                    <p:cond delay="150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250"/>
                                        <p:tgtEl>
                                          <p:spTgt spid="39"/>
                                        </p:tgtEl>
                                      </p:cBhvr>
                                    </p:animEffect>
                                  </p:childTnLst>
                                </p:cTn>
                              </p:par>
                              <p:par>
                                <p:cTn id="58" presetID="6" presetClass="emph" presetSubtype="0" accel="100000" autoRev="1" fill="hold" nodeType="withEffect">
                                  <p:stCondLst>
                                    <p:cond delay="750"/>
                                  </p:stCondLst>
                                  <p:childTnLst>
                                    <p:animScale>
                                      <p:cBhvr>
                                        <p:cTn id="59" dur="750" fill="hold"/>
                                        <p:tgtEl>
                                          <p:spTgt spid="39"/>
                                        </p:tgtEl>
                                      </p:cBhvr>
                                      <p:by x="80000" y="80000"/>
                                    </p:animScale>
                                  </p:childTnLst>
                                </p:cTn>
                              </p:par>
                              <p:par>
                                <p:cTn id="60" presetID="10" presetClass="entr" presetSubtype="0" fill="hold" grpId="0" nodeType="withEffect">
                                  <p:stCondLst>
                                    <p:cond delay="185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6" presetClass="emph" presetSubtype="0" accel="100000" autoRev="1" fill="hold" grpId="1" nodeType="withEffect">
                                  <p:stCondLst>
                                    <p:cond delay="1000"/>
                                  </p:stCondLst>
                                  <p:childTnLst>
                                    <p:animScale>
                                      <p:cBhvr>
                                        <p:cTn id="64" dur="750" fill="hold"/>
                                        <p:tgtEl>
                                          <p:spTgt spid="25"/>
                                        </p:tgtEl>
                                      </p:cBhvr>
                                      <p:by x="80000" y="80000"/>
                                    </p:animScale>
                                  </p:childTnLst>
                                </p:cTn>
                              </p:par>
                              <p:par>
                                <p:cTn id="65" presetID="42" presetClass="path" presetSubtype="0" accel="10000" decel="90000" fill="hold" grpId="2" nodeType="withEffect">
                                  <p:stCondLst>
                                    <p:cond delay="500"/>
                                  </p:stCondLst>
                                  <p:childTnLst>
                                    <p:animMotion origin="layout" path="M -1.12841E-6 -6.7635E-7 L -0.35333 -6.7635E-7 " pathEditMode="relative" rAng="0" ptsTypes="AA">
                                      <p:cBhvr>
                                        <p:cTn id="66" dur="2000" fill="hold"/>
                                        <p:tgtEl>
                                          <p:spTgt spid="25"/>
                                        </p:tgtEl>
                                        <p:attrNameLst>
                                          <p:attrName>ppt_x</p:attrName>
                                          <p:attrName>ppt_y</p:attrName>
                                        </p:attrNameLst>
                                      </p:cBhvr>
                                      <p:rCtr x="-17667" y="0"/>
                                    </p:animMotion>
                                  </p:childTnLst>
                                </p:cTn>
                              </p:par>
                              <p:par>
                                <p:cTn id="67" presetID="42" presetClass="path" presetSubtype="0" accel="10000" decel="90000" fill="hold" nodeType="withEffect">
                                  <p:stCondLst>
                                    <p:cond delay="500"/>
                                  </p:stCondLst>
                                  <p:childTnLst>
                                    <p:animMotion origin="layout" path="M 2.38448E-6 -3.0867E-7 L -0.35333 -3.0867E-7 " pathEditMode="relative" rAng="0" ptsTypes="AA">
                                      <p:cBhvr>
                                        <p:cTn id="68" dur="2000" fill="hold"/>
                                        <p:tgtEl>
                                          <p:spTgt spid="39"/>
                                        </p:tgtEl>
                                        <p:attrNameLst>
                                          <p:attrName>ppt_x</p:attrName>
                                          <p:attrName>ppt_y</p:attrName>
                                        </p:attrNameLst>
                                      </p:cBhvr>
                                      <p:rCtr x="-17667" y="0"/>
                                    </p:animMotion>
                                  </p:childTnLst>
                                </p:cTn>
                              </p:par>
                              <p:par>
                                <p:cTn id="69" presetID="42" presetClass="path" presetSubtype="0" accel="10000" decel="90000" fill="hold" nodeType="withEffect">
                                  <p:stCondLst>
                                    <p:cond delay="500"/>
                                  </p:stCondLst>
                                  <p:childTnLst>
                                    <p:animMotion origin="layout" path="M -3.83712E-6 -3.0867E-7 L -0.35333 -3.0867E-7 " pathEditMode="relative" rAng="0" ptsTypes="AA">
                                      <p:cBhvr>
                                        <p:cTn id="70" dur="2000" fill="hold"/>
                                        <p:tgtEl>
                                          <p:spTgt spid="38"/>
                                        </p:tgtEl>
                                        <p:attrNameLst>
                                          <p:attrName>ppt_x</p:attrName>
                                          <p:attrName>ppt_y</p:attrName>
                                        </p:attrNameLst>
                                      </p:cBhvr>
                                      <p:rCtr x="-17667" y="0"/>
                                    </p:animMotion>
                                  </p:childTnLst>
                                </p:cTn>
                              </p:par>
                              <p:par>
                                <p:cTn id="71" presetID="42" presetClass="path" presetSubtype="0" accel="10000" decel="90000" fill="hold" nodeType="withEffect">
                                  <p:stCondLst>
                                    <p:cond delay="500"/>
                                  </p:stCondLst>
                                  <p:childTnLst>
                                    <p:animMotion origin="layout" path="M 4.58769E-6 2.45574E-6 L -0.35334 2.45574E-6 " pathEditMode="relative" rAng="0" ptsTypes="AA">
                                      <p:cBhvr>
                                        <p:cTn id="72" dur="2000" fill="hold"/>
                                        <p:tgtEl>
                                          <p:spTgt spid="26"/>
                                        </p:tgtEl>
                                        <p:attrNameLst>
                                          <p:attrName>ppt_x</p:attrName>
                                          <p:attrName>ppt_y</p:attrName>
                                        </p:attrNameLst>
                                      </p:cBhvr>
                                      <p:rCtr x="-17667" y="0"/>
                                    </p:animMotion>
                                  </p:childTnLst>
                                </p:cTn>
                              </p:par>
                              <p:par>
                                <p:cTn id="73" presetID="42" presetClass="path" presetSubtype="0" accel="10000" decel="90000" fill="hold" nodeType="withEffect">
                                  <p:stCondLst>
                                    <p:cond delay="500"/>
                                  </p:stCondLst>
                                  <p:childTnLst>
                                    <p:animMotion origin="layout" path="M 1.31223E-6 3.25011E-6 L -0.35333 3.25011E-6 " pathEditMode="relative" rAng="0" ptsTypes="AA">
                                      <p:cBhvr>
                                        <p:cTn id="74" dur="2000" fill="hold"/>
                                        <p:tgtEl>
                                          <p:spTgt spid="20"/>
                                        </p:tgtEl>
                                        <p:attrNameLst>
                                          <p:attrName>ppt_x</p:attrName>
                                          <p:attrName>ppt_y</p:attrName>
                                        </p:attrNameLst>
                                      </p:cBhvr>
                                      <p:rCtr x="-17667" y="0"/>
                                    </p:animMotion>
                                  </p:childTnLst>
                                </p:cTn>
                              </p:par>
                              <p:par>
                                <p:cTn id="75" presetID="42" presetClass="path" presetSubtype="0" accel="10000" decel="90000" fill="hold" grpId="2" nodeType="withEffect">
                                  <p:stCondLst>
                                    <p:cond delay="500"/>
                                  </p:stCondLst>
                                  <p:childTnLst>
                                    <p:animMotion origin="layout" path="M 2.47894E-6 1.8384E-6 L 0.28108 1.8384E-6 " pathEditMode="relative" rAng="0" ptsTypes="AA">
                                      <p:cBhvr>
                                        <p:cTn id="76" dur="2000" fill="hold"/>
                                        <p:tgtEl>
                                          <p:spTgt spid="2"/>
                                        </p:tgtEl>
                                        <p:attrNameLst>
                                          <p:attrName>ppt_x</p:attrName>
                                          <p:attrName>ppt_y</p:attrName>
                                        </p:attrNameLst>
                                      </p:cBhvr>
                                      <p:rCtr x="14054" y="0"/>
                                    </p:animMotion>
                                  </p:childTnLst>
                                </p:cTn>
                              </p:par>
                              <p:par>
                                <p:cTn id="77" presetID="42" presetClass="path" presetSubtype="0" accel="10000" decel="90000" fill="hold" grpId="1" nodeType="withEffect">
                                  <p:stCondLst>
                                    <p:cond delay="500"/>
                                  </p:stCondLst>
                                  <p:childTnLst>
                                    <p:animMotion origin="layout" path="M 1.48328E-6 -8.67E-7 L 0.28325 -8.67E-7 " pathEditMode="relative" rAng="0" ptsTypes="AA">
                                      <p:cBhvr>
                                        <p:cTn id="78" dur="2000" fill="hold"/>
                                        <p:tgtEl>
                                          <p:spTgt spid="3"/>
                                        </p:tgtEl>
                                        <p:attrNameLst>
                                          <p:attrName>ppt_x</p:attrName>
                                          <p:attrName>ppt_y</p:attrName>
                                        </p:attrNameLst>
                                      </p:cBhvr>
                                      <p:rCtr x="14156" y="0"/>
                                    </p:animMotion>
                                  </p:childTnLst>
                                </p:cTn>
                              </p:par>
                              <p:par>
                                <p:cTn id="79" presetID="10" presetClass="exit" presetSubtype="0" fill="hold" grpId="2" nodeType="withEffect">
                                  <p:stCondLst>
                                    <p:cond delay="2000"/>
                                  </p:stCondLst>
                                  <p:childTnLst>
                                    <p:animEffect transition="out" filter="fade">
                                      <p:cBhvr>
                                        <p:cTn id="80" dur="500"/>
                                        <p:tgtEl>
                                          <p:spTgt spid="3"/>
                                        </p:tgtEl>
                                      </p:cBhvr>
                                    </p:animEffect>
                                    <p:set>
                                      <p:cBhvr>
                                        <p:cTn id="81" dur="1" fill="hold">
                                          <p:stCondLst>
                                            <p:cond delay="499"/>
                                          </p:stCondLst>
                                        </p:cTn>
                                        <p:tgtEl>
                                          <p:spTgt spid="3"/>
                                        </p:tgtEl>
                                        <p:attrNameLst>
                                          <p:attrName>style.visibility</p:attrName>
                                        </p:attrNameLst>
                                      </p:cBhvr>
                                      <p:to>
                                        <p:strVal val="hidden"/>
                                      </p:to>
                                    </p:set>
                                  </p:childTnLst>
                                </p:cTn>
                              </p:par>
                              <p:par>
                                <p:cTn id="82" presetID="42" presetClass="path" presetSubtype="0" accel="10000" decel="90000" fill="hold" nodeType="withEffect">
                                  <p:stCondLst>
                                    <p:cond delay="500"/>
                                  </p:stCondLst>
                                  <p:childTnLst>
                                    <p:animMotion origin="layout" path="M 1.87133E-6 3.25011E-6 L -0.35333 3.25011E-6 " pathEditMode="relative" rAng="0" ptsTypes="AA">
                                      <p:cBhvr>
                                        <p:cTn id="83" dur="2000" fill="hold"/>
                                        <p:tgtEl>
                                          <p:spTgt spid="5"/>
                                        </p:tgtEl>
                                        <p:attrNameLst>
                                          <p:attrName>ppt_x</p:attrName>
                                          <p:attrName>ppt_y</p:attrName>
                                        </p:attrNameLst>
                                      </p:cBhvr>
                                      <p:rCtr x="-17667" y="0"/>
                                    </p:animMotion>
                                  </p:childTnLst>
                                </p:cTn>
                              </p:par>
                              <p:par>
                                <p:cTn id="84" presetID="42" presetClass="path" presetSubtype="0" accel="10000" decel="90000" fill="hold" grpId="2" nodeType="withEffect">
                                  <p:stCondLst>
                                    <p:cond delay="500"/>
                                  </p:stCondLst>
                                  <p:childTnLst>
                                    <p:animMotion origin="layout" path="M 1.87133E-6 3.25011E-6 L -0.35333 3.25011E-6 " pathEditMode="relative" rAng="0" ptsTypes="AA">
                                      <p:cBhvr>
                                        <p:cTn id="85" dur="2000" fill="hold"/>
                                        <p:tgtEl>
                                          <p:spTgt spid="27"/>
                                        </p:tgtEl>
                                        <p:attrNameLst>
                                          <p:attrName>ppt_x</p:attrName>
                                          <p:attrName>ppt_y</p:attrName>
                                        </p:attrNameLst>
                                      </p:cBhvr>
                                      <p:rCtr x="-17667" y="0"/>
                                    </p:animMotion>
                                  </p:childTnLst>
                                </p:cTn>
                              </p:par>
                              <p:par>
                                <p:cTn id="86" presetID="10" presetClass="exit" presetSubtype="0" fill="hold" grpId="3" nodeType="withEffect">
                                  <p:stCondLst>
                                    <p:cond delay="500"/>
                                  </p:stCondLst>
                                  <p:childTnLst>
                                    <p:animEffect transition="out" filter="fade">
                                      <p:cBhvr>
                                        <p:cTn id="87" dur="250"/>
                                        <p:tgtEl>
                                          <p:spTgt spid="27"/>
                                        </p:tgtEl>
                                      </p:cBhvr>
                                    </p:animEffect>
                                    <p:set>
                                      <p:cBhvr>
                                        <p:cTn id="88" dur="1" fill="hold">
                                          <p:stCondLst>
                                            <p:cond delay="249"/>
                                          </p:stCondLst>
                                        </p:cTn>
                                        <p:tgtEl>
                                          <p:spTgt spid="27"/>
                                        </p:tgtEl>
                                        <p:attrNameLst>
                                          <p:attrName>style.visibility</p:attrName>
                                        </p:attrNameLst>
                                      </p:cBhvr>
                                      <p:to>
                                        <p:strVal val="hidden"/>
                                      </p:to>
                                    </p:set>
                                  </p:childTnLst>
                                </p:cTn>
                              </p:par>
                              <p:par>
                                <p:cTn id="89" presetID="10" presetClass="entr" presetSubtype="0" fill="hold" grpId="1" nodeType="withEffect">
                                  <p:stCondLst>
                                    <p:cond delay="750"/>
                                  </p:stCondLst>
                                  <p:childTnLst>
                                    <p:set>
                                      <p:cBhvr>
                                        <p:cTn id="90" dur="1" fill="hold">
                                          <p:stCondLst>
                                            <p:cond delay="0"/>
                                          </p:stCondLst>
                                        </p:cTn>
                                        <p:tgtEl>
                                          <p:spTgt spid="31"/>
                                        </p:tgtEl>
                                        <p:attrNameLst>
                                          <p:attrName>style.visibility</p:attrName>
                                        </p:attrNameLst>
                                      </p:cBhvr>
                                      <p:to>
                                        <p:strVal val="visible"/>
                                      </p:to>
                                    </p:set>
                                    <p:animEffect transition="in" filter="fade">
                                      <p:cBhvr>
                                        <p:cTn id="91" dur="250"/>
                                        <p:tgtEl>
                                          <p:spTgt spid="31"/>
                                        </p:tgtEl>
                                      </p:cBhvr>
                                    </p:animEffect>
                                  </p:childTnLst>
                                </p:cTn>
                              </p:par>
                              <p:par>
                                <p:cTn id="92" presetID="42" presetClass="path" presetSubtype="0" accel="10000" decel="90000" fill="hold" grpId="0" nodeType="withEffect">
                                  <p:stCondLst>
                                    <p:cond delay="500"/>
                                  </p:stCondLst>
                                  <p:childTnLst>
                                    <p:animMotion origin="layout" path="M 3.6916E-6 -2.94598E-6 L -0.35334 -2.94598E-6 " pathEditMode="relative" rAng="0" ptsTypes="AA">
                                      <p:cBhvr>
                                        <p:cTn id="93" dur="2000" fill="hold"/>
                                        <p:tgtEl>
                                          <p:spTgt spid="31"/>
                                        </p:tgtEl>
                                        <p:attrNameLst>
                                          <p:attrName>ppt_x</p:attrName>
                                          <p:attrName>ppt_y</p:attrName>
                                        </p:attrNameLst>
                                      </p:cBhvr>
                                      <p:rCtr x="-17667" y="0"/>
                                    </p:animMotion>
                                  </p:childTnLst>
                                </p:cTn>
                              </p:par>
                              <p:par>
                                <p:cTn id="94" presetID="10" presetClass="entr" presetSubtype="0" fill="hold" grpId="0" nodeType="withEffect">
                                  <p:stCondLst>
                                    <p:cond delay="1000"/>
                                  </p:stCondLst>
                                  <p:childTnLst>
                                    <p:set>
                                      <p:cBhvr>
                                        <p:cTn id="95" dur="1" fill="hold">
                                          <p:stCondLst>
                                            <p:cond delay="0"/>
                                          </p:stCondLst>
                                        </p:cTn>
                                        <p:tgtEl>
                                          <p:spTgt spid="28"/>
                                        </p:tgtEl>
                                        <p:attrNameLst>
                                          <p:attrName>style.visibility</p:attrName>
                                        </p:attrNameLst>
                                      </p:cBhvr>
                                      <p:to>
                                        <p:strVal val="visible"/>
                                      </p:to>
                                    </p:set>
                                    <p:animEffect transition="in" filter="fade">
                                      <p:cBhvr>
                                        <p:cTn id="96" dur="250"/>
                                        <p:tgtEl>
                                          <p:spTgt spid="28"/>
                                        </p:tgtEl>
                                      </p:cBhvr>
                                    </p:animEffect>
                                  </p:childTnLst>
                                </p:cTn>
                              </p:par>
                              <p:par>
                                <p:cTn id="97" presetID="42" presetClass="path" presetSubtype="0" accel="10000" decel="90000" fill="hold" grpId="1" nodeType="withEffect">
                                  <p:stCondLst>
                                    <p:cond delay="500"/>
                                  </p:stCondLst>
                                  <p:childTnLst>
                                    <p:animMotion origin="layout" path="M 3.6916E-6 -2.94598E-6 L -0.35334 -2.94598E-6 " pathEditMode="relative" rAng="0" ptsTypes="AA">
                                      <p:cBhvr>
                                        <p:cTn id="98" dur="2000" fill="hold"/>
                                        <p:tgtEl>
                                          <p:spTgt spid="28"/>
                                        </p:tgtEl>
                                        <p:attrNameLst>
                                          <p:attrName>ppt_x</p:attrName>
                                          <p:attrName>ppt_y</p:attrName>
                                        </p:attrNameLst>
                                      </p:cBhvr>
                                      <p:rCtr x="-17667" y="0"/>
                                    </p:animMotion>
                                  </p:childTnLst>
                                </p:cTn>
                              </p:par>
                              <p:par>
                                <p:cTn id="99" presetID="10" presetClass="entr" presetSubtype="0" fill="hold" grpId="0" nodeType="withEffect">
                                  <p:stCondLst>
                                    <p:cond delay="1250"/>
                                  </p:stCondLst>
                                  <p:childTnLst>
                                    <p:set>
                                      <p:cBhvr>
                                        <p:cTn id="100" dur="1" fill="hold">
                                          <p:stCondLst>
                                            <p:cond delay="0"/>
                                          </p:stCondLst>
                                        </p:cTn>
                                        <p:tgtEl>
                                          <p:spTgt spid="29"/>
                                        </p:tgtEl>
                                        <p:attrNameLst>
                                          <p:attrName>style.visibility</p:attrName>
                                        </p:attrNameLst>
                                      </p:cBhvr>
                                      <p:to>
                                        <p:strVal val="visible"/>
                                      </p:to>
                                    </p:set>
                                    <p:animEffect transition="in" filter="fade">
                                      <p:cBhvr>
                                        <p:cTn id="101" dur="250"/>
                                        <p:tgtEl>
                                          <p:spTgt spid="29"/>
                                        </p:tgtEl>
                                      </p:cBhvr>
                                    </p:animEffect>
                                  </p:childTnLst>
                                </p:cTn>
                              </p:par>
                              <p:par>
                                <p:cTn id="102" presetID="42" presetClass="path" presetSubtype="0" accel="10000" decel="90000" fill="hold" grpId="1" nodeType="withEffect">
                                  <p:stCondLst>
                                    <p:cond delay="500"/>
                                  </p:stCondLst>
                                  <p:childTnLst>
                                    <p:animMotion origin="layout" path="M 3.6916E-6 -2.94598E-6 L -0.35334 -2.94598E-6 " pathEditMode="relative" rAng="0" ptsTypes="AA">
                                      <p:cBhvr>
                                        <p:cTn id="103" dur="2000" fill="hold"/>
                                        <p:tgtEl>
                                          <p:spTgt spid="29"/>
                                        </p:tgtEl>
                                        <p:attrNameLst>
                                          <p:attrName>ppt_x</p:attrName>
                                          <p:attrName>ppt_y</p:attrName>
                                        </p:attrNameLst>
                                      </p:cBhvr>
                                      <p:rCtr x="-17667" y="0"/>
                                    </p:animMotion>
                                  </p:childTnLst>
                                </p:cTn>
                              </p:par>
                              <p:par>
                                <p:cTn id="104" presetID="10" presetClass="entr" presetSubtype="0" fill="hold" grpId="0" nodeType="withEffect">
                                  <p:stCondLst>
                                    <p:cond delay="1500"/>
                                  </p:stCondLst>
                                  <p:childTnLst>
                                    <p:set>
                                      <p:cBhvr>
                                        <p:cTn id="105" dur="1" fill="hold">
                                          <p:stCondLst>
                                            <p:cond delay="0"/>
                                          </p:stCondLst>
                                        </p:cTn>
                                        <p:tgtEl>
                                          <p:spTgt spid="30"/>
                                        </p:tgtEl>
                                        <p:attrNameLst>
                                          <p:attrName>style.visibility</p:attrName>
                                        </p:attrNameLst>
                                      </p:cBhvr>
                                      <p:to>
                                        <p:strVal val="visible"/>
                                      </p:to>
                                    </p:set>
                                    <p:animEffect transition="in" filter="fade">
                                      <p:cBhvr>
                                        <p:cTn id="106" dur="250"/>
                                        <p:tgtEl>
                                          <p:spTgt spid="30"/>
                                        </p:tgtEl>
                                      </p:cBhvr>
                                    </p:animEffect>
                                  </p:childTnLst>
                                </p:cTn>
                              </p:par>
                              <p:par>
                                <p:cTn id="107" presetID="42" presetClass="path" presetSubtype="0" accel="10000" decel="90000" fill="hold" grpId="1" nodeType="withEffect">
                                  <p:stCondLst>
                                    <p:cond delay="500"/>
                                  </p:stCondLst>
                                  <p:childTnLst>
                                    <p:animMotion origin="layout" path="M 3.6916E-6 -2.94598E-6 L -0.35334 -2.94598E-6 " pathEditMode="relative" rAng="0" ptsTypes="AA">
                                      <p:cBhvr>
                                        <p:cTn id="108" dur="2000" fill="hold"/>
                                        <p:tgtEl>
                                          <p:spTgt spid="30"/>
                                        </p:tgtEl>
                                        <p:attrNameLst>
                                          <p:attrName>ppt_x</p:attrName>
                                          <p:attrName>ppt_y</p:attrName>
                                        </p:attrNameLst>
                                      </p:cBhvr>
                                      <p:rCtr x="-17667" y="0"/>
                                    </p:animMotion>
                                  </p:childTnLst>
                                </p:cTn>
                              </p:par>
                              <p:par>
                                <p:cTn id="109" presetID="42" presetClass="path" presetSubtype="0" accel="10000" decel="90000" fill="hold" nodeType="withEffect">
                                  <p:stCondLst>
                                    <p:cond delay="500"/>
                                  </p:stCondLst>
                                  <p:childTnLst>
                                    <p:animMotion origin="layout" path="M -2.24917E-6 1.27553E-6 L -0.35333 1.27553E-6 " pathEditMode="relative" rAng="0" ptsTypes="AA">
                                      <p:cBhvr>
                                        <p:cTn id="110" dur="2000" fill="hold"/>
                                        <p:tgtEl>
                                          <p:spTgt spid="33"/>
                                        </p:tgtEl>
                                        <p:attrNameLst>
                                          <p:attrName>ppt_x</p:attrName>
                                          <p:attrName>ppt_y</p:attrName>
                                        </p:attrNameLst>
                                      </p:cBhvr>
                                      <p:rCtr x="-17667" y="0"/>
                                    </p:animMotion>
                                  </p:childTnLst>
                                </p:cTn>
                              </p:par>
                              <p:par>
                                <p:cTn id="111" presetID="42" presetClass="path" presetSubtype="0" accel="10000" decel="90000" fill="hold" nodeType="withEffect">
                                  <p:stCondLst>
                                    <p:cond delay="500"/>
                                  </p:stCondLst>
                                  <p:childTnLst>
                                    <p:animMotion origin="layout" path="M -2.24917E-6 4.22606E-6 L -0.35333 4.22606E-6 " pathEditMode="relative" rAng="0" ptsTypes="AA">
                                      <p:cBhvr>
                                        <p:cTn id="112" dur="2000" fill="hold"/>
                                        <p:tgtEl>
                                          <p:spTgt spid="34"/>
                                        </p:tgtEl>
                                        <p:attrNameLst>
                                          <p:attrName>ppt_x</p:attrName>
                                          <p:attrName>ppt_y</p:attrName>
                                        </p:attrNameLst>
                                      </p:cBhvr>
                                      <p:rCtr x="-17667" y="0"/>
                                    </p:animMotion>
                                  </p:childTnLst>
                                </p:cTn>
                              </p:par>
                              <p:par>
                                <p:cTn id="113" presetID="42" presetClass="path" presetSubtype="0" accel="10000" decel="90000" fill="hold" nodeType="withEffect">
                                  <p:stCondLst>
                                    <p:cond delay="500"/>
                                  </p:stCondLst>
                                  <p:childTnLst>
                                    <p:animMotion origin="layout" path="M 2.45341E-6 -1.04403E-6 L -0.35333 -1.04403E-6 " pathEditMode="relative" rAng="0" ptsTypes="AA">
                                      <p:cBhvr>
                                        <p:cTn id="114" dur="2000" fill="hold"/>
                                        <p:tgtEl>
                                          <p:spTgt spid="4"/>
                                        </p:tgtEl>
                                        <p:attrNameLst>
                                          <p:attrName>ppt_x</p:attrName>
                                          <p:attrName>ppt_y</p:attrName>
                                        </p:attrNameLst>
                                      </p:cBhvr>
                                      <p:rCtr x="-17667" y="0"/>
                                    </p:animMotion>
                                  </p:childTnLst>
                                </p:cTn>
                              </p:par>
                              <p:par>
                                <p:cTn id="115" presetID="42" presetClass="path" presetSubtype="0" accel="10000" decel="90000" fill="hold" nodeType="withEffect">
                                  <p:stCondLst>
                                    <p:cond delay="500"/>
                                  </p:stCondLst>
                                  <p:childTnLst>
                                    <p:animMotion origin="layout" path="M -2.24917E-6 4.26691E-6 L -0.35333 4.26691E-6 " pathEditMode="relative" rAng="0" ptsTypes="AA">
                                      <p:cBhvr>
                                        <p:cTn id="116" dur="2000" fill="hold"/>
                                        <p:tgtEl>
                                          <p:spTgt spid="36"/>
                                        </p:tgtEl>
                                        <p:attrNameLst>
                                          <p:attrName>ppt_x</p:attrName>
                                          <p:attrName>ppt_y</p:attrName>
                                        </p:attrNameLst>
                                      </p:cBhvr>
                                      <p:rCtr x="-17667" y="0"/>
                                    </p:animMotion>
                                  </p:childTnLst>
                                </p:cTn>
                              </p:par>
                              <p:par>
                                <p:cTn id="117" presetID="42" presetClass="path" presetSubtype="0" accel="10000" decel="90000" fill="hold" nodeType="withEffect">
                                  <p:stCondLst>
                                    <p:cond delay="500"/>
                                  </p:stCondLst>
                                  <p:childTnLst>
                                    <p:animMotion origin="layout" path="M -2.24917E-6 2.40127E-6 L -0.35333 2.40127E-6 " pathEditMode="relative" rAng="0" ptsTypes="AA">
                                      <p:cBhvr>
                                        <p:cTn id="118" dur="2000" fill="hold"/>
                                        <p:tgtEl>
                                          <p:spTgt spid="37"/>
                                        </p:tgtEl>
                                        <p:attrNameLst>
                                          <p:attrName>ppt_x</p:attrName>
                                          <p:attrName>ppt_y</p:attrName>
                                        </p:attrNameLst>
                                      </p:cBhvr>
                                      <p:rCtr x="-1766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5" grpId="2" animBg="1"/>
      <p:bldP spid="9" grpId="0" animBg="1"/>
      <p:bldP spid="27" grpId="0" animBg="1"/>
      <p:bldP spid="27" grpId="1" animBg="1"/>
      <p:bldP spid="27" grpId="2" animBg="1"/>
      <p:bldP spid="27" grpId="3" animBg="1"/>
      <p:bldP spid="28" grpId="0"/>
      <p:bldP spid="28" grpId="1"/>
      <p:bldP spid="29" grpId="0"/>
      <p:bldP spid="29" grpId="1"/>
      <p:bldP spid="30" grpId="0"/>
      <p:bldP spid="30" grpId="1"/>
      <p:bldP spid="31" grpId="0"/>
      <p:bldP spid="31" grpId="1"/>
      <p:bldP spid="3" grpId="0" animBg="1"/>
      <p:bldP spid="3" grpId="1" animBg="1"/>
      <p:bldP spid="3" grpId="2" animBg="1"/>
      <p:bldP spid="2" grpId="0"/>
      <p:bldP spid="2" grpId="1"/>
      <p:bldP spid="2" grpId="2"/>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0" name="Freeform 12"/>
          <p:cNvSpPr>
            <a:spLocks/>
          </p:cNvSpPr>
          <p:nvPr/>
        </p:nvSpPr>
        <p:spPr bwMode="auto">
          <a:xfrm>
            <a:off x="8993980" y="866766"/>
            <a:ext cx="982144" cy="2700042"/>
          </a:xfrm>
          <a:custGeom>
            <a:avLst/>
            <a:gdLst>
              <a:gd name="T0" fmla="*/ 1199 w 3172"/>
              <a:gd name="T1" fmla="*/ 8720 h 8720"/>
              <a:gd name="T2" fmla="*/ 0 w 3172"/>
              <a:gd name="T3" fmla="*/ 8720 h 8720"/>
              <a:gd name="T4" fmla="*/ 0 w 3172"/>
              <a:gd name="T5" fmla="*/ 8643 h 8720"/>
              <a:gd name="T6" fmla="*/ 1199 w 3172"/>
              <a:gd name="T7" fmla="*/ 8643 h 8720"/>
              <a:gd name="T8" fmla="*/ 1888 w 3172"/>
              <a:gd name="T9" fmla="*/ 7955 h 8720"/>
              <a:gd name="T10" fmla="*/ 1888 w 3172"/>
              <a:gd name="T11" fmla="*/ 765 h 8720"/>
              <a:gd name="T12" fmla="*/ 2653 w 3172"/>
              <a:gd name="T13" fmla="*/ 0 h 8720"/>
              <a:gd name="T14" fmla="*/ 3172 w 3172"/>
              <a:gd name="T15" fmla="*/ 0 h 8720"/>
              <a:gd name="T16" fmla="*/ 3172 w 3172"/>
              <a:gd name="T17" fmla="*/ 76 h 8720"/>
              <a:gd name="T18" fmla="*/ 2653 w 3172"/>
              <a:gd name="T19" fmla="*/ 76 h 8720"/>
              <a:gd name="T20" fmla="*/ 1964 w 3172"/>
              <a:gd name="T21" fmla="*/ 765 h 8720"/>
              <a:gd name="T22" fmla="*/ 1964 w 3172"/>
              <a:gd name="T23" fmla="*/ 7955 h 8720"/>
              <a:gd name="T24" fmla="*/ 1199 w 3172"/>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72" h="8720">
                <a:moveTo>
                  <a:pt x="1199" y="8720"/>
                </a:moveTo>
                <a:cubicBezTo>
                  <a:pt x="0" y="8720"/>
                  <a:pt x="0" y="8720"/>
                  <a:pt x="0" y="8720"/>
                </a:cubicBezTo>
                <a:cubicBezTo>
                  <a:pt x="0" y="8643"/>
                  <a:pt x="0" y="8643"/>
                  <a:pt x="0" y="8643"/>
                </a:cubicBezTo>
                <a:cubicBezTo>
                  <a:pt x="1199" y="8643"/>
                  <a:pt x="1199" y="8643"/>
                  <a:pt x="1199" y="8643"/>
                </a:cubicBezTo>
                <a:cubicBezTo>
                  <a:pt x="1579" y="8643"/>
                  <a:pt x="1888" y="8334"/>
                  <a:pt x="1888" y="7955"/>
                </a:cubicBezTo>
                <a:cubicBezTo>
                  <a:pt x="1888" y="765"/>
                  <a:pt x="1888" y="765"/>
                  <a:pt x="1888" y="765"/>
                </a:cubicBezTo>
                <a:cubicBezTo>
                  <a:pt x="1888" y="344"/>
                  <a:pt x="2231" y="0"/>
                  <a:pt x="2653" y="0"/>
                </a:cubicBezTo>
                <a:cubicBezTo>
                  <a:pt x="3172" y="0"/>
                  <a:pt x="3172" y="0"/>
                  <a:pt x="3172" y="0"/>
                </a:cubicBezTo>
                <a:cubicBezTo>
                  <a:pt x="3172" y="76"/>
                  <a:pt x="3172" y="76"/>
                  <a:pt x="3172" y="76"/>
                </a:cubicBezTo>
                <a:cubicBezTo>
                  <a:pt x="2653" y="76"/>
                  <a:pt x="2653" y="76"/>
                  <a:pt x="2653" y="76"/>
                </a:cubicBezTo>
                <a:cubicBezTo>
                  <a:pt x="2273" y="76"/>
                  <a:pt x="1964" y="386"/>
                  <a:pt x="1964" y="765"/>
                </a:cubicBezTo>
                <a:cubicBezTo>
                  <a:pt x="1964" y="7955"/>
                  <a:pt x="1964" y="7955"/>
                  <a:pt x="1964" y="7955"/>
                </a:cubicBezTo>
                <a:cubicBezTo>
                  <a:pt x="1964" y="8376"/>
                  <a:pt x="1621" y="8720"/>
                  <a:pt x="1199" y="8720"/>
                </a:cubicBezTo>
                <a:close/>
              </a:path>
            </a:pathLst>
          </a:custGeom>
          <a:solidFill>
            <a:srgbClr val="0072CC"/>
          </a:solidFill>
          <a:ln w="28575">
            <a:solidFill>
              <a:schemeClr val="bg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 name="Freeform 13"/>
          <p:cNvSpPr>
            <a:spLocks/>
          </p:cNvSpPr>
          <p:nvPr/>
        </p:nvSpPr>
        <p:spPr bwMode="auto">
          <a:xfrm>
            <a:off x="9020322" y="3542956"/>
            <a:ext cx="955802" cy="2700042"/>
          </a:xfrm>
          <a:custGeom>
            <a:avLst/>
            <a:gdLst>
              <a:gd name="T0" fmla="*/ 3087 w 3087"/>
              <a:gd name="T1" fmla="*/ 8720 h 8720"/>
              <a:gd name="T2" fmla="*/ 2568 w 3087"/>
              <a:gd name="T3" fmla="*/ 8720 h 8720"/>
              <a:gd name="T4" fmla="*/ 1803 w 3087"/>
              <a:gd name="T5" fmla="*/ 7955 h 8720"/>
              <a:gd name="T6" fmla="*/ 1803 w 3087"/>
              <a:gd name="T7" fmla="*/ 765 h 8720"/>
              <a:gd name="T8" fmla="*/ 1114 w 3087"/>
              <a:gd name="T9" fmla="*/ 77 h 8720"/>
              <a:gd name="T10" fmla="*/ 0 w 3087"/>
              <a:gd name="T11" fmla="*/ 77 h 8720"/>
              <a:gd name="T12" fmla="*/ 0 w 3087"/>
              <a:gd name="T13" fmla="*/ 0 h 8720"/>
              <a:gd name="T14" fmla="*/ 1114 w 3087"/>
              <a:gd name="T15" fmla="*/ 0 h 8720"/>
              <a:gd name="T16" fmla="*/ 1879 w 3087"/>
              <a:gd name="T17" fmla="*/ 765 h 8720"/>
              <a:gd name="T18" fmla="*/ 1879 w 3087"/>
              <a:gd name="T19" fmla="*/ 7955 h 8720"/>
              <a:gd name="T20" fmla="*/ 2568 w 3087"/>
              <a:gd name="T21" fmla="*/ 8644 h 8720"/>
              <a:gd name="T22" fmla="*/ 3087 w 3087"/>
              <a:gd name="T23" fmla="*/ 8644 h 8720"/>
              <a:gd name="T24" fmla="*/ 3087 w 3087"/>
              <a:gd name="T25" fmla="*/ 8720 h 8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87" h="8720">
                <a:moveTo>
                  <a:pt x="3087" y="8720"/>
                </a:moveTo>
                <a:cubicBezTo>
                  <a:pt x="2568" y="8720"/>
                  <a:pt x="2568" y="8720"/>
                  <a:pt x="2568" y="8720"/>
                </a:cubicBezTo>
                <a:cubicBezTo>
                  <a:pt x="2146" y="8720"/>
                  <a:pt x="1803" y="8376"/>
                  <a:pt x="1803" y="7955"/>
                </a:cubicBezTo>
                <a:cubicBezTo>
                  <a:pt x="1803" y="765"/>
                  <a:pt x="1803" y="765"/>
                  <a:pt x="1803" y="765"/>
                </a:cubicBezTo>
                <a:cubicBezTo>
                  <a:pt x="1803" y="386"/>
                  <a:pt x="1494" y="77"/>
                  <a:pt x="1114" y="77"/>
                </a:cubicBezTo>
                <a:cubicBezTo>
                  <a:pt x="0" y="77"/>
                  <a:pt x="0" y="77"/>
                  <a:pt x="0" y="77"/>
                </a:cubicBezTo>
                <a:cubicBezTo>
                  <a:pt x="0" y="0"/>
                  <a:pt x="0" y="0"/>
                  <a:pt x="0" y="0"/>
                </a:cubicBezTo>
                <a:cubicBezTo>
                  <a:pt x="1114" y="0"/>
                  <a:pt x="1114" y="0"/>
                  <a:pt x="1114" y="0"/>
                </a:cubicBezTo>
                <a:cubicBezTo>
                  <a:pt x="1536" y="0"/>
                  <a:pt x="1879" y="344"/>
                  <a:pt x="1879" y="765"/>
                </a:cubicBezTo>
                <a:cubicBezTo>
                  <a:pt x="1879" y="7955"/>
                  <a:pt x="1879" y="7955"/>
                  <a:pt x="1879" y="7955"/>
                </a:cubicBezTo>
                <a:cubicBezTo>
                  <a:pt x="1879" y="8334"/>
                  <a:pt x="2188" y="8644"/>
                  <a:pt x="2568" y="8644"/>
                </a:cubicBezTo>
                <a:cubicBezTo>
                  <a:pt x="3087" y="8644"/>
                  <a:pt x="3087" y="8644"/>
                  <a:pt x="3087" y="8644"/>
                </a:cubicBezTo>
                <a:lnTo>
                  <a:pt x="3087" y="8720"/>
                </a:lnTo>
                <a:close/>
              </a:path>
            </a:pathLst>
          </a:custGeom>
          <a:solidFill>
            <a:srgbClr val="0072CC"/>
          </a:solidFill>
          <a:ln w="28575">
            <a:solidFill>
              <a:schemeClr val="bg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useBgFill="1">
        <p:nvSpPr>
          <p:cNvPr id="73" name="Rectangle 72"/>
          <p:cNvSpPr/>
          <p:nvPr/>
        </p:nvSpPr>
        <p:spPr bwMode="auto">
          <a:xfrm>
            <a:off x="8623410" y="3167080"/>
            <a:ext cx="460063" cy="748907"/>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4" name="TextBox 43"/>
          <p:cNvSpPr txBox="1"/>
          <p:nvPr/>
        </p:nvSpPr>
        <p:spPr>
          <a:xfrm>
            <a:off x="9786216" y="1380953"/>
            <a:ext cx="2420244" cy="4296561"/>
          </a:xfrm>
          <a:prstGeom prst="rect">
            <a:avLst/>
          </a:prstGeom>
          <a:noFill/>
        </p:spPr>
        <p:txBody>
          <a:bodyPr wrap="square" lIns="182880" tIns="146304" rIns="182880" bIns="146304" rtlCol="0" anchor="ctr">
            <a:spAutoFit/>
          </a:bodyPr>
          <a:lstStyle/>
          <a:p>
            <a:pPr marL="0" marR="0" lvl="0" indent="0" algn="l" defTabSz="932742" rtl="0" eaLnBrk="1" fontAlgn="auto" latinLnBrk="0" hangingPunct="1">
              <a:lnSpc>
                <a:spcPts val="1500"/>
              </a:lnSpc>
              <a:spcBef>
                <a:spcPts val="0"/>
              </a:spcBef>
              <a:spcAft>
                <a:spcPts val="1800"/>
              </a:spcAft>
              <a:buClrTx/>
              <a:buSzTx/>
              <a:buFontTx/>
              <a:buNone/>
              <a:tabLst/>
              <a:defRPr/>
            </a:pPr>
            <a:r>
              <a:rPr kumimoji="0" lang="en-US" sz="15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Power BI</a:t>
            </a:r>
          </a:p>
          <a:p>
            <a:pPr marL="0" marR="0" lvl="0" indent="0" algn="l" defTabSz="932742" rtl="0" eaLnBrk="1" fontAlgn="auto" latinLnBrk="0" hangingPunct="1">
              <a:lnSpc>
                <a:spcPts val="1500"/>
              </a:lnSpc>
              <a:spcBef>
                <a:spcPts val="0"/>
              </a:spcBef>
              <a:spcAft>
                <a:spcPts val="1800"/>
              </a:spcAft>
              <a:buClrTx/>
              <a:buSzTx/>
              <a:buFontTx/>
              <a:buNone/>
              <a:tabLst/>
              <a:defRPr/>
            </a:pPr>
            <a:r>
              <a:rPr kumimoji="0" lang="en-US" sz="15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Machine Learning</a:t>
            </a:r>
          </a:p>
          <a:p>
            <a:pPr marL="0" marR="0" lvl="0" indent="0" algn="l" defTabSz="932742" rtl="0" eaLnBrk="1" fontAlgn="auto" latinLnBrk="0" hangingPunct="1">
              <a:lnSpc>
                <a:spcPts val="1500"/>
              </a:lnSpc>
              <a:spcBef>
                <a:spcPts val="0"/>
              </a:spcBef>
              <a:spcAft>
                <a:spcPts val="1800"/>
              </a:spcAft>
              <a:buClrTx/>
              <a:buSzTx/>
              <a:buFontTx/>
              <a:buNone/>
              <a:tabLst/>
              <a:defRPr/>
            </a:pPr>
            <a:r>
              <a:rPr kumimoji="0" lang="en-US" sz="15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SQL Data Warehouse</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smtClean="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HDInsight</a:t>
            </a:r>
            <a:endParaRPr kumimoji="0" lang="en-US" sz="15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smtClean="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Lake Analytics</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smtClean="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Lake Store</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smtClean="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Stream Analytics</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smtClean="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Factory</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smtClean="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Data Catalog</a:t>
            </a:r>
          </a:p>
          <a:p>
            <a:pPr marL="0" marR="0" lvl="0" indent="0" algn="l" defTabSz="932742" rtl="0" eaLnBrk="1" fontAlgn="auto" latinLnBrk="0" hangingPunct="1">
              <a:lnSpc>
                <a:spcPts val="1500"/>
              </a:lnSpc>
              <a:spcBef>
                <a:spcPts val="0"/>
              </a:spcBef>
              <a:spcAft>
                <a:spcPts val="1800"/>
              </a:spcAft>
              <a:buClrTx/>
              <a:buSzTx/>
              <a:buFontTx/>
              <a:buNone/>
              <a:tabLst/>
              <a:defRPr/>
            </a:pPr>
            <a:r>
              <a:rPr lang="en-US" sz="1500" dirty="0" smtClean="0">
                <a:gradFill>
                  <a:gsLst>
                    <a:gs pos="2917">
                      <a:srgbClr val="FFFFFF"/>
                    </a:gs>
                    <a:gs pos="30000">
                      <a:srgbClr val="FFFFFF"/>
                    </a:gs>
                  </a:gsLst>
                  <a:lin ang="5400000" scaled="0"/>
                </a:gradFill>
                <a:latin typeface="Segoe UI Semibold" panose="020B0702040204020203" pitchFamily="34" charset="0"/>
                <a:ea typeface="+mn-ea"/>
                <a:cs typeface="Segoe UI Semibold" panose="020B0702040204020203" pitchFamily="34" charset="0"/>
              </a:rPr>
              <a:t>Event Hubs</a:t>
            </a:r>
          </a:p>
        </p:txBody>
      </p:sp>
      <p:pic>
        <p:nvPicPr>
          <p:cNvPr id="51" name="Picture 50"/>
          <p:cNvPicPr>
            <a:picLocks noChangeAspect="1"/>
          </p:cNvPicPr>
          <p:nvPr/>
        </p:nvPicPr>
        <p:blipFill>
          <a:blip r:embed="rId2"/>
          <a:stretch>
            <a:fillRect/>
          </a:stretch>
        </p:blipFill>
        <p:spPr>
          <a:xfrm>
            <a:off x="357874" y="1384004"/>
            <a:ext cx="473832" cy="538747"/>
          </a:xfrm>
          <a:prstGeom prst="rect">
            <a:avLst/>
          </a:prstGeom>
        </p:spPr>
      </p:pic>
      <p:pic>
        <p:nvPicPr>
          <p:cNvPr id="55" name="Picture 54"/>
          <p:cNvPicPr>
            <a:picLocks noChangeAspect="1"/>
          </p:cNvPicPr>
          <p:nvPr/>
        </p:nvPicPr>
        <p:blipFill>
          <a:blip r:embed="rId3"/>
          <a:stretch>
            <a:fillRect/>
          </a:stretch>
        </p:blipFill>
        <p:spPr>
          <a:xfrm rot="5400000">
            <a:off x="305197" y="2419247"/>
            <a:ext cx="579186" cy="363714"/>
          </a:xfrm>
          <a:prstGeom prst="rect">
            <a:avLst/>
          </a:prstGeom>
        </p:spPr>
      </p:pic>
      <p:pic>
        <p:nvPicPr>
          <p:cNvPr id="57" name="Picture 56"/>
          <p:cNvPicPr>
            <a:picLocks noChangeAspect="1"/>
          </p:cNvPicPr>
          <p:nvPr/>
        </p:nvPicPr>
        <p:blipFill>
          <a:blip r:embed="rId4"/>
          <a:stretch>
            <a:fillRect/>
          </a:stretch>
        </p:blipFill>
        <p:spPr>
          <a:xfrm>
            <a:off x="333882" y="4338714"/>
            <a:ext cx="521817" cy="413040"/>
          </a:xfrm>
          <a:prstGeom prst="rect">
            <a:avLst/>
          </a:prstGeom>
        </p:spPr>
      </p:pic>
      <p:pic>
        <p:nvPicPr>
          <p:cNvPr id="58" name="Picture 57"/>
          <p:cNvPicPr>
            <a:picLocks noChangeAspect="1"/>
          </p:cNvPicPr>
          <p:nvPr/>
        </p:nvPicPr>
        <p:blipFill>
          <a:blip r:embed="rId5"/>
          <a:stretch>
            <a:fillRect/>
          </a:stretch>
        </p:blipFill>
        <p:spPr>
          <a:xfrm>
            <a:off x="399859" y="5247082"/>
            <a:ext cx="389863" cy="508817"/>
          </a:xfrm>
          <a:prstGeom prst="rect">
            <a:avLst/>
          </a:prstGeom>
        </p:spPr>
      </p:pic>
      <p:grpSp>
        <p:nvGrpSpPr>
          <p:cNvPr id="53" name="Group 52"/>
          <p:cNvGrpSpPr>
            <a:grpSpLocks noChangeAspect="1"/>
          </p:cNvGrpSpPr>
          <p:nvPr/>
        </p:nvGrpSpPr>
        <p:grpSpPr bwMode="auto">
          <a:xfrm>
            <a:off x="1132133" y="1393359"/>
            <a:ext cx="7976562" cy="4315046"/>
            <a:chOff x="-49688" y="-26795"/>
            <a:chExt cx="107212" cy="57998"/>
          </a:xfrm>
        </p:grpSpPr>
        <p:sp>
          <p:nvSpPr>
            <p:cNvPr id="54" name="Freeform 6"/>
            <p:cNvSpPr>
              <a:spLocks noEditPoints="1"/>
            </p:cNvSpPr>
            <p:nvPr/>
          </p:nvSpPr>
          <p:spPr bwMode="auto">
            <a:xfrm>
              <a:off x="-49688" y="-26795"/>
              <a:ext cx="107212" cy="26290"/>
            </a:xfrm>
            <a:custGeom>
              <a:avLst/>
              <a:gdLst>
                <a:gd name="T0" fmla="*/ 76 w 45383"/>
                <a:gd name="T1" fmla="*/ 670 h 11128"/>
                <a:gd name="T2" fmla="*/ 599 w 45383"/>
                <a:gd name="T3" fmla="*/ 1787 h 11128"/>
                <a:gd name="T4" fmla="*/ 533 w 45383"/>
                <a:gd name="T5" fmla="*/ 2586 h 11128"/>
                <a:gd name="T6" fmla="*/ 10 w 45383"/>
                <a:gd name="T7" fmla="*/ 3947 h 11128"/>
                <a:gd name="T8" fmla="*/ 75 w 45383"/>
                <a:gd name="T9" fmla="*/ 4814 h 11128"/>
                <a:gd name="T10" fmla="*/ 293 w 45383"/>
                <a:gd name="T11" fmla="*/ 5720 h 11128"/>
                <a:gd name="T12" fmla="*/ 533 w 45383"/>
                <a:gd name="T13" fmla="*/ 6636 h 11128"/>
                <a:gd name="T14" fmla="*/ 75 w 45383"/>
                <a:gd name="T15" fmla="*/ 7663 h 11128"/>
                <a:gd name="T16" fmla="*/ 599 w 45383"/>
                <a:gd name="T17" fmla="*/ 8608 h 11128"/>
                <a:gd name="T18" fmla="*/ 558 w 45383"/>
                <a:gd name="T19" fmla="*/ 9454 h 11128"/>
                <a:gd name="T20" fmla="*/ 724 w 45383"/>
                <a:gd name="T21" fmla="*/ 10610 h 11128"/>
                <a:gd name="T22" fmla="*/ 1605 w 45383"/>
                <a:gd name="T23" fmla="*/ 11099 h 11128"/>
                <a:gd name="T24" fmla="*/ 2791 w 45383"/>
                <a:gd name="T25" fmla="*/ 11118 h 11128"/>
                <a:gd name="T26" fmla="*/ 3659 w 45383"/>
                <a:gd name="T27" fmla="*/ 11053 h 11128"/>
                <a:gd name="T28" fmla="*/ 4514 w 45383"/>
                <a:gd name="T29" fmla="*/ 11128 h 11128"/>
                <a:gd name="T30" fmla="*/ 5735 w 45383"/>
                <a:gd name="T31" fmla="*/ 11054 h 11128"/>
                <a:gd name="T32" fmla="*/ 6558 w 45383"/>
                <a:gd name="T33" fmla="*/ 10324 h 11128"/>
                <a:gd name="T34" fmla="*/ 7069 w 45383"/>
                <a:gd name="T35" fmla="*/ 9615 h 11128"/>
                <a:gd name="T36" fmla="*/ 7730 w 45383"/>
                <a:gd name="T37" fmla="*/ 8528 h 11128"/>
                <a:gd name="T38" fmla="*/ 8819 w 45383"/>
                <a:gd name="T39" fmla="*/ 8158 h 11128"/>
                <a:gd name="T40" fmla="*/ 9604 w 45383"/>
                <a:gd name="T41" fmla="*/ 8622 h 11128"/>
                <a:gd name="T42" fmla="*/ 10739 w 45383"/>
                <a:gd name="T43" fmla="*/ 8330 h 11128"/>
                <a:gd name="T44" fmla="*/ 11391 w 45383"/>
                <a:gd name="T45" fmla="*/ 9171 h 11128"/>
                <a:gd name="T46" fmla="*/ 12053 w 45383"/>
                <a:gd name="T47" fmla="*/ 9676 h 11128"/>
                <a:gd name="T48" fmla="*/ 13243 w 45383"/>
                <a:gd name="T49" fmla="*/ 10228 h 11128"/>
                <a:gd name="T50" fmla="*/ 13956 w 45383"/>
                <a:gd name="T51" fmla="*/ 10519 h 11128"/>
                <a:gd name="T52" fmla="*/ 14662 w 45383"/>
                <a:gd name="T53" fmla="*/ 11052 h 11128"/>
                <a:gd name="T54" fmla="*/ 15779 w 45383"/>
                <a:gd name="T55" fmla="*/ 10529 h 11128"/>
                <a:gd name="T56" fmla="*/ 16641 w 45383"/>
                <a:gd name="T57" fmla="*/ 10388 h 11128"/>
                <a:gd name="T58" fmla="*/ 17466 w 45383"/>
                <a:gd name="T59" fmla="*/ 10193 h 11128"/>
                <a:gd name="T60" fmla="*/ 18397 w 45383"/>
                <a:gd name="T61" fmla="*/ 9262 h 11128"/>
                <a:gd name="T62" fmla="*/ 19117 w 45383"/>
                <a:gd name="T63" fmla="*/ 8964 h 11128"/>
                <a:gd name="T64" fmla="*/ 19941 w 45383"/>
                <a:gd name="T65" fmla="*/ 8200 h 11128"/>
                <a:gd name="T66" fmla="*/ 20981 w 45383"/>
                <a:gd name="T67" fmla="*/ 8721 h 11128"/>
                <a:gd name="T68" fmla="*/ 21947 w 45383"/>
                <a:gd name="T69" fmla="*/ 8684 h 11128"/>
                <a:gd name="T70" fmla="*/ 22724 w 45383"/>
                <a:gd name="T71" fmla="*/ 9467 h 11128"/>
                <a:gd name="T72" fmla="*/ 23304 w 45383"/>
                <a:gd name="T73" fmla="*/ 10044 h 11128"/>
                <a:gd name="T74" fmla="*/ 24124 w 45383"/>
                <a:gd name="T75" fmla="*/ 10659 h 11128"/>
                <a:gd name="T76" fmla="*/ 25206 w 45383"/>
                <a:gd name="T77" fmla="*/ 11118 h 11128"/>
                <a:gd name="T78" fmla="*/ 26074 w 45383"/>
                <a:gd name="T79" fmla="*/ 11053 h 11128"/>
                <a:gd name="T80" fmla="*/ 26929 w 45383"/>
                <a:gd name="T81" fmla="*/ 11128 h 11128"/>
                <a:gd name="T82" fmla="*/ 28211 w 45383"/>
                <a:gd name="T83" fmla="*/ 10553 h 11128"/>
                <a:gd name="T84" fmla="*/ 28677 w 45383"/>
                <a:gd name="T85" fmla="*/ 9801 h 11128"/>
                <a:gd name="T86" fmla="*/ 29357 w 45383"/>
                <a:gd name="T87" fmla="*/ 9318 h 11128"/>
                <a:gd name="T88" fmla="*/ 30004 w 45383"/>
                <a:gd name="T89" fmla="*/ 8399 h 11128"/>
                <a:gd name="T90" fmla="*/ 31304 w 45383"/>
                <a:gd name="T91" fmla="*/ 8089 h 11128"/>
                <a:gd name="T92" fmla="*/ 32002 w 45383"/>
                <a:gd name="T93" fmla="*/ 8674 h 11128"/>
                <a:gd name="T94" fmla="*/ 33268 w 45383"/>
                <a:gd name="T95" fmla="*/ 8545 h 11128"/>
                <a:gd name="T96" fmla="*/ 34220 w 45383"/>
                <a:gd name="T97" fmla="*/ 9190 h 11128"/>
                <a:gd name="T98" fmla="*/ 34786 w 45383"/>
                <a:gd name="T99" fmla="*/ 9839 h 11128"/>
                <a:gd name="T100" fmla="*/ 35255 w 45383"/>
                <a:gd name="T101" fmla="*/ 10498 h 11128"/>
                <a:gd name="T102" fmla="*/ 36189 w 45383"/>
                <a:gd name="T103" fmla="*/ 11053 h 11128"/>
                <a:gd name="T104" fmla="*/ 37134 w 45383"/>
                <a:gd name="T105" fmla="*/ 10529 h 11128"/>
                <a:gd name="T106" fmla="*/ 38163 w 45383"/>
                <a:gd name="T107" fmla="*/ 10516 h 11128"/>
                <a:gd name="T108" fmla="*/ 38769 w 45383"/>
                <a:gd name="T109" fmla="*/ 9971 h 11128"/>
                <a:gd name="T110" fmla="*/ 39647 w 45383"/>
                <a:gd name="T111" fmla="*/ 9729 h 11128"/>
                <a:gd name="T112" fmla="*/ 40352 w 45383"/>
                <a:gd name="T113" fmla="*/ 8903 h 11128"/>
                <a:gd name="T114" fmla="*/ 41330 w 45383"/>
                <a:gd name="T115" fmla="*/ 8196 h 11128"/>
                <a:gd name="T116" fmla="*/ 42600 w 45383"/>
                <a:gd name="T117" fmla="*/ 8711 h 11128"/>
                <a:gd name="T118" fmla="*/ 43384 w 45383"/>
                <a:gd name="T119" fmla="*/ 8788 h 11128"/>
                <a:gd name="T120" fmla="*/ 44314 w 45383"/>
                <a:gd name="T121" fmla="*/ 8972 h 11128"/>
                <a:gd name="T122" fmla="*/ 44953 w 45383"/>
                <a:gd name="T123" fmla="*/ 9871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0" y="195"/>
                  </a:moveTo>
                  <a:cubicBezTo>
                    <a:pt x="0" y="134"/>
                    <a:pt x="25" y="86"/>
                    <a:pt x="75" y="52"/>
                  </a:cubicBezTo>
                  <a:cubicBezTo>
                    <a:pt x="126" y="17"/>
                    <a:pt x="198" y="0"/>
                    <a:pt x="293" y="0"/>
                  </a:cubicBezTo>
                  <a:cubicBezTo>
                    <a:pt x="397" y="0"/>
                    <a:pt x="475" y="18"/>
                    <a:pt x="529" y="54"/>
                  </a:cubicBezTo>
                  <a:cubicBezTo>
                    <a:pt x="582" y="90"/>
                    <a:pt x="609" y="142"/>
                    <a:pt x="609" y="209"/>
                  </a:cubicBezTo>
                  <a:cubicBezTo>
                    <a:pt x="609" y="339"/>
                    <a:pt x="508" y="404"/>
                    <a:pt x="307" y="404"/>
                  </a:cubicBezTo>
                  <a:cubicBezTo>
                    <a:pt x="207" y="404"/>
                    <a:pt x="131" y="385"/>
                    <a:pt x="79" y="349"/>
                  </a:cubicBezTo>
                  <a:cubicBezTo>
                    <a:pt x="27" y="312"/>
                    <a:pt x="0" y="261"/>
                    <a:pt x="0" y="195"/>
                  </a:cubicBezTo>
                  <a:close/>
                  <a:moveTo>
                    <a:pt x="533" y="205"/>
                  </a:moveTo>
                  <a:cubicBezTo>
                    <a:pt x="533" y="133"/>
                    <a:pt x="454" y="98"/>
                    <a:pt x="297" y="98"/>
                  </a:cubicBezTo>
                  <a:cubicBezTo>
                    <a:pt x="150" y="98"/>
                    <a:pt x="76" y="133"/>
                    <a:pt x="76" y="203"/>
                  </a:cubicBezTo>
                  <a:cubicBezTo>
                    <a:pt x="76" y="272"/>
                    <a:pt x="151" y="306"/>
                    <a:pt x="300" y="306"/>
                  </a:cubicBezTo>
                  <a:cubicBezTo>
                    <a:pt x="455" y="306"/>
                    <a:pt x="533" y="272"/>
                    <a:pt x="533" y="205"/>
                  </a:cubicBezTo>
                  <a:close/>
                  <a:moveTo>
                    <a:pt x="0" y="662"/>
                  </a:moveTo>
                  <a:cubicBezTo>
                    <a:pt x="0" y="601"/>
                    <a:pt x="25" y="553"/>
                    <a:pt x="75" y="519"/>
                  </a:cubicBezTo>
                  <a:cubicBezTo>
                    <a:pt x="126" y="484"/>
                    <a:pt x="198" y="467"/>
                    <a:pt x="293" y="467"/>
                  </a:cubicBezTo>
                  <a:cubicBezTo>
                    <a:pt x="397" y="467"/>
                    <a:pt x="475" y="485"/>
                    <a:pt x="529" y="521"/>
                  </a:cubicBezTo>
                  <a:cubicBezTo>
                    <a:pt x="582" y="557"/>
                    <a:pt x="609" y="609"/>
                    <a:pt x="609" y="676"/>
                  </a:cubicBezTo>
                  <a:cubicBezTo>
                    <a:pt x="609" y="806"/>
                    <a:pt x="508" y="870"/>
                    <a:pt x="307" y="870"/>
                  </a:cubicBezTo>
                  <a:cubicBezTo>
                    <a:pt x="207" y="870"/>
                    <a:pt x="131" y="852"/>
                    <a:pt x="79" y="816"/>
                  </a:cubicBezTo>
                  <a:cubicBezTo>
                    <a:pt x="27" y="779"/>
                    <a:pt x="0" y="728"/>
                    <a:pt x="0" y="662"/>
                  </a:cubicBezTo>
                  <a:close/>
                  <a:moveTo>
                    <a:pt x="533" y="672"/>
                  </a:moveTo>
                  <a:cubicBezTo>
                    <a:pt x="533" y="600"/>
                    <a:pt x="454" y="565"/>
                    <a:pt x="297" y="565"/>
                  </a:cubicBezTo>
                  <a:cubicBezTo>
                    <a:pt x="150" y="565"/>
                    <a:pt x="76" y="600"/>
                    <a:pt x="76" y="670"/>
                  </a:cubicBezTo>
                  <a:cubicBezTo>
                    <a:pt x="76" y="739"/>
                    <a:pt x="151" y="773"/>
                    <a:pt x="300" y="773"/>
                  </a:cubicBezTo>
                  <a:cubicBezTo>
                    <a:pt x="455" y="773"/>
                    <a:pt x="533" y="739"/>
                    <a:pt x="533" y="672"/>
                  </a:cubicBezTo>
                  <a:close/>
                  <a:moveTo>
                    <a:pt x="10" y="1075"/>
                  </a:moveTo>
                  <a:cubicBezTo>
                    <a:pt x="10" y="974"/>
                    <a:pt x="10" y="974"/>
                    <a:pt x="10" y="974"/>
                  </a:cubicBezTo>
                  <a:cubicBezTo>
                    <a:pt x="599" y="974"/>
                    <a:pt x="599" y="974"/>
                    <a:pt x="599" y="974"/>
                  </a:cubicBezTo>
                  <a:cubicBezTo>
                    <a:pt x="599" y="1075"/>
                    <a:pt x="599" y="1075"/>
                    <a:pt x="599" y="1075"/>
                  </a:cubicBezTo>
                  <a:lnTo>
                    <a:pt x="10" y="1075"/>
                  </a:lnTo>
                  <a:close/>
                  <a:moveTo>
                    <a:pt x="0" y="1374"/>
                  </a:moveTo>
                  <a:cubicBezTo>
                    <a:pt x="0" y="1313"/>
                    <a:pt x="25" y="1265"/>
                    <a:pt x="75" y="1231"/>
                  </a:cubicBezTo>
                  <a:cubicBezTo>
                    <a:pt x="126" y="1196"/>
                    <a:pt x="198" y="1179"/>
                    <a:pt x="293" y="1179"/>
                  </a:cubicBezTo>
                  <a:cubicBezTo>
                    <a:pt x="397" y="1179"/>
                    <a:pt x="475" y="1197"/>
                    <a:pt x="529" y="1233"/>
                  </a:cubicBezTo>
                  <a:cubicBezTo>
                    <a:pt x="582" y="1269"/>
                    <a:pt x="609" y="1321"/>
                    <a:pt x="609" y="1388"/>
                  </a:cubicBezTo>
                  <a:cubicBezTo>
                    <a:pt x="609" y="1518"/>
                    <a:pt x="508" y="1582"/>
                    <a:pt x="307" y="1582"/>
                  </a:cubicBezTo>
                  <a:cubicBezTo>
                    <a:pt x="207" y="1582"/>
                    <a:pt x="131" y="1564"/>
                    <a:pt x="79" y="1528"/>
                  </a:cubicBezTo>
                  <a:cubicBezTo>
                    <a:pt x="27" y="1491"/>
                    <a:pt x="0" y="1440"/>
                    <a:pt x="0" y="1374"/>
                  </a:cubicBezTo>
                  <a:close/>
                  <a:moveTo>
                    <a:pt x="533" y="1384"/>
                  </a:moveTo>
                  <a:cubicBezTo>
                    <a:pt x="533" y="1312"/>
                    <a:pt x="454" y="1277"/>
                    <a:pt x="297" y="1277"/>
                  </a:cubicBezTo>
                  <a:cubicBezTo>
                    <a:pt x="150" y="1277"/>
                    <a:pt x="76" y="1312"/>
                    <a:pt x="76" y="1382"/>
                  </a:cubicBezTo>
                  <a:cubicBezTo>
                    <a:pt x="76" y="1451"/>
                    <a:pt x="151" y="1485"/>
                    <a:pt x="300" y="1485"/>
                  </a:cubicBezTo>
                  <a:cubicBezTo>
                    <a:pt x="455" y="1485"/>
                    <a:pt x="533" y="1451"/>
                    <a:pt x="533" y="1384"/>
                  </a:cubicBezTo>
                  <a:close/>
                  <a:moveTo>
                    <a:pt x="10" y="1787"/>
                  </a:moveTo>
                  <a:cubicBezTo>
                    <a:pt x="10" y="1686"/>
                    <a:pt x="10" y="1686"/>
                    <a:pt x="10" y="1686"/>
                  </a:cubicBezTo>
                  <a:cubicBezTo>
                    <a:pt x="599" y="1686"/>
                    <a:pt x="599" y="1686"/>
                    <a:pt x="599" y="1686"/>
                  </a:cubicBezTo>
                  <a:cubicBezTo>
                    <a:pt x="599" y="1787"/>
                    <a:pt x="599" y="1787"/>
                    <a:pt x="599" y="1787"/>
                  </a:cubicBezTo>
                  <a:lnTo>
                    <a:pt x="10" y="1787"/>
                  </a:lnTo>
                  <a:close/>
                  <a:moveTo>
                    <a:pt x="10" y="2032"/>
                  </a:moveTo>
                  <a:cubicBezTo>
                    <a:pt x="10" y="1932"/>
                    <a:pt x="10" y="1932"/>
                    <a:pt x="10" y="1932"/>
                  </a:cubicBezTo>
                  <a:cubicBezTo>
                    <a:pt x="599" y="1932"/>
                    <a:pt x="599" y="1932"/>
                    <a:pt x="599" y="1932"/>
                  </a:cubicBezTo>
                  <a:cubicBezTo>
                    <a:pt x="599" y="2032"/>
                    <a:pt x="599" y="2032"/>
                    <a:pt x="599" y="2032"/>
                  </a:cubicBezTo>
                  <a:lnTo>
                    <a:pt x="10" y="2032"/>
                  </a:lnTo>
                  <a:close/>
                  <a:moveTo>
                    <a:pt x="10" y="2278"/>
                  </a:moveTo>
                  <a:cubicBezTo>
                    <a:pt x="10" y="2177"/>
                    <a:pt x="10" y="2177"/>
                    <a:pt x="10" y="2177"/>
                  </a:cubicBezTo>
                  <a:cubicBezTo>
                    <a:pt x="599" y="2177"/>
                    <a:pt x="599" y="2177"/>
                    <a:pt x="599" y="2177"/>
                  </a:cubicBezTo>
                  <a:cubicBezTo>
                    <a:pt x="599" y="2278"/>
                    <a:pt x="599" y="2278"/>
                    <a:pt x="599" y="2278"/>
                  </a:cubicBezTo>
                  <a:lnTo>
                    <a:pt x="10" y="2278"/>
                  </a:lnTo>
                  <a:close/>
                  <a:moveTo>
                    <a:pt x="0" y="2577"/>
                  </a:moveTo>
                  <a:cubicBezTo>
                    <a:pt x="0" y="2516"/>
                    <a:pt x="25" y="2468"/>
                    <a:pt x="75" y="2433"/>
                  </a:cubicBezTo>
                  <a:cubicBezTo>
                    <a:pt x="126" y="2399"/>
                    <a:pt x="198" y="2382"/>
                    <a:pt x="293" y="2382"/>
                  </a:cubicBezTo>
                  <a:cubicBezTo>
                    <a:pt x="397" y="2382"/>
                    <a:pt x="475" y="2400"/>
                    <a:pt x="529" y="2436"/>
                  </a:cubicBezTo>
                  <a:cubicBezTo>
                    <a:pt x="582" y="2472"/>
                    <a:pt x="609" y="2523"/>
                    <a:pt x="609" y="2591"/>
                  </a:cubicBezTo>
                  <a:cubicBezTo>
                    <a:pt x="609" y="2720"/>
                    <a:pt x="508" y="2785"/>
                    <a:pt x="307" y="2785"/>
                  </a:cubicBezTo>
                  <a:cubicBezTo>
                    <a:pt x="207" y="2785"/>
                    <a:pt x="131" y="2767"/>
                    <a:pt x="79" y="2730"/>
                  </a:cubicBezTo>
                  <a:cubicBezTo>
                    <a:pt x="27" y="2694"/>
                    <a:pt x="0" y="2643"/>
                    <a:pt x="0" y="2577"/>
                  </a:cubicBezTo>
                  <a:close/>
                  <a:moveTo>
                    <a:pt x="533" y="2586"/>
                  </a:moveTo>
                  <a:cubicBezTo>
                    <a:pt x="533" y="2515"/>
                    <a:pt x="454" y="2479"/>
                    <a:pt x="297" y="2479"/>
                  </a:cubicBezTo>
                  <a:cubicBezTo>
                    <a:pt x="150" y="2479"/>
                    <a:pt x="76" y="2514"/>
                    <a:pt x="76" y="2584"/>
                  </a:cubicBezTo>
                  <a:cubicBezTo>
                    <a:pt x="76" y="2653"/>
                    <a:pt x="151" y="2688"/>
                    <a:pt x="300" y="2688"/>
                  </a:cubicBezTo>
                  <a:cubicBezTo>
                    <a:pt x="455" y="2688"/>
                    <a:pt x="533" y="2654"/>
                    <a:pt x="533" y="2586"/>
                  </a:cubicBezTo>
                  <a:close/>
                  <a:moveTo>
                    <a:pt x="10" y="2989"/>
                  </a:moveTo>
                  <a:cubicBezTo>
                    <a:pt x="10" y="2889"/>
                    <a:pt x="10" y="2889"/>
                    <a:pt x="10" y="2889"/>
                  </a:cubicBezTo>
                  <a:cubicBezTo>
                    <a:pt x="599" y="2889"/>
                    <a:pt x="599" y="2889"/>
                    <a:pt x="599" y="2889"/>
                  </a:cubicBezTo>
                  <a:cubicBezTo>
                    <a:pt x="599" y="2989"/>
                    <a:pt x="599" y="2989"/>
                    <a:pt x="599" y="2989"/>
                  </a:cubicBezTo>
                  <a:lnTo>
                    <a:pt x="10" y="2989"/>
                  </a:lnTo>
                  <a:close/>
                  <a:moveTo>
                    <a:pt x="10" y="3234"/>
                  </a:moveTo>
                  <a:cubicBezTo>
                    <a:pt x="10" y="3134"/>
                    <a:pt x="10" y="3134"/>
                    <a:pt x="10" y="3134"/>
                  </a:cubicBezTo>
                  <a:cubicBezTo>
                    <a:pt x="599" y="3134"/>
                    <a:pt x="599" y="3134"/>
                    <a:pt x="599" y="3134"/>
                  </a:cubicBezTo>
                  <a:cubicBezTo>
                    <a:pt x="599" y="3234"/>
                    <a:pt x="599" y="3234"/>
                    <a:pt x="599" y="3234"/>
                  </a:cubicBezTo>
                  <a:lnTo>
                    <a:pt x="10" y="3234"/>
                  </a:lnTo>
                  <a:close/>
                  <a:moveTo>
                    <a:pt x="0" y="3534"/>
                  </a:moveTo>
                  <a:cubicBezTo>
                    <a:pt x="0" y="3472"/>
                    <a:pt x="25" y="3425"/>
                    <a:pt x="75" y="3390"/>
                  </a:cubicBezTo>
                  <a:cubicBezTo>
                    <a:pt x="126" y="3356"/>
                    <a:pt x="198" y="3339"/>
                    <a:pt x="293" y="3339"/>
                  </a:cubicBezTo>
                  <a:cubicBezTo>
                    <a:pt x="397" y="3339"/>
                    <a:pt x="475" y="3357"/>
                    <a:pt x="529" y="3393"/>
                  </a:cubicBezTo>
                  <a:cubicBezTo>
                    <a:pt x="582" y="3428"/>
                    <a:pt x="609" y="3480"/>
                    <a:pt x="609" y="3548"/>
                  </a:cubicBezTo>
                  <a:cubicBezTo>
                    <a:pt x="609" y="3677"/>
                    <a:pt x="508" y="3742"/>
                    <a:pt x="307" y="3742"/>
                  </a:cubicBezTo>
                  <a:cubicBezTo>
                    <a:pt x="207" y="3742"/>
                    <a:pt x="131" y="3724"/>
                    <a:pt x="79" y="3687"/>
                  </a:cubicBezTo>
                  <a:cubicBezTo>
                    <a:pt x="27" y="3651"/>
                    <a:pt x="0" y="3600"/>
                    <a:pt x="0" y="3534"/>
                  </a:cubicBezTo>
                  <a:close/>
                  <a:moveTo>
                    <a:pt x="533" y="3543"/>
                  </a:moveTo>
                  <a:cubicBezTo>
                    <a:pt x="533" y="3472"/>
                    <a:pt x="454" y="3436"/>
                    <a:pt x="297" y="3436"/>
                  </a:cubicBezTo>
                  <a:cubicBezTo>
                    <a:pt x="150" y="3436"/>
                    <a:pt x="76" y="3471"/>
                    <a:pt x="76" y="3541"/>
                  </a:cubicBezTo>
                  <a:cubicBezTo>
                    <a:pt x="76" y="3610"/>
                    <a:pt x="151" y="3645"/>
                    <a:pt x="300" y="3645"/>
                  </a:cubicBezTo>
                  <a:cubicBezTo>
                    <a:pt x="455" y="3645"/>
                    <a:pt x="533" y="3611"/>
                    <a:pt x="533" y="3543"/>
                  </a:cubicBezTo>
                  <a:close/>
                  <a:moveTo>
                    <a:pt x="10" y="3947"/>
                  </a:moveTo>
                  <a:cubicBezTo>
                    <a:pt x="10" y="3846"/>
                    <a:pt x="10" y="3846"/>
                    <a:pt x="10" y="3846"/>
                  </a:cubicBezTo>
                  <a:cubicBezTo>
                    <a:pt x="599" y="3846"/>
                    <a:pt x="599" y="3846"/>
                    <a:pt x="599" y="3846"/>
                  </a:cubicBezTo>
                  <a:cubicBezTo>
                    <a:pt x="599" y="3947"/>
                    <a:pt x="599" y="3947"/>
                    <a:pt x="599" y="3947"/>
                  </a:cubicBezTo>
                  <a:lnTo>
                    <a:pt x="10" y="3947"/>
                  </a:lnTo>
                  <a:close/>
                  <a:moveTo>
                    <a:pt x="10" y="4191"/>
                  </a:moveTo>
                  <a:cubicBezTo>
                    <a:pt x="10" y="4091"/>
                    <a:pt x="10" y="4091"/>
                    <a:pt x="10" y="4091"/>
                  </a:cubicBezTo>
                  <a:cubicBezTo>
                    <a:pt x="599" y="4091"/>
                    <a:pt x="599" y="4091"/>
                    <a:pt x="599" y="4091"/>
                  </a:cubicBezTo>
                  <a:cubicBezTo>
                    <a:pt x="599" y="4191"/>
                    <a:pt x="599" y="4191"/>
                    <a:pt x="599" y="4191"/>
                  </a:cubicBezTo>
                  <a:lnTo>
                    <a:pt x="10" y="4191"/>
                  </a:lnTo>
                  <a:close/>
                  <a:moveTo>
                    <a:pt x="0" y="4491"/>
                  </a:moveTo>
                  <a:cubicBezTo>
                    <a:pt x="0" y="4430"/>
                    <a:pt x="25" y="4382"/>
                    <a:pt x="75" y="4347"/>
                  </a:cubicBezTo>
                  <a:cubicBezTo>
                    <a:pt x="126" y="4313"/>
                    <a:pt x="198" y="4296"/>
                    <a:pt x="293" y="4296"/>
                  </a:cubicBezTo>
                  <a:cubicBezTo>
                    <a:pt x="397" y="4296"/>
                    <a:pt x="475" y="4314"/>
                    <a:pt x="529" y="4350"/>
                  </a:cubicBezTo>
                  <a:cubicBezTo>
                    <a:pt x="582" y="4386"/>
                    <a:pt x="609" y="4437"/>
                    <a:pt x="609" y="4505"/>
                  </a:cubicBezTo>
                  <a:cubicBezTo>
                    <a:pt x="609" y="4634"/>
                    <a:pt x="508" y="4699"/>
                    <a:pt x="307" y="4699"/>
                  </a:cubicBezTo>
                  <a:cubicBezTo>
                    <a:pt x="207" y="4699"/>
                    <a:pt x="131" y="4681"/>
                    <a:pt x="79" y="4644"/>
                  </a:cubicBezTo>
                  <a:cubicBezTo>
                    <a:pt x="27" y="4608"/>
                    <a:pt x="0" y="4557"/>
                    <a:pt x="0" y="4491"/>
                  </a:cubicBezTo>
                  <a:close/>
                  <a:moveTo>
                    <a:pt x="533" y="4500"/>
                  </a:moveTo>
                  <a:cubicBezTo>
                    <a:pt x="533" y="4429"/>
                    <a:pt x="454" y="4393"/>
                    <a:pt x="297" y="4393"/>
                  </a:cubicBezTo>
                  <a:cubicBezTo>
                    <a:pt x="150" y="4393"/>
                    <a:pt x="76" y="4428"/>
                    <a:pt x="76" y="4498"/>
                  </a:cubicBezTo>
                  <a:cubicBezTo>
                    <a:pt x="76" y="4567"/>
                    <a:pt x="151" y="4602"/>
                    <a:pt x="300" y="4602"/>
                  </a:cubicBezTo>
                  <a:cubicBezTo>
                    <a:pt x="455" y="4602"/>
                    <a:pt x="533" y="4568"/>
                    <a:pt x="533" y="4500"/>
                  </a:cubicBezTo>
                  <a:close/>
                  <a:moveTo>
                    <a:pt x="0" y="4958"/>
                  </a:moveTo>
                  <a:cubicBezTo>
                    <a:pt x="0" y="4897"/>
                    <a:pt x="25" y="4849"/>
                    <a:pt x="75" y="4814"/>
                  </a:cubicBezTo>
                  <a:cubicBezTo>
                    <a:pt x="126" y="4780"/>
                    <a:pt x="198" y="4763"/>
                    <a:pt x="293" y="4763"/>
                  </a:cubicBezTo>
                  <a:cubicBezTo>
                    <a:pt x="397" y="4763"/>
                    <a:pt x="475" y="4781"/>
                    <a:pt x="529" y="4817"/>
                  </a:cubicBezTo>
                  <a:cubicBezTo>
                    <a:pt x="582" y="4853"/>
                    <a:pt x="609" y="4904"/>
                    <a:pt x="609" y="4972"/>
                  </a:cubicBezTo>
                  <a:cubicBezTo>
                    <a:pt x="609" y="5101"/>
                    <a:pt x="508" y="5166"/>
                    <a:pt x="307" y="5166"/>
                  </a:cubicBezTo>
                  <a:cubicBezTo>
                    <a:pt x="207" y="5166"/>
                    <a:pt x="131" y="5148"/>
                    <a:pt x="79" y="5111"/>
                  </a:cubicBezTo>
                  <a:cubicBezTo>
                    <a:pt x="27" y="5075"/>
                    <a:pt x="0" y="5024"/>
                    <a:pt x="0" y="4958"/>
                  </a:cubicBezTo>
                  <a:close/>
                  <a:moveTo>
                    <a:pt x="533" y="4967"/>
                  </a:moveTo>
                  <a:cubicBezTo>
                    <a:pt x="533" y="4896"/>
                    <a:pt x="454" y="4860"/>
                    <a:pt x="297" y="4860"/>
                  </a:cubicBezTo>
                  <a:cubicBezTo>
                    <a:pt x="150" y="4860"/>
                    <a:pt x="76" y="4895"/>
                    <a:pt x="76" y="4965"/>
                  </a:cubicBezTo>
                  <a:cubicBezTo>
                    <a:pt x="76" y="5034"/>
                    <a:pt x="151" y="5069"/>
                    <a:pt x="300" y="5069"/>
                  </a:cubicBezTo>
                  <a:cubicBezTo>
                    <a:pt x="455" y="5069"/>
                    <a:pt x="533" y="5035"/>
                    <a:pt x="533" y="4967"/>
                  </a:cubicBezTo>
                  <a:close/>
                  <a:moveTo>
                    <a:pt x="10" y="5371"/>
                  </a:moveTo>
                  <a:cubicBezTo>
                    <a:pt x="10" y="5270"/>
                    <a:pt x="10" y="5270"/>
                    <a:pt x="10" y="5270"/>
                  </a:cubicBezTo>
                  <a:cubicBezTo>
                    <a:pt x="599" y="5270"/>
                    <a:pt x="599" y="5270"/>
                    <a:pt x="599" y="5270"/>
                  </a:cubicBezTo>
                  <a:cubicBezTo>
                    <a:pt x="599" y="5371"/>
                    <a:pt x="599" y="5371"/>
                    <a:pt x="599" y="5371"/>
                  </a:cubicBezTo>
                  <a:lnTo>
                    <a:pt x="10" y="5371"/>
                  </a:lnTo>
                  <a:close/>
                  <a:moveTo>
                    <a:pt x="10" y="5616"/>
                  </a:moveTo>
                  <a:cubicBezTo>
                    <a:pt x="10" y="5515"/>
                    <a:pt x="10" y="5515"/>
                    <a:pt x="10" y="5515"/>
                  </a:cubicBezTo>
                  <a:cubicBezTo>
                    <a:pt x="599" y="5515"/>
                    <a:pt x="599" y="5515"/>
                    <a:pt x="599" y="5515"/>
                  </a:cubicBezTo>
                  <a:cubicBezTo>
                    <a:pt x="599" y="5616"/>
                    <a:pt x="599" y="5616"/>
                    <a:pt x="599" y="5616"/>
                  </a:cubicBezTo>
                  <a:lnTo>
                    <a:pt x="10" y="5616"/>
                  </a:lnTo>
                  <a:close/>
                  <a:moveTo>
                    <a:pt x="0" y="5915"/>
                  </a:moveTo>
                  <a:cubicBezTo>
                    <a:pt x="0" y="5854"/>
                    <a:pt x="25" y="5806"/>
                    <a:pt x="75" y="5772"/>
                  </a:cubicBezTo>
                  <a:cubicBezTo>
                    <a:pt x="126" y="5737"/>
                    <a:pt x="198" y="5720"/>
                    <a:pt x="293" y="5720"/>
                  </a:cubicBezTo>
                  <a:cubicBezTo>
                    <a:pt x="397" y="5720"/>
                    <a:pt x="475" y="5738"/>
                    <a:pt x="529" y="5774"/>
                  </a:cubicBezTo>
                  <a:cubicBezTo>
                    <a:pt x="582" y="5810"/>
                    <a:pt x="609" y="5862"/>
                    <a:pt x="609" y="5929"/>
                  </a:cubicBezTo>
                  <a:cubicBezTo>
                    <a:pt x="609" y="6059"/>
                    <a:pt x="508" y="6123"/>
                    <a:pt x="307" y="6123"/>
                  </a:cubicBezTo>
                  <a:cubicBezTo>
                    <a:pt x="207" y="6123"/>
                    <a:pt x="131" y="6105"/>
                    <a:pt x="79" y="6069"/>
                  </a:cubicBezTo>
                  <a:cubicBezTo>
                    <a:pt x="27" y="6032"/>
                    <a:pt x="0" y="5981"/>
                    <a:pt x="0" y="5915"/>
                  </a:cubicBezTo>
                  <a:close/>
                  <a:moveTo>
                    <a:pt x="533" y="5925"/>
                  </a:moveTo>
                  <a:cubicBezTo>
                    <a:pt x="533" y="5853"/>
                    <a:pt x="454" y="5817"/>
                    <a:pt x="297" y="5817"/>
                  </a:cubicBezTo>
                  <a:cubicBezTo>
                    <a:pt x="150" y="5817"/>
                    <a:pt x="76" y="5853"/>
                    <a:pt x="76" y="5923"/>
                  </a:cubicBezTo>
                  <a:cubicBezTo>
                    <a:pt x="76" y="5992"/>
                    <a:pt x="151" y="6026"/>
                    <a:pt x="300" y="6026"/>
                  </a:cubicBezTo>
                  <a:cubicBezTo>
                    <a:pt x="455" y="6026"/>
                    <a:pt x="533" y="5992"/>
                    <a:pt x="533" y="5925"/>
                  </a:cubicBezTo>
                  <a:close/>
                  <a:moveTo>
                    <a:pt x="10" y="6328"/>
                  </a:moveTo>
                  <a:cubicBezTo>
                    <a:pt x="10" y="6227"/>
                    <a:pt x="10" y="6227"/>
                    <a:pt x="10" y="6227"/>
                  </a:cubicBezTo>
                  <a:cubicBezTo>
                    <a:pt x="599" y="6227"/>
                    <a:pt x="599" y="6227"/>
                    <a:pt x="599" y="6227"/>
                  </a:cubicBezTo>
                  <a:cubicBezTo>
                    <a:pt x="599" y="6328"/>
                    <a:pt x="599" y="6328"/>
                    <a:pt x="599" y="6328"/>
                  </a:cubicBezTo>
                  <a:lnTo>
                    <a:pt x="10" y="6328"/>
                  </a:lnTo>
                  <a:close/>
                  <a:moveTo>
                    <a:pt x="0" y="6627"/>
                  </a:moveTo>
                  <a:cubicBezTo>
                    <a:pt x="0" y="6566"/>
                    <a:pt x="25" y="6518"/>
                    <a:pt x="75" y="6484"/>
                  </a:cubicBezTo>
                  <a:cubicBezTo>
                    <a:pt x="126" y="6449"/>
                    <a:pt x="198" y="6432"/>
                    <a:pt x="293" y="6432"/>
                  </a:cubicBezTo>
                  <a:cubicBezTo>
                    <a:pt x="397" y="6432"/>
                    <a:pt x="475" y="6450"/>
                    <a:pt x="529" y="6486"/>
                  </a:cubicBezTo>
                  <a:cubicBezTo>
                    <a:pt x="582" y="6522"/>
                    <a:pt x="609" y="6573"/>
                    <a:pt x="609" y="6641"/>
                  </a:cubicBezTo>
                  <a:cubicBezTo>
                    <a:pt x="609" y="6770"/>
                    <a:pt x="508" y="6835"/>
                    <a:pt x="307" y="6835"/>
                  </a:cubicBezTo>
                  <a:cubicBezTo>
                    <a:pt x="207" y="6835"/>
                    <a:pt x="131" y="6817"/>
                    <a:pt x="79" y="6780"/>
                  </a:cubicBezTo>
                  <a:cubicBezTo>
                    <a:pt x="27" y="6744"/>
                    <a:pt x="0" y="6693"/>
                    <a:pt x="0" y="6627"/>
                  </a:cubicBezTo>
                  <a:close/>
                  <a:moveTo>
                    <a:pt x="533" y="6636"/>
                  </a:moveTo>
                  <a:cubicBezTo>
                    <a:pt x="533" y="6565"/>
                    <a:pt x="454" y="6529"/>
                    <a:pt x="297" y="6529"/>
                  </a:cubicBezTo>
                  <a:cubicBezTo>
                    <a:pt x="150" y="6529"/>
                    <a:pt x="76" y="6564"/>
                    <a:pt x="76" y="6634"/>
                  </a:cubicBezTo>
                  <a:cubicBezTo>
                    <a:pt x="76" y="6703"/>
                    <a:pt x="151" y="6738"/>
                    <a:pt x="300" y="6738"/>
                  </a:cubicBezTo>
                  <a:cubicBezTo>
                    <a:pt x="455" y="6738"/>
                    <a:pt x="533" y="6704"/>
                    <a:pt x="533" y="6636"/>
                  </a:cubicBezTo>
                  <a:close/>
                  <a:moveTo>
                    <a:pt x="0" y="7094"/>
                  </a:moveTo>
                  <a:cubicBezTo>
                    <a:pt x="0" y="7033"/>
                    <a:pt x="25" y="6985"/>
                    <a:pt x="75" y="6950"/>
                  </a:cubicBezTo>
                  <a:cubicBezTo>
                    <a:pt x="126" y="6916"/>
                    <a:pt x="198" y="6899"/>
                    <a:pt x="293" y="6899"/>
                  </a:cubicBezTo>
                  <a:cubicBezTo>
                    <a:pt x="397" y="6899"/>
                    <a:pt x="475" y="6917"/>
                    <a:pt x="529" y="6953"/>
                  </a:cubicBezTo>
                  <a:cubicBezTo>
                    <a:pt x="582" y="6989"/>
                    <a:pt x="609" y="7040"/>
                    <a:pt x="609" y="7108"/>
                  </a:cubicBezTo>
                  <a:cubicBezTo>
                    <a:pt x="609" y="7237"/>
                    <a:pt x="508" y="7302"/>
                    <a:pt x="307" y="7302"/>
                  </a:cubicBezTo>
                  <a:cubicBezTo>
                    <a:pt x="207" y="7302"/>
                    <a:pt x="131" y="7284"/>
                    <a:pt x="79" y="7247"/>
                  </a:cubicBezTo>
                  <a:cubicBezTo>
                    <a:pt x="27" y="7211"/>
                    <a:pt x="0" y="7160"/>
                    <a:pt x="0" y="7094"/>
                  </a:cubicBezTo>
                  <a:close/>
                  <a:moveTo>
                    <a:pt x="533" y="7103"/>
                  </a:moveTo>
                  <a:cubicBezTo>
                    <a:pt x="533" y="7032"/>
                    <a:pt x="454" y="6996"/>
                    <a:pt x="297" y="6996"/>
                  </a:cubicBezTo>
                  <a:cubicBezTo>
                    <a:pt x="150" y="6996"/>
                    <a:pt x="76" y="7031"/>
                    <a:pt x="76" y="7101"/>
                  </a:cubicBezTo>
                  <a:cubicBezTo>
                    <a:pt x="76" y="7170"/>
                    <a:pt x="151" y="7205"/>
                    <a:pt x="300" y="7205"/>
                  </a:cubicBezTo>
                  <a:cubicBezTo>
                    <a:pt x="455" y="7205"/>
                    <a:pt x="533" y="7171"/>
                    <a:pt x="533" y="7103"/>
                  </a:cubicBezTo>
                  <a:close/>
                  <a:moveTo>
                    <a:pt x="10" y="7506"/>
                  </a:moveTo>
                  <a:cubicBezTo>
                    <a:pt x="10" y="7406"/>
                    <a:pt x="10" y="7406"/>
                    <a:pt x="10" y="7406"/>
                  </a:cubicBezTo>
                  <a:cubicBezTo>
                    <a:pt x="599" y="7406"/>
                    <a:pt x="599" y="7406"/>
                    <a:pt x="599" y="7406"/>
                  </a:cubicBezTo>
                  <a:cubicBezTo>
                    <a:pt x="599" y="7506"/>
                    <a:pt x="599" y="7506"/>
                    <a:pt x="599" y="7506"/>
                  </a:cubicBezTo>
                  <a:lnTo>
                    <a:pt x="10" y="7506"/>
                  </a:lnTo>
                  <a:close/>
                  <a:moveTo>
                    <a:pt x="0" y="7806"/>
                  </a:moveTo>
                  <a:cubicBezTo>
                    <a:pt x="0" y="7745"/>
                    <a:pt x="25" y="7697"/>
                    <a:pt x="75" y="7663"/>
                  </a:cubicBezTo>
                  <a:cubicBezTo>
                    <a:pt x="126" y="7628"/>
                    <a:pt x="198" y="7611"/>
                    <a:pt x="293" y="7611"/>
                  </a:cubicBezTo>
                  <a:cubicBezTo>
                    <a:pt x="397" y="7611"/>
                    <a:pt x="475" y="7629"/>
                    <a:pt x="529" y="7665"/>
                  </a:cubicBezTo>
                  <a:cubicBezTo>
                    <a:pt x="582" y="7701"/>
                    <a:pt x="609" y="7753"/>
                    <a:pt x="609" y="7820"/>
                  </a:cubicBezTo>
                  <a:cubicBezTo>
                    <a:pt x="609" y="7950"/>
                    <a:pt x="508" y="8014"/>
                    <a:pt x="307" y="8014"/>
                  </a:cubicBezTo>
                  <a:cubicBezTo>
                    <a:pt x="207" y="8014"/>
                    <a:pt x="131" y="7996"/>
                    <a:pt x="79" y="7960"/>
                  </a:cubicBezTo>
                  <a:cubicBezTo>
                    <a:pt x="27" y="7923"/>
                    <a:pt x="0" y="7872"/>
                    <a:pt x="0" y="7806"/>
                  </a:cubicBezTo>
                  <a:close/>
                  <a:moveTo>
                    <a:pt x="533" y="7816"/>
                  </a:moveTo>
                  <a:cubicBezTo>
                    <a:pt x="533" y="7744"/>
                    <a:pt x="454" y="7709"/>
                    <a:pt x="297" y="7709"/>
                  </a:cubicBezTo>
                  <a:cubicBezTo>
                    <a:pt x="150" y="7709"/>
                    <a:pt x="76" y="7744"/>
                    <a:pt x="76" y="7814"/>
                  </a:cubicBezTo>
                  <a:cubicBezTo>
                    <a:pt x="76" y="7883"/>
                    <a:pt x="151" y="7917"/>
                    <a:pt x="300" y="7917"/>
                  </a:cubicBezTo>
                  <a:cubicBezTo>
                    <a:pt x="455" y="7917"/>
                    <a:pt x="533" y="7883"/>
                    <a:pt x="533" y="7816"/>
                  </a:cubicBezTo>
                  <a:close/>
                  <a:moveTo>
                    <a:pt x="10" y="8219"/>
                  </a:moveTo>
                  <a:cubicBezTo>
                    <a:pt x="10" y="8118"/>
                    <a:pt x="10" y="8118"/>
                    <a:pt x="10" y="8118"/>
                  </a:cubicBezTo>
                  <a:cubicBezTo>
                    <a:pt x="599" y="8118"/>
                    <a:pt x="599" y="8118"/>
                    <a:pt x="599" y="8118"/>
                  </a:cubicBezTo>
                  <a:cubicBezTo>
                    <a:pt x="599" y="8219"/>
                    <a:pt x="599" y="8219"/>
                    <a:pt x="599" y="8219"/>
                  </a:cubicBezTo>
                  <a:lnTo>
                    <a:pt x="10" y="8219"/>
                  </a:lnTo>
                  <a:close/>
                  <a:moveTo>
                    <a:pt x="10" y="8464"/>
                  </a:moveTo>
                  <a:cubicBezTo>
                    <a:pt x="10" y="8363"/>
                    <a:pt x="10" y="8363"/>
                    <a:pt x="10" y="8363"/>
                  </a:cubicBezTo>
                  <a:cubicBezTo>
                    <a:pt x="599" y="8363"/>
                    <a:pt x="599" y="8363"/>
                    <a:pt x="599" y="8363"/>
                  </a:cubicBezTo>
                  <a:cubicBezTo>
                    <a:pt x="599" y="8464"/>
                    <a:pt x="599" y="8464"/>
                    <a:pt x="599" y="8464"/>
                  </a:cubicBezTo>
                  <a:lnTo>
                    <a:pt x="10" y="8464"/>
                  </a:lnTo>
                  <a:close/>
                  <a:moveTo>
                    <a:pt x="10" y="8709"/>
                  </a:moveTo>
                  <a:cubicBezTo>
                    <a:pt x="10" y="8608"/>
                    <a:pt x="10" y="8608"/>
                    <a:pt x="10" y="8608"/>
                  </a:cubicBezTo>
                  <a:cubicBezTo>
                    <a:pt x="599" y="8608"/>
                    <a:pt x="599" y="8608"/>
                    <a:pt x="599" y="8608"/>
                  </a:cubicBezTo>
                  <a:cubicBezTo>
                    <a:pt x="599" y="8709"/>
                    <a:pt x="599" y="8709"/>
                    <a:pt x="599" y="8709"/>
                  </a:cubicBezTo>
                  <a:lnTo>
                    <a:pt x="10" y="8709"/>
                  </a:lnTo>
                  <a:close/>
                  <a:moveTo>
                    <a:pt x="0" y="9008"/>
                  </a:moveTo>
                  <a:cubicBezTo>
                    <a:pt x="0" y="8947"/>
                    <a:pt x="25" y="8899"/>
                    <a:pt x="75" y="8865"/>
                  </a:cubicBezTo>
                  <a:cubicBezTo>
                    <a:pt x="126" y="8831"/>
                    <a:pt x="198" y="8813"/>
                    <a:pt x="293" y="8813"/>
                  </a:cubicBezTo>
                  <a:cubicBezTo>
                    <a:pt x="397" y="8813"/>
                    <a:pt x="475" y="8831"/>
                    <a:pt x="529" y="8867"/>
                  </a:cubicBezTo>
                  <a:cubicBezTo>
                    <a:pt x="582" y="8903"/>
                    <a:pt x="609" y="8955"/>
                    <a:pt x="609" y="9022"/>
                  </a:cubicBezTo>
                  <a:cubicBezTo>
                    <a:pt x="609" y="9152"/>
                    <a:pt x="508" y="9217"/>
                    <a:pt x="307" y="9217"/>
                  </a:cubicBezTo>
                  <a:cubicBezTo>
                    <a:pt x="207" y="9217"/>
                    <a:pt x="131" y="9198"/>
                    <a:pt x="79" y="9162"/>
                  </a:cubicBezTo>
                  <a:cubicBezTo>
                    <a:pt x="27" y="9125"/>
                    <a:pt x="0" y="9074"/>
                    <a:pt x="0" y="9008"/>
                  </a:cubicBezTo>
                  <a:close/>
                  <a:moveTo>
                    <a:pt x="533" y="9018"/>
                  </a:moveTo>
                  <a:cubicBezTo>
                    <a:pt x="533" y="8946"/>
                    <a:pt x="454" y="8911"/>
                    <a:pt x="297" y="8911"/>
                  </a:cubicBezTo>
                  <a:cubicBezTo>
                    <a:pt x="150" y="8911"/>
                    <a:pt x="76" y="8946"/>
                    <a:pt x="76" y="9016"/>
                  </a:cubicBezTo>
                  <a:cubicBezTo>
                    <a:pt x="76" y="9085"/>
                    <a:pt x="151" y="9119"/>
                    <a:pt x="300" y="9119"/>
                  </a:cubicBezTo>
                  <a:cubicBezTo>
                    <a:pt x="455" y="9119"/>
                    <a:pt x="533" y="9085"/>
                    <a:pt x="533" y="9018"/>
                  </a:cubicBezTo>
                  <a:close/>
                  <a:moveTo>
                    <a:pt x="32" y="9543"/>
                  </a:moveTo>
                  <a:cubicBezTo>
                    <a:pt x="21" y="9483"/>
                    <a:pt x="37" y="9431"/>
                    <a:pt x="80" y="9388"/>
                  </a:cubicBezTo>
                  <a:cubicBezTo>
                    <a:pt x="123" y="9345"/>
                    <a:pt x="191" y="9315"/>
                    <a:pt x="284" y="9298"/>
                  </a:cubicBezTo>
                  <a:cubicBezTo>
                    <a:pt x="386" y="9279"/>
                    <a:pt x="467" y="9282"/>
                    <a:pt x="526" y="9307"/>
                  </a:cubicBezTo>
                  <a:cubicBezTo>
                    <a:pt x="585" y="9332"/>
                    <a:pt x="621" y="9378"/>
                    <a:pt x="633" y="9445"/>
                  </a:cubicBezTo>
                  <a:cubicBezTo>
                    <a:pt x="657" y="9572"/>
                    <a:pt x="570" y="9654"/>
                    <a:pt x="372" y="9691"/>
                  </a:cubicBezTo>
                  <a:cubicBezTo>
                    <a:pt x="274" y="9710"/>
                    <a:pt x="196" y="9706"/>
                    <a:pt x="138" y="9680"/>
                  </a:cubicBezTo>
                  <a:cubicBezTo>
                    <a:pt x="80" y="9653"/>
                    <a:pt x="45" y="9608"/>
                    <a:pt x="32" y="9543"/>
                  </a:cubicBezTo>
                  <a:close/>
                  <a:moveTo>
                    <a:pt x="558" y="9454"/>
                  </a:moveTo>
                  <a:cubicBezTo>
                    <a:pt x="544" y="9384"/>
                    <a:pt x="460" y="9364"/>
                    <a:pt x="306" y="9393"/>
                  </a:cubicBezTo>
                  <a:cubicBezTo>
                    <a:pt x="161" y="9420"/>
                    <a:pt x="95" y="9468"/>
                    <a:pt x="108" y="9537"/>
                  </a:cubicBezTo>
                  <a:cubicBezTo>
                    <a:pt x="121" y="9604"/>
                    <a:pt x="201" y="9625"/>
                    <a:pt x="348" y="9597"/>
                  </a:cubicBezTo>
                  <a:cubicBezTo>
                    <a:pt x="500" y="9568"/>
                    <a:pt x="570" y="9521"/>
                    <a:pt x="558" y="9454"/>
                  </a:cubicBezTo>
                  <a:close/>
                  <a:moveTo>
                    <a:pt x="222" y="10091"/>
                  </a:moveTo>
                  <a:cubicBezTo>
                    <a:pt x="193" y="10037"/>
                    <a:pt x="193" y="9983"/>
                    <a:pt x="221" y="9929"/>
                  </a:cubicBezTo>
                  <a:cubicBezTo>
                    <a:pt x="249" y="9876"/>
                    <a:pt x="305" y="9826"/>
                    <a:pt x="389" y="9782"/>
                  </a:cubicBezTo>
                  <a:cubicBezTo>
                    <a:pt x="481" y="9733"/>
                    <a:pt x="559" y="9712"/>
                    <a:pt x="623" y="9719"/>
                  </a:cubicBezTo>
                  <a:cubicBezTo>
                    <a:pt x="687" y="9726"/>
                    <a:pt x="735" y="9759"/>
                    <a:pt x="766" y="9819"/>
                  </a:cubicBezTo>
                  <a:cubicBezTo>
                    <a:pt x="827" y="9933"/>
                    <a:pt x="768" y="10037"/>
                    <a:pt x="591" y="10131"/>
                  </a:cubicBezTo>
                  <a:cubicBezTo>
                    <a:pt x="503" y="10178"/>
                    <a:pt x="427" y="10198"/>
                    <a:pt x="364" y="10190"/>
                  </a:cubicBezTo>
                  <a:cubicBezTo>
                    <a:pt x="300" y="10182"/>
                    <a:pt x="253" y="10149"/>
                    <a:pt x="222" y="10091"/>
                  </a:cubicBezTo>
                  <a:close/>
                  <a:moveTo>
                    <a:pt x="697" y="9850"/>
                  </a:moveTo>
                  <a:cubicBezTo>
                    <a:pt x="664" y="9787"/>
                    <a:pt x="577" y="9792"/>
                    <a:pt x="438" y="9866"/>
                  </a:cubicBezTo>
                  <a:cubicBezTo>
                    <a:pt x="308" y="9935"/>
                    <a:pt x="260" y="10001"/>
                    <a:pt x="292" y="10062"/>
                  </a:cubicBezTo>
                  <a:cubicBezTo>
                    <a:pt x="325" y="10123"/>
                    <a:pt x="407" y="10119"/>
                    <a:pt x="539" y="10049"/>
                  </a:cubicBezTo>
                  <a:cubicBezTo>
                    <a:pt x="676" y="9976"/>
                    <a:pt x="729" y="9910"/>
                    <a:pt x="697" y="9850"/>
                  </a:cubicBezTo>
                  <a:close/>
                  <a:moveTo>
                    <a:pt x="516" y="10492"/>
                  </a:moveTo>
                  <a:cubicBezTo>
                    <a:pt x="450" y="10416"/>
                    <a:pt x="450" y="10416"/>
                    <a:pt x="450" y="10416"/>
                  </a:cubicBezTo>
                  <a:cubicBezTo>
                    <a:pt x="894" y="10030"/>
                    <a:pt x="894" y="10030"/>
                    <a:pt x="894" y="10030"/>
                  </a:cubicBezTo>
                  <a:cubicBezTo>
                    <a:pt x="960" y="10106"/>
                    <a:pt x="960" y="10106"/>
                    <a:pt x="960" y="10106"/>
                  </a:cubicBezTo>
                  <a:lnTo>
                    <a:pt x="516" y="10492"/>
                  </a:lnTo>
                  <a:close/>
                  <a:moveTo>
                    <a:pt x="796" y="10755"/>
                  </a:moveTo>
                  <a:cubicBezTo>
                    <a:pt x="746" y="10719"/>
                    <a:pt x="722" y="10671"/>
                    <a:pt x="724" y="10610"/>
                  </a:cubicBezTo>
                  <a:cubicBezTo>
                    <a:pt x="725" y="10550"/>
                    <a:pt x="754" y="10481"/>
                    <a:pt x="810" y="10404"/>
                  </a:cubicBezTo>
                  <a:cubicBezTo>
                    <a:pt x="871" y="10320"/>
                    <a:pt x="931" y="10267"/>
                    <a:pt x="992" y="10245"/>
                  </a:cubicBezTo>
                  <a:cubicBezTo>
                    <a:pt x="1052" y="10223"/>
                    <a:pt x="1110" y="10232"/>
                    <a:pt x="1164" y="10271"/>
                  </a:cubicBezTo>
                  <a:cubicBezTo>
                    <a:pt x="1269" y="10347"/>
                    <a:pt x="1263" y="10467"/>
                    <a:pt x="1144" y="10630"/>
                  </a:cubicBezTo>
                  <a:cubicBezTo>
                    <a:pt x="1086" y="10710"/>
                    <a:pt x="1026" y="10761"/>
                    <a:pt x="966" y="10782"/>
                  </a:cubicBezTo>
                  <a:cubicBezTo>
                    <a:pt x="906" y="10803"/>
                    <a:pt x="849" y="10794"/>
                    <a:pt x="796" y="10755"/>
                  </a:cubicBezTo>
                  <a:close/>
                  <a:moveTo>
                    <a:pt x="1116" y="10330"/>
                  </a:moveTo>
                  <a:cubicBezTo>
                    <a:pt x="1058" y="10288"/>
                    <a:pt x="983" y="10331"/>
                    <a:pt x="891" y="10458"/>
                  </a:cubicBezTo>
                  <a:cubicBezTo>
                    <a:pt x="804" y="10577"/>
                    <a:pt x="789" y="10657"/>
                    <a:pt x="846" y="10699"/>
                  </a:cubicBezTo>
                  <a:cubicBezTo>
                    <a:pt x="902" y="10739"/>
                    <a:pt x="974" y="10699"/>
                    <a:pt x="1062" y="10578"/>
                  </a:cubicBezTo>
                  <a:cubicBezTo>
                    <a:pt x="1153" y="10452"/>
                    <a:pt x="1171" y="10370"/>
                    <a:pt x="1116" y="10330"/>
                  </a:cubicBezTo>
                  <a:close/>
                  <a:moveTo>
                    <a:pt x="1236" y="10987"/>
                  </a:moveTo>
                  <a:cubicBezTo>
                    <a:pt x="1143" y="10948"/>
                    <a:pt x="1143" y="10948"/>
                    <a:pt x="1143" y="10948"/>
                  </a:cubicBezTo>
                  <a:cubicBezTo>
                    <a:pt x="1372" y="10405"/>
                    <a:pt x="1372" y="10405"/>
                    <a:pt x="1372" y="10405"/>
                  </a:cubicBezTo>
                  <a:cubicBezTo>
                    <a:pt x="1465" y="10444"/>
                    <a:pt x="1465" y="10444"/>
                    <a:pt x="1465" y="10444"/>
                  </a:cubicBezTo>
                  <a:lnTo>
                    <a:pt x="1236" y="10987"/>
                  </a:lnTo>
                  <a:close/>
                  <a:moveTo>
                    <a:pt x="1605" y="11099"/>
                  </a:moveTo>
                  <a:cubicBezTo>
                    <a:pt x="1544" y="11089"/>
                    <a:pt x="1501" y="11056"/>
                    <a:pt x="1476" y="11001"/>
                  </a:cubicBezTo>
                  <a:cubicBezTo>
                    <a:pt x="1450" y="10946"/>
                    <a:pt x="1445" y="10872"/>
                    <a:pt x="1461" y="10778"/>
                  </a:cubicBezTo>
                  <a:cubicBezTo>
                    <a:pt x="1479" y="10676"/>
                    <a:pt x="1510" y="10601"/>
                    <a:pt x="1554" y="10555"/>
                  </a:cubicBezTo>
                  <a:cubicBezTo>
                    <a:pt x="1598" y="10508"/>
                    <a:pt x="1654" y="10490"/>
                    <a:pt x="1720" y="10502"/>
                  </a:cubicBezTo>
                  <a:cubicBezTo>
                    <a:pt x="1848" y="10523"/>
                    <a:pt x="1895" y="10633"/>
                    <a:pt x="1861" y="10832"/>
                  </a:cubicBezTo>
                  <a:cubicBezTo>
                    <a:pt x="1845" y="10930"/>
                    <a:pt x="1814" y="11002"/>
                    <a:pt x="1769" y="11047"/>
                  </a:cubicBezTo>
                  <a:cubicBezTo>
                    <a:pt x="1724" y="11093"/>
                    <a:pt x="1669" y="11110"/>
                    <a:pt x="1605" y="11099"/>
                  </a:cubicBezTo>
                  <a:close/>
                  <a:moveTo>
                    <a:pt x="1703" y="10576"/>
                  </a:moveTo>
                  <a:cubicBezTo>
                    <a:pt x="1633" y="10564"/>
                    <a:pt x="1584" y="10635"/>
                    <a:pt x="1558" y="10791"/>
                  </a:cubicBezTo>
                  <a:cubicBezTo>
                    <a:pt x="1533" y="10936"/>
                    <a:pt x="1555" y="11014"/>
                    <a:pt x="1625" y="11026"/>
                  </a:cubicBezTo>
                  <a:cubicBezTo>
                    <a:pt x="1693" y="11037"/>
                    <a:pt x="1739" y="10969"/>
                    <a:pt x="1764" y="10822"/>
                  </a:cubicBezTo>
                  <a:cubicBezTo>
                    <a:pt x="1790" y="10669"/>
                    <a:pt x="1770" y="10587"/>
                    <a:pt x="1703" y="10576"/>
                  </a:cubicBezTo>
                  <a:close/>
                  <a:moveTo>
                    <a:pt x="2079" y="11118"/>
                  </a:moveTo>
                  <a:cubicBezTo>
                    <a:pt x="1978" y="11118"/>
                    <a:pt x="1978" y="11118"/>
                    <a:pt x="1978" y="11118"/>
                  </a:cubicBezTo>
                  <a:cubicBezTo>
                    <a:pt x="1978" y="10529"/>
                    <a:pt x="1978" y="10529"/>
                    <a:pt x="1978" y="10529"/>
                  </a:cubicBezTo>
                  <a:cubicBezTo>
                    <a:pt x="2079" y="10529"/>
                    <a:pt x="2079" y="10529"/>
                    <a:pt x="2079" y="10529"/>
                  </a:cubicBezTo>
                  <a:lnTo>
                    <a:pt x="2079" y="11118"/>
                  </a:lnTo>
                  <a:close/>
                  <a:moveTo>
                    <a:pt x="2379" y="11128"/>
                  </a:moveTo>
                  <a:cubicBezTo>
                    <a:pt x="2317" y="11128"/>
                    <a:pt x="2269" y="11103"/>
                    <a:pt x="2235" y="11053"/>
                  </a:cubicBezTo>
                  <a:cubicBezTo>
                    <a:pt x="2201" y="11002"/>
                    <a:pt x="2184" y="10930"/>
                    <a:pt x="2184" y="10835"/>
                  </a:cubicBezTo>
                  <a:cubicBezTo>
                    <a:pt x="2184" y="10731"/>
                    <a:pt x="2201" y="10653"/>
                    <a:pt x="2237" y="10599"/>
                  </a:cubicBezTo>
                  <a:cubicBezTo>
                    <a:pt x="2273" y="10546"/>
                    <a:pt x="2325" y="10519"/>
                    <a:pt x="2393" y="10519"/>
                  </a:cubicBezTo>
                  <a:cubicBezTo>
                    <a:pt x="2522" y="10519"/>
                    <a:pt x="2587" y="10620"/>
                    <a:pt x="2587" y="10821"/>
                  </a:cubicBezTo>
                  <a:cubicBezTo>
                    <a:pt x="2587" y="10921"/>
                    <a:pt x="2568" y="10997"/>
                    <a:pt x="2532" y="11049"/>
                  </a:cubicBezTo>
                  <a:cubicBezTo>
                    <a:pt x="2495" y="11101"/>
                    <a:pt x="2444" y="11128"/>
                    <a:pt x="2379" y="11128"/>
                  </a:cubicBezTo>
                  <a:close/>
                  <a:moveTo>
                    <a:pt x="2388" y="10595"/>
                  </a:moveTo>
                  <a:cubicBezTo>
                    <a:pt x="2317" y="10595"/>
                    <a:pt x="2281" y="10674"/>
                    <a:pt x="2281" y="10831"/>
                  </a:cubicBezTo>
                  <a:cubicBezTo>
                    <a:pt x="2281" y="10979"/>
                    <a:pt x="2316" y="11052"/>
                    <a:pt x="2386" y="11052"/>
                  </a:cubicBezTo>
                  <a:cubicBezTo>
                    <a:pt x="2455" y="11052"/>
                    <a:pt x="2489" y="10977"/>
                    <a:pt x="2489" y="10828"/>
                  </a:cubicBezTo>
                  <a:cubicBezTo>
                    <a:pt x="2489" y="10673"/>
                    <a:pt x="2456" y="10595"/>
                    <a:pt x="2388" y="10595"/>
                  </a:cubicBezTo>
                  <a:close/>
                  <a:moveTo>
                    <a:pt x="2791" y="11118"/>
                  </a:moveTo>
                  <a:cubicBezTo>
                    <a:pt x="2690" y="11118"/>
                    <a:pt x="2690" y="11118"/>
                    <a:pt x="2690" y="11118"/>
                  </a:cubicBezTo>
                  <a:cubicBezTo>
                    <a:pt x="2690" y="10529"/>
                    <a:pt x="2690" y="10529"/>
                    <a:pt x="2690" y="10529"/>
                  </a:cubicBezTo>
                  <a:cubicBezTo>
                    <a:pt x="2791" y="10529"/>
                    <a:pt x="2791" y="10529"/>
                    <a:pt x="2791" y="10529"/>
                  </a:cubicBezTo>
                  <a:lnTo>
                    <a:pt x="2791" y="11118"/>
                  </a:lnTo>
                  <a:close/>
                  <a:moveTo>
                    <a:pt x="3091" y="11128"/>
                  </a:moveTo>
                  <a:cubicBezTo>
                    <a:pt x="3029" y="11128"/>
                    <a:pt x="2982" y="11103"/>
                    <a:pt x="2947" y="11053"/>
                  </a:cubicBezTo>
                  <a:cubicBezTo>
                    <a:pt x="2913" y="11002"/>
                    <a:pt x="2896" y="10930"/>
                    <a:pt x="2896" y="10835"/>
                  </a:cubicBezTo>
                  <a:cubicBezTo>
                    <a:pt x="2896" y="10731"/>
                    <a:pt x="2914" y="10653"/>
                    <a:pt x="2949" y="10599"/>
                  </a:cubicBezTo>
                  <a:cubicBezTo>
                    <a:pt x="2985" y="10546"/>
                    <a:pt x="3037" y="10519"/>
                    <a:pt x="3105" y="10519"/>
                  </a:cubicBezTo>
                  <a:cubicBezTo>
                    <a:pt x="3234" y="10519"/>
                    <a:pt x="3299" y="10620"/>
                    <a:pt x="3299" y="10821"/>
                  </a:cubicBezTo>
                  <a:cubicBezTo>
                    <a:pt x="3299" y="10921"/>
                    <a:pt x="3281" y="10997"/>
                    <a:pt x="3244" y="11049"/>
                  </a:cubicBezTo>
                  <a:cubicBezTo>
                    <a:pt x="3207" y="11101"/>
                    <a:pt x="3156" y="11128"/>
                    <a:pt x="3091" y="11128"/>
                  </a:cubicBezTo>
                  <a:close/>
                  <a:moveTo>
                    <a:pt x="3100" y="10595"/>
                  </a:moveTo>
                  <a:cubicBezTo>
                    <a:pt x="3029" y="10595"/>
                    <a:pt x="2993" y="10674"/>
                    <a:pt x="2993" y="10831"/>
                  </a:cubicBezTo>
                  <a:cubicBezTo>
                    <a:pt x="2993" y="10979"/>
                    <a:pt x="3028" y="11052"/>
                    <a:pt x="3098" y="11052"/>
                  </a:cubicBezTo>
                  <a:cubicBezTo>
                    <a:pt x="3167" y="11052"/>
                    <a:pt x="3202" y="10977"/>
                    <a:pt x="3202" y="10828"/>
                  </a:cubicBezTo>
                  <a:cubicBezTo>
                    <a:pt x="3202" y="10673"/>
                    <a:pt x="3168" y="10595"/>
                    <a:pt x="3100" y="10595"/>
                  </a:cubicBezTo>
                  <a:close/>
                  <a:moveTo>
                    <a:pt x="3503" y="11118"/>
                  </a:moveTo>
                  <a:cubicBezTo>
                    <a:pt x="3403" y="11118"/>
                    <a:pt x="3403" y="11118"/>
                    <a:pt x="3403" y="11118"/>
                  </a:cubicBezTo>
                  <a:cubicBezTo>
                    <a:pt x="3403" y="10529"/>
                    <a:pt x="3403" y="10529"/>
                    <a:pt x="3403" y="10529"/>
                  </a:cubicBezTo>
                  <a:cubicBezTo>
                    <a:pt x="3503" y="10529"/>
                    <a:pt x="3503" y="10529"/>
                    <a:pt x="3503" y="10529"/>
                  </a:cubicBezTo>
                  <a:lnTo>
                    <a:pt x="3503" y="11118"/>
                  </a:lnTo>
                  <a:close/>
                  <a:moveTo>
                    <a:pt x="3803" y="11128"/>
                  </a:moveTo>
                  <a:cubicBezTo>
                    <a:pt x="3741" y="11128"/>
                    <a:pt x="3694" y="11103"/>
                    <a:pt x="3659" y="11053"/>
                  </a:cubicBezTo>
                  <a:cubicBezTo>
                    <a:pt x="3625" y="11002"/>
                    <a:pt x="3608" y="10930"/>
                    <a:pt x="3608" y="10835"/>
                  </a:cubicBezTo>
                  <a:cubicBezTo>
                    <a:pt x="3608" y="10731"/>
                    <a:pt x="3626" y="10653"/>
                    <a:pt x="3662" y="10599"/>
                  </a:cubicBezTo>
                  <a:cubicBezTo>
                    <a:pt x="3697" y="10546"/>
                    <a:pt x="3749" y="10519"/>
                    <a:pt x="3817" y="10519"/>
                  </a:cubicBezTo>
                  <a:cubicBezTo>
                    <a:pt x="3946" y="10519"/>
                    <a:pt x="4011" y="10620"/>
                    <a:pt x="4011" y="10821"/>
                  </a:cubicBezTo>
                  <a:cubicBezTo>
                    <a:pt x="4011" y="10921"/>
                    <a:pt x="3993" y="10997"/>
                    <a:pt x="3956" y="11049"/>
                  </a:cubicBezTo>
                  <a:cubicBezTo>
                    <a:pt x="3920" y="11101"/>
                    <a:pt x="3868" y="11128"/>
                    <a:pt x="3803" y="11128"/>
                  </a:cubicBezTo>
                  <a:close/>
                  <a:moveTo>
                    <a:pt x="3812" y="10595"/>
                  </a:moveTo>
                  <a:cubicBezTo>
                    <a:pt x="3741" y="10595"/>
                    <a:pt x="3705" y="10674"/>
                    <a:pt x="3705" y="10831"/>
                  </a:cubicBezTo>
                  <a:cubicBezTo>
                    <a:pt x="3705" y="10979"/>
                    <a:pt x="3740" y="11052"/>
                    <a:pt x="3810" y="11052"/>
                  </a:cubicBezTo>
                  <a:cubicBezTo>
                    <a:pt x="3879" y="11052"/>
                    <a:pt x="3914" y="10977"/>
                    <a:pt x="3914" y="10828"/>
                  </a:cubicBezTo>
                  <a:cubicBezTo>
                    <a:pt x="3914" y="10673"/>
                    <a:pt x="3880" y="10595"/>
                    <a:pt x="3812" y="10595"/>
                  </a:cubicBezTo>
                  <a:close/>
                  <a:moveTo>
                    <a:pt x="4215" y="11118"/>
                  </a:moveTo>
                  <a:cubicBezTo>
                    <a:pt x="4115" y="11118"/>
                    <a:pt x="4115" y="11118"/>
                    <a:pt x="4115" y="11118"/>
                  </a:cubicBezTo>
                  <a:cubicBezTo>
                    <a:pt x="4115" y="10529"/>
                    <a:pt x="4115" y="10529"/>
                    <a:pt x="4115" y="10529"/>
                  </a:cubicBezTo>
                  <a:cubicBezTo>
                    <a:pt x="4215" y="10529"/>
                    <a:pt x="4215" y="10529"/>
                    <a:pt x="4215" y="10529"/>
                  </a:cubicBezTo>
                  <a:lnTo>
                    <a:pt x="4215" y="11118"/>
                  </a:lnTo>
                  <a:close/>
                  <a:moveTo>
                    <a:pt x="4514" y="11128"/>
                  </a:moveTo>
                  <a:cubicBezTo>
                    <a:pt x="4453" y="11128"/>
                    <a:pt x="4405" y="11103"/>
                    <a:pt x="4371" y="11053"/>
                  </a:cubicBezTo>
                  <a:cubicBezTo>
                    <a:pt x="4337" y="11002"/>
                    <a:pt x="4319" y="10930"/>
                    <a:pt x="4319" y="10835"/>
                  </a:cubicBezTo>
                  <a:cubicBezTo>
                    <a:pt x="4319" y="10731"/>
                    <a:pt x="4337" y="10653"/>
                    <a:pt x="4373" y="10599"/>
                  </a:cubicBezTo>
                  <a:cubicBezTo>
                    <a:pt x="4409" y="10546"/>
                    <a:pt x="4461" y="10519"/>
                    <a:pt x="4528" y="10519"/>
                  </a:cubicBezTo>
                  <a:cubicBezTo>
                    <a:pt x="4658" y="10519"/>
                    <a:pt x="4723" y="10620"/>
                    <a:pt x="4723" y="10821"/>
                  </a:cubicBezTo>
                  <a:cubicBezTo>
                    <a:pt x="4723" y="10921"/>
                    <a:pt x="4704" y="10997"/>
                    <a:pt x="4668" y="11049"/>
                  </a:cubicBezTo>
                  <a:cubicBezTo>
                    <a:pt x="4631" y="11101"/>
                    <a:pt x="4580" y="11128"/>
                    <a:pt x="4514" y="11128"/>
                  </a:cubicBezTo>
                  <a:close/>
                  <a:moveTo>
                    <a:pt x="4524" y="10595"/>
                  </a:moveTo>
                  <a:cubicBezTo>
                    <a:pt x="4452" y="10595"/>
                    <a:pt x="4417" y="10674"/>
                    <a:pt x="4417" y="10831"/>
                  </a:cubicBezTo>
                  <a:cubicBezTo>
                    <a:pt x="4417" y="10979"/>
                    <a:pt x="4452" y="11052"/>
                    <a:pt x="4522" y="11052"/>
                  </a:cubicBezTo>
                  <a:cubicBezTo>
                    <a:pt x="4591" y="11052"/>
                    <a:pt x="4625" y="10977"/>
                    <a:pt x="4625" y="10828"/>
                  </a:cubicBezTo>
                  <a:cubicBezTo>
                    <a:pt x="4625" y="10673"/>
                    <a:pt x="4592" y="10595"/>
                    <a:pt x="4524" y="10595"/>
                  </a:cubicBezTo>
                  <a:close/>
                  <a:moveTo>
                    <a:pt x="4927" y="11118"/>
                  </a:moveTo>
                  <a:cubicBezTo>
                    <a:pt x="4827" y="11118"/>
                    <a:pt x="4827" y="11118"/>
                    <a:pt x="4827" y="11118"/>
                  </a:cubicBezTo>
                  <a:cubicBezTo>
                    <a:pt x="4827" y="10529"/>
                    <a:pt x="4827" y="10529"/>
                    <a:pt x="4827" y="10529"/>
                  </a:cubicBezTo>
                  <a:cubicBezTo>
                    <a:pt x="4927" y="10529"/>
                    <a:pt x="4927" y="10529"/>
                    <a:pt x="4927" y="10529"/>
                  </a:cubicBezTo>
                  <a:lnTo>
                    <a:pt x="4927" y="11118"/>
                  </a:lnTo>
                  <a:close/>
                  <a:moveTo>
                    <a:pt x="5227" y="11128"/>
                  </a:moveTo>
                  <a:cubicBezTo>
                    <a:pt x="5165" y="11128"/>
                    <a:pt x="5117" y="11103"/>
                    <a:pt x="5083" y="11053"/>
                  </a:cubicBezTo>
                  <a:cubicBezTo>
                    <a:pt x="5049" y="11002"/>
                    <a:pt x="5032" y="10930"/>
                    <a:pt x="5032" y="10835"/>
                  </a:cubicBezTo>
                  <a:cubicBezTo>
                    <a:pt x="5032" y="10731"/>
                    <a:pt x="5049" y="10653"/>
                    <a:pt x="5085" y="10599"/>
                  </a:cubicBezTo>
                  <a:cubicBezTo>
                    <a:pt x="5121" y="10546"/>
                    <a:pt x="5173" y="10519"/>
                    <a:pt x="5241" y="10519"/>
                  </a:cubicBezTo>
                  <a:cubicBezTo>
                    <a:pt x="5370" y="10519"/>
                    <a:pt x="5435" y="10620"/>
                    <a:pt x="5435" y="10821"/>
                  </a:cubicBezTo>
                  <a:cubicBezTo>
                    <a:pt x="5435" y="10921"/>
                    <a:pt x="5416" y="10997"/>
                    <a:pt x="5380" y="11049"/>
                  </a:cubicBezTo>
                  <a:cubicBezTo>
                    <a:pt x="5343" y="11101"/>
                    <a:pt x="5292" y="11128"/>
                    <a:pt x="5227" y="11128"/>
                  </a:cubicBezTo>
                  <a:close/>
                  <a:moveTo>
                    <a:pt x="5236" y="10595"/>
                  </a:moveTo>
                  <a:cubicBezTo>
                    <a:pt x="5165" y="10595"/>
                    <a:pt x="5129" y="10674"/>
                    <a:pt x="5129" y="10831"/>
                  </a:cubicBezTo>
                  <a:cubicBezTo>
                    <a:pt x="5129" y="10979"/>
                    <a:pt x="5164" y="11052"/>
                    <a:pt x="5234" y="11052"/>
                  </a:cubicBezTo>
                  <a:cubicBezTo>
                    <a:pt x="5303" y="11052"/>
                    <a:pt x="5337" y="10977"/>
                    <a:pt x="5337" y="10828"/>
                  </a:cubicBezTo>
                  <a:cubicBezTo>
                    <a:pt x="5337" y="10673"/>
                    <a:pt x="5304" y="10595"/>
                    <a:pt x="5236" y="10595"/>
                  </a:cubicBezTo>
                  <a:close/>
                  <a:moveTo>
                    <a:pt x="5735" y="11054"/>
                  </a:moveTo>
                  <a:cubicBezTo>
                    <a:pt x="5638" y="11081"/>
                    <a:pt x="5638" y="11081"/>
                    <a:pt x="5638" y="11081"/>
                  </a:cubicBezTo>
                  <a:cubicBezTo>
                    <a:pt x="5478" y="10514"/>
                    <a:pt x="5478" y="10514"/>
                    <a:pt x="5478" y="10514"/>
                  </a:cubicBezTo>
                  <a:cubicBezTo>
                    <a:pt x="5575" y="10487"/>
                    <a:pt x="5575" y="10487"/>
                    <a:pt x="5575" y="10487"/>
                  </a:cubicBezTo>
                  <a:lnTo>
                    <a:pt x="5735" y="11054"/>
                  </a:lnTo>
                  <a:close/>
                  <a:moveTo>
                    <a:pt x="6043" y="10909"/>
                  </a:moveTo>
                  <a:cubicBezTo>
                    <a:pt x="5956" y="10959"/>
                    <a:pt x="5956" y="10959"/>
                    <a:pt x="5956" y="10959"/>
                  </a:cubicBezTo>
                  <a:cubicBezTo>
                    <a:pt x="5658" y="10451"/>
                    <a:pt x="5658" y="10451"/>
                    <a:pt x="5658" y="10451"/>
                  </a:cubicBezTo>
                  <a:cubicBezTo>
                    <a:pt x="5745" y="10401"/>
                    <a:pt x="5745" y="10401"/>
                    <a:pt x="5745" y="10401"/>
                  </a:cubicBezTo>
                  <a:lnTo>
                    <a:pt x="6043" y="10909"/>
                  </a:lnTo>
                  <a:close/>
                  <a:moveTo>
                    <a:pt x="6374" y="10623"/>
                  </a:moveTo>
                  <a:cubicBezTo>
                    <a:pt x="6336" y="10671"/>
                    <a:pt x="6286" y="10693"/>
                    <a:pt x="6226" y="10689"/>
                  </a:cubicBezTo>
                  <a:cubicBezTo>
                    <a:pt x="6165" y="10684"/>
                    <a:pt x="6098" y="10653"/>
                    <a:pt x="6024" y="10594"/>
                  </a:cubicBezTo>
                  <a:cubicBezTo>
                    <a:pt x="5942" y="10530"/>
                    <a:pt x="5891" y="10467"/>
                    <a:pt x="5872" y="10405"/>
                  </a:cubicBezTo>
                  <a:cubicBezTo>
                    <a:pt x="5852" y="10344"/>
                    <a:pt x="5863" y="10287"/>
                    <a:pt x="5905" y="10234"/>
                  </a:cubicBezTo>
                  <a:cubicBezTo>
                    <a:pt x="5986" y="10133"/>
                    <a:pt x="6105" y="10144"/>
                    <a:pt x="6262" y="10269"/>
                  </a:cubicBezTo>
                  <a:cubicBezTo>
                    <a:pt x="6341" y="10331"/>
                    <a:pt x="6389" y="10392"/>
                    <a:pt x="6407" y="10454"/>
                  </a:cubicBezTo>
                  <a:cubicBezTo>
                    <a:pt x="6426" y="10515"/>
                    <a:pt x="6415" y="10571"/>
                    <a:pt x="6374" y="10623"/>
                  </a:cubicBezTo>
                  <a:close/>
                  <a:moveTo>
                    <a:pt x="5962" y="10285"/>
                  </a:moveTo>
                  <a:cubicBezTo>
                    <a:pt x="5918" y="10341"/>
                    <a:pt x="5957" y="10418"/>
                    <a:pt x="6081" y="10515"/>
                  </a:cubicBezTo>
                  <a:cubicBezTo>
                    <a:pt x="6196" y="10607"/>
                    <a:pt x="6276" y="10625"/>
                    <a:pt x="6319" y="10570"/>
                  </a:cubicBezTo>
                  <a:cubicBezTo>
                    <a:pt x="6362" y="10516"/>
                    <a:pt x="6325" y="10442"/>
                    <a:pt x="6207" y="10349"/>
                  </a:cubicBezTo>
                  <a:cubicBezTo>
                    <a:pt x="6086" y="10253"/>
                    <a:pt x="6004" y="10232"/>
                    <a:pt x="5962" y="10285"/>
                  </a:cubicBezTo>
                  <a:close/>
                  <a:moveTo>
                    <a:pt x="6615" y="10240"/>
                  </a:moveTo>
                  <a:cubicBezTo>
                    <a:pt x="6558" y="10324"/>
                    <a:pt x="6558" y="10324"/>
                    <a:pt x="6558" y="10324"/>
                  </a:cubicBezTo>
                  <a:cubicBezTo>
                    <a:pt x="6070" y="9994"/>
                    <a:pt x="6070" y="9994"/>
                    <a:pt x="6070" y="9994"/>
                  </a:cubicBezTo>
                  <a:cubicBezTo>
                    <a:pt x="6127" y="9911"/>
                    <a:pt x="6127" y="9911"/>
                    <a:pt x="6127" y="9911"/>
                  </a:cubicBezTo>
                  <a:lnTo>
                    <a:pt x="6615" y="10240"/>
                  </a:lnTo>
                  <a:close/>
                  <a:moveTo>
                    <a:pt x="6755" y="10051"/>
                  </a:moveTo>
                  <a:cubicBezTo>
                    <a:pt x="6694" y="10131"/>
                    <a:pt x="6694" y="10131"/>
                    <a:pt x="6694" y="10131"/>
                  </a:cubicBezTo>
                  <a:cubicBezTo>
                    <a:pt x="6228" y="9770"/>
                    <a:pt x="6228" y="9770"/>
                    <a:pt x="6228" y="9770"/>
                  </a:cubicBezTo>
                  <a:cubicBezTo>
                    <a:pt x="6290" y="9691"/>
                    <a:pt x="6290" y="9691"/>
                    <a:pt x="6290" y="9691"/>
                  </a:cubicBezTo>
                  <a:lnTo>
                    <a:pt x="6755" y="10051"/>
                  </a:lnTo>
                  <a:close/>
                  <a:moveTo>
                    <a:pt x="6908" y="9872"/>
                  </a:moveTo>
                  <a:cubicBezTo>
                    <a:pt x="6842" y="9947"/>
                    <a:pt x="6842" y="9947"/>
                    <a:pt x="6842" y="9947"/>
                  </a:cubicBezTo>
                  <a:cubicBezTo>
                    <a:pt x="6400" y="9557"/>
                    <a:pt x="6400" y="9557"/>
                    <a:pt x="6400" y="9557"/>
                  </a:cubicBezTo>
                  <a:cubicBezTo>
                    <a:pt x="6467" y="9482"/>
                    <a:pt x="6467" y="9482"/>
                    <a:pt x="6467" y="9482"/>
                  </a:cubicBezTo>
                  <a:lnTo>
                    <a:pt x="6908" y="9872"/>
                  </a:lnTo>
                  <a:close/>
                  <a:moveTo>
                    <a:pt x="7116" y="9675"/>
                  </a:moveTo>
                  <a:cubicBezTo>
                    <a:pt x="7071" y="9717"/>
                    <a:pt x="7019" y="9731"/>
                    <a:pt x="6960" y="9718"/>
                  </a:cubicBezTo>
                  <a:cubicBezTo>
                    <a:pt x="6900" y="9705"/>
                    <a:pt x="6838" y="9664"/>
                    <a:pt x="6773" y="9595"/>
                  </a:cubicBezTo>
                  <a:cubicBezTo>
                    <a:pt x="6702" y="9519"/>
                    <a:pt x="6662" y="9450"/>
                    <a:pt x="6651" y="9386"/>
                  </a:cubicBezTo>
                  <a:cubicBezTo>
                    <a:pt x="6641" y="9323"/>
                    <a:pt x="6660" y="9268"/>
                    <a:pt x="6710" y="9222"/>
                  </a:cubicBezTo>
                  <a:cubicBezTo>
                    <a:pt x="6804" y="9133"/>
                    <a:pt x="6920" y="9162"/>
                    <a:pt x="7058" y="9309"/>
                  </a:cubicBezTo>
                  <a:cubicBezTo>
                    <a:pt x="7126" y="9382"/>
                    <a:pt x="7165" y="9450"/>
                    <a:pt x="7174" y="9513"/>
                  </a:cubicBezTo>
                  <a:cubicBezTo>
                    <a:pt x="7183" y="9576"/>
                    <a:pt x="7164" y="9630"/>
                    <a:pt x="7116" y="9675"/>
                  </a:cubicBezTo>
                  <a:close/>
                  <a:moveTo>
                    <a:pt x="6758" y="9280"/>
                  </a:moveTo>
                  <a:cubicBezTo>
                    <a:pt x="6706" y="9329"/>
                    <a:pt x="6734" y="9411"/>
                    <a:pt x="6842" y="9526"/>
                  </a:cubicBezTo>
                  <a:cubicBezTo>
                    <a:pt x="6942" y="9633"/>
                    <a:pt x="7018" y="9663"/>
                    <a:pt x="7069" y="9615"/>
                  </a:cubicBezTo>
                  <a:cubicBezTo>
                    <a:pt x="7120" y="9568"/>
                    <a:pt x="7094" y="9489"/>
                    <a:pt x="6991" y="9380"/>
                  </a:cubicBezTo>
                  <a:cubicBezTo>
                    <a:pt x="6885" y="9267"/>
                    <a:pt x="6808" y="9234"/>
                    <a:pt x="6758" y="9280"/>
                  </a:cubicBezTo>
                  <a:close/>
                  <a:moveTo>
                    <a:pt x="7414" y="9411"/>
                  </a:moveTo>
                  <a:cubicBezTo>
                    <a:pt x="7334" y="9472"/>
                    <a:pt x="7334" y="9472"/>
                    <a:pt x="7334" y="9472"/>
                  </a:cubicBezTo>
                  <a:cubicBezTo>
                    <a:pt x="6974" y="9007"/>
                    <a:pt x="6974" y="9007"/>
                    <a:pt x="6974" y="9007"/>
                  </a:cubicBezTo>
                  <a:cubicBezTo>
                    <a:pt x="7053" y="8945"/>
                    <a:pt x="7053" y="8945"/>
                    <a:pt x="7053" y="8945"/>
                  </a:cubicBezTo>
                  <a:lnTo>
                    <a:pt x="7414" y="9411"/>
                  </a:lnTo>
                  <a:close/>
                  <a:moveTo>
                    <a:pt x="7654" y="9257"/>
                  </a:moveTo>
                  <a:cubicBezTo>
                    <a:pt x="7602" y="9290"/>
                    <a:pt x="7548" y="9294"/>
                    <a:pt x="7493" y="9270"/>
                  </a:cubicBezTo>
                  <a:cubicBezTo>
                    <a:pt x="7437" y="9246"/>
                    <a:pt x="7384" y="9194"/>
                    <a:pt x="7333" y="9114"/>
                  </a:cubicBezTo>
                  <a:cubicBezTo>
                    <a:pt x="7277" y="9026"/>
                    <a:pt x="7250" y="8950"/>
                    <a:pt x="7252" y="8886"/>
                  </a:cubicBezTo>
                  <a:cubicBezTo>
                    <a:pt x="7254" y="8822"/>
                    <a:pt x="7283" y="8771"/>
                    <a:pt x="7340" y="8735"/>
                  </a:cubicBezTo>
                  <a:cubicBezTo>
                    <a:pt x="7450" y="8666"/>
                    <a:pt x="7558" y="8716"/>
                    <a:pt x="7666" y="8886"/>
                  </a:cubicBezTo>
                  <a:cubicBezTo>
                    <a:pt x="7719" y="8970"/>
                    <a:pt x="7744" y="9044"/>
                    <a:pt x="7742" y="9108"/>
                  </a:cubicBezTo>
                  <a:cubicBezTo>
                    <a:pt x="7739" y="9172"/>
                    <a:pt x="7710" y="9222"/>
                    <a:pt x="7654" y="9257"/>
                  </a:cubicBezTo>
                  <a:close/>
                  <a:moveTo>
                    <a:pt x="7377" y="8802"/>
                  </a:moveTo>
                  <a:cubicBezTo>
                    <a:pt x="7317" y="8840"/>
                    <a:pt x="7329" y="8926"/>
                    <a:pt x="7413" y="9059"/>
                  </a:cubicBezTo>
                  <a:cubicBezTo>
                    <a:pt x="7492" y="9183"/>
                    <a:pt x="7561" y="9226"/>
                    <a:pt x="7620" y="9189"/>
                  </a:cubicBezTo>
                  <a:cubicBezTo>
                    <a:pt x="7678" y="9152"/>
                    <a:pt x="7667" y="9070"/>
                    <a:pt x="7587" y="8944"/>
                  </a:cubicBezTo>
                  <a:cubicBezTo>
                    <a:pt x="7504" y="8813"/>
                    <a:pt x="7434" y="8766"/>
                    <a:pt x="7377" y="8802"/>
                  </a:cubicBezTo>
                  <a:close/>
                  <a:moveTo>
                    <a:pt x="7997" y="9053"/>
                  </a:moveTo>
                  <a:cubicBezTo>
                    <a:pt x="7907" y="9099"/>
                    <a:pt x="7907" y="9099"/>
                    <a:pt x="7907" y="9099"/>
                  </a:cubicBezTo>
                  <a:cubicBezTo>
                    <a:pt x="7640" y="8574"/>
                    <a:pt x="7640" y="8574"/>
                    <a:pt x="7640" y="8574"/>
                  </a:cubicBezTo>
                  <a:cubicBezTo>
                    <a:pt x="7730" y="8528"/>
                    <a:pt x="7730" y="8528"/>
                    <a:pt x="7730" y="8528"/>
                  </a:cubicBezTo>
                  <a:lnTo>
                    <a:pt x="7997" y="9053"/>
                  </a:lnTo>
                  <a:close/>
                  <a:moveTo>
                    <a:pt x="8261" y="8947"/>
                  </a:moveTo>
                  <a:cubicBezTo>
                    <a:pt x="8204" y="8970"/>
                    <a:pt x="8151" y="8964"/>
                    <a:pt x="8100" y="8930"/>
                  </a:cubicBezTo>
                  <a:cubicBezTo>
                    <a:pt x="8050" y="8896"/>
                    <a:pt x="8008" y="8835"/>
                    <a:pt x="7973" y="8747"/>
                  </a:cubicBezTo>
                  <a:cubicBezTo>
                    <a:pt x="7935" y="8650"/>
                    <a:pt x="7923" y="8570"/>
                    <a:pt x="7937" y="8507"/>
                  </a:cubicBezTo>
                  <a:cubicBezTo>
                    <a:pt x="7951" y="8444"/>
                    <a:pt x="7989" y="8401"/>
                    <a:pt x="8052" y="8376"/>
                  </a:cubicBezTo>
                  <a:cubicBezTo>
                    <a:pt x="8173" y="8329"/>
                    <a:pt x="8270" y="8399"/>
                    <a:pt x="8343" y="8586"/>
                  </a:cubicBezTo>
                  <a:cubicBezTo>
                    <a:pt x="8380" y="8679"/>
                    <a:pt x="8390" y="8756"/>
                    <a:pt x="8375" y="8818"/>
                  </a:cubicBezTo>
                  <a:cubicBezTo>
                    <a:pt x="8361" y="8880"/>
                    <a:pt x="8323" y="8923"/>
                    <a:pt x="8261" y="8947"/>
                  </a:cubicBezTo>
                  <a:close/>
                  <a:moveTo>
                    <a:pt x="8076" y="8448"/>
                  </a:moveTo>
                  <a:cubicBezTo>
                    <a:pt x="8009" y="8474"/>
                    <a:pt x="8005" y="8561"/>
                    <a:pt x="8062" y="8707"/>
                  </a:cubicBezTo>
                  <a:cubicBezTo>
                    <a:pt x="8116" y="8844"/>
                    <a:pt x="8175" y="8900"/>
                    <a:pt x="8241" y="8874"/>
                  </a:cubicBezTo>
                  <a:cubicBezTo>
                    <a:pt x="8305" y="8849"/>
                    <a:pt x="8310" y="8767"/>
                    <a:pt x="8255" y="8628"/>
                  </a:cubicBezTo>
                  <a:cubicBezTo>
                    <a:pt x="8198" y="8483"/>
                    <a:pt x="8139" y="8424"/>
                    <a:pt x="8076" y="8448"/>
                  </a:cubicBezTo>
                  <a:close/>
                  <a:moveTo>
                    <a:pt x="8636" y="8812"/>
                  </a:moveTo>
                  <a:cubicBezTo>
                    <a:pt x="8539" y="8840"/>
                    <a:pt x="8539" y="8840"/>
                    <a:pt x="8539" y="8840"/>
                  </a:cubicBezTo>
                  <a:cubicBezTo>
                    <a:pt x="8377" y="8274"/>
                    <a:pt x="8377" y="8274"/>
                    <a:pt x="8377" y="8274"/>
                  </a:cubicBezTo>
                  <a:cubicBezTo>
                    <a:pt x="8474" y="8246"/>
                    <a:pt x="8474" y="8246"/>
                    <a:pt x="8474" y="8246"/>
                  </a:cubicBezTo>
                  <a:lnTo>
                    <a:pt x="8636" y="8812"/>
                  </a:lnTo>
                  <a:close/>
                  <a:moveTo>
                    <a:pt x="8916" y="8759"/>
                  </a:moveTo>
                  <a:cubicBezTo>
                    <a:pt x="8856" y="8770"/>
                    <a:pt x="8804" y="8754"/>
                    <a:pt x="8761" y="8711"/>
                  </a:cubicBezTo>
                  <a:cubicBezTo>
                    <a:pt x="8719" y="8668"/>
                    <a:pt x="8688" y="8600"/>
                    <a:pt x="8671" y="8507"/>
                  </a:cubicBezTo>
                  <a:cubicBezTo>
                    <a:pt x="8652" y="8405"/>
                    <a:pt x="8655" y="8324"/>
                    <a:pt x="8681" y="8265"/>
                  </a:cubicBezTo>
                  <a:cubicBezTo>
                    <a:pt x="8707" y="8206"/>
                    <a:pt x="8753" y="8170"/>
                    <a:pt x="8819" y="8158"/>
                  </a:cubicBezTo>
                  <a:cubicBezTo>
                    <a:pt x="8946" y="8134"/>
                    <a:pt x="9028" y="8221"/>
                    <a:pt x="9065" y="8419"/>
                  </a:cubicBezTo>
                  <a:cubicBezTo>
                    <a:pt x="9083" y="8517"/>
                    <a:pt x="9079" y="8595"/>
                    <a:pt x="9053" y="8654"/>
                  </a:cubicBezTo>
                  <a:cubicBezTo>
                    <a:pt x="9026" y="8712"/>
                    <a:pt x="8981" y="8747"/>
                    <a:pt x="8916" y="8759"/>
                  </a:cubicBezTo>
                  <a:close/>
                  <a:moveTo>
                    <a:pt x="8828" y="8233"/>
                  </a:moveTo>
                  <a:cubicBezTo>
                    <a:pt x="8758" y="8246"/>
                    <a:pt x="8737" y="8330"/>
                    <a:pt x="8766" y="8485"/>
                  </a:cubicBezTo>
                  <a:cubicBezTo>
                    <a:pt x="8793" y="8630"/>
                    <a:pt x="8841" y="8696"/>
                    <a:pt x="8910" y="8683"/>
                  </a:cubicBezTo>
                  <a:cubicBezTo>
                    <a:pt x="8978" y="8671"/>
                    <a:pt x="8998" y="8591"/>
                    <a:pt x="8970" y="8443"/>
                  </a:cubicBezTo>
                  <a:cubicBezTo>
                    <a:pt x="8942" y="8291"/>
                    <a:pt x="8895" y="8221"/>
                    <a:pt x="8828" y="8233"/>
                  </a:cubicBezTo>
                  <a:close/>
                  <a:moveTo>
                    <a:pt x="9310" y="8697"/>
                  </a:moveTo>
                  <a:cubicBezTo>
                    <a:pt x="9210" y="8706"/>
                    <a:pt x="9210" y="8706"/>
                    <a:pt x="9210" y="8706"/>
                  </a:cubicBezTo>
                  <a:cubicBezTo>
                    <a:pt x="9158" y="8119"/>
                    <a:pt x="9158" y="8119"/>
                    <a:pt x="9158" y="8119"/>
                  </a:cubicBezTo>
                  <a:cubicBezTo>
                    <a:pt x="9258" y="8111"/>
                    <a:pt x="9258" y="8111"/>
                    <a:pt x="9258" y="8111"/>
                  </a:cubicBezTo>
                  <a:lnTo>
                    <a:pt x="9310" y="8697"/>
                  </a:lnTo>
                  <a:close/>
                  <a:moveTo>
                    <a:pt x="9595" y="8697"/>
                  </a:moveTo>
                  <a:cubicBezTo>
                    <a:pt x="9534" y="8696"/>
                    <a:pt x="9487" y="8671"/>
                    <a:pt x="9453" y="8620"/>
                  </a:cubicBezTo>
                  <a:cubicBezTo>
                    <a:pt x="9419" y="8570"/>
                    <a:pt x="9403" y="8497"/>
                    <a:pt x="9404" y="8403"/>
                  </a:cubicBezTo>
                  <a:cubicBezTo>
                    <a:pt x="9405" y="8299"/>
                    <a:pt x="9423" y="8220"/>
                    <a:pt x="9460" y="8167"/>
                  </a:cubicBezTo>
                  <a:cubicBezTo>
                    <a:pt x="9496" y="8114"/>
                    <a:pt x="9548" y="8088"/>
                    <a:pt x="9616" y="8089"/>
                  </a:cubicBezTo>
                  <a:cubicBezTo>
                    <a:pt x="9745" y="8090"/>
                    <a:pt x="9809" y="8191"/>
                    <a:pt x="9807" y="8393"/>
                  </a:cubicBezTo>
                  <a:cubicBezTo>
                    <a:pt x="9806" y="8492"/>
                    <a:pt x="9787" y="8568"/>
                    <a:pt x="9750" y="8620"/>
                  </a:cubicBezTo>
                  <a:cubicBezTo>
                    <a:pt x="9713" y="8672"/>
                    <a:pt x="9661" y="8698"/>
                    <a:pt x="9595" y="8697"/>
                  </a:cubicBezTo>
                  <a:close/>
                  <a:moveTo>
                    <a:pt x="9611" y="8165"/>
                  </a:moveTo>
                  <a:cubicBezTo>
                    <a:pt x="9539" y="8164"/>
                    <a:pt x="9503" y="8242"/>
                    <a:pt x="9501" y="8400"/>
                  </a:cubicBezTo>
                  <a:cubicBezTo>
                    <a:pt x="9499" y="8547"/>
                    <a:pt x="9534" y="8621"/>
                    <a:pt x="9604" y="8622"/>
                  </a:cubicBezTo>
                  <a:cubicBezTo>
                    <a:pt x="9673" y="8622"/>
                    <a:pt x="9708" y="8548"/>
                    <a:pt x="9710" y="8398"/>
                  </a:cubicBezTo>
                  <a:cubicBezTo>
                    <a:pt x="9711" y="8243"/>
                    <a:pt x="9678" y="8165"/>
                    <a:pt x="9611" y="8165"/>
                  </a:cubicBezTo>
                  <a:close/>
                  <a:moveTo>
                    <a:pt x="10042" y="8726"/>
                  </a:moveTo>
                  <a:cubicBezTo>
                    <a:pt x="9981" y="8718"/>
                    <a:pt x="9937" y="8687"/>
                    <a:pt x="9910" y="8633"/>
                  </a:cubicBezTo>
                  <a:cubicBezTo>
                    <a:pt x="9882" y="8579"/>
                    <a:pt x="9874" y="8505"/>
                    <a:pt x="9886" y="8411"/>
                  </a:cubicBezTo>
                  <a:cubicBezTo>
                    <a:pt x="9899" y="8308"/>
                    <a:pt x="9927" y="8232"/>
                    <a:pt x="9970" y="8184"/>
                  </a:cubicBezTo>
                  <a:cubicBezTo>
                    <a:pt x="10012" y="8136"/>
                    <a:pt x="10067" y="8116"/>
                    <a:pt x="10134" y="8124"/>
                  </a:cubicBezTo>
                  <a:cubicBezTo>
                    <a:pt x="10262" y="8141"/>
                    <a:pt x="10314" y="8249"/>
                    <a:pt x="10288" y="8448"/>
                  </a:cubicBezTo>
                  <a:cubicBezTo>
                    <a:pt x="10275" y="8547"/>
                    <a:pt x="10247" y="8620"/>
                    <a:pt x="10204" y="8668"/>
                  </a:cubicBezTo>
                  <a:cubicBezTo>
                    <a:pt x="10161" y="8715"/>
                    <a:pt x="10107" y="8734"/>
                    <a:pt x="10042" y="8726"/>
                  </a:cubicBezTo>
                  <a:close/>
                  <a:moveTo>
                    <a:pt x="10120" y="8199"/>
                  </a:moveTo>
                  <a:cubicBezTo>
                    <a:pt x="10049" y="8190"/>
                    <a:pt x="10003" y="8263"/>
                    <a:pt x="9983" y="8420"/>
                  </a:cubicBezTo>
                  <a:cubicBezTo>
                    <a:pt x="9964" y="8566"/>
                    <a:pt x="9990" y="8643"/>
                    <a:pt x="10059" y="8652"/>
                  </a:cubicBezTo>
                  <a:cubicBezTo>
                    <a:pt x="10128" y="8661"/>
                    <a:pt x="10171" y="8591"/>
                    <a:pt x="10191" y="8443"/>
                  </a:cubicBezTo>
                  <a:cubicBezTo>
                    <a:pt x="10210" y="8289"/>
                    <a:pt x="10187" y="8208"/>
                    <a:pt x="10120" y="8199"/>
                  </a:cubicBezTo>
                  <a:close/>
                  <a:moveTo>
                    <a:pt x="10436" y="8788"/>
                  </a:moveTo>
                  <a:cubicBezTo>
                    <a:pt x="10338" y="8766"/>
                    <a:pt x="10338" y="8766"/>
                    <a:pt x="10338" y="8766"/>
                  </a:cubicBezTo>
                  <a:cubicBezTo>
                    <a:pt x="10468" y="8192"/>
                    <a:pt x="10468" y="8192"/>
                    <a:pt x="10468" y="8192"/>
                  </a:cubicBezTo>
                  <a:cubicBezTo>
                    <a:pt x="10566" y="8214"/>
                    <a:pt x="10566" y="8214"/>
                    <a:pt x="10566" y="8214"/>
                  </a:cubicBezTo>
                  <a:lnTo>
                    <a:pt x="10436" y="8788"/>
                  </a:lnTo>
                  <a:close/>
                  <a:moveTo>
                    <a:pt x="10707" y="8876"/>
                  </a:moveTo>
                  <a:cubicBezTo>
                    <a:pt x="10649" y="8857"/>
                    <a:pt x="10612" y="8818"/>
                    <a:pt x="10595" y="8760"/>
                  </a:cubicBezTo>
                  <a:cubicBezTo>
                    <a:pt x="10578" y="8701"/>
                    <a:pt x="10584" y="8627"/>
                    <a:pt x="10614" y="8537"/>
                  </a:cubicBezTo>
                  <a:cubicBezTo>
                    <a:pt x="10646" y="8438"/>
                    <a:pt x="10688" y="8369"/>
                    <a:pt x="10739" y="8330"/>
                  </a:cubicBezTo>
                  <a:cubicBezTo>
                    <a:pt x="10790" y="8290"/>
                    <a:pt x="10847" y="8281"/>
                    <a:pt x="10911" y="8302"/>
                  </a:cubicBezTo>
                  <a:cubicBezTo>
                    <a:pt x="11034" y="8343"/>
                    <a:pt x="11064" y="8459"/>
                    <a:pt x="11001" y="8650"/>
                  </a:cubicBezTo>
                  <a:cubicBezTo>
                    <a:pt x="10970" y="8744"/>
                    <a:pt x="10929" y="8811"/>
                    <a:pt x="10878" y="8849"/>
                  </a:cubicBezTo>
                  <a:cubicBezTo>
                    <a:pt x="10826" y="8888"/>
                    <a:pt x="10770" y="8896"/>
                    <a:pt x="10707" y="8876"/>
                  </a:cubicBezTo>
                  <a:close/>
                  <a:moveTo>
                    <a:pt x="10883" y="8373"/>
                  </a:moveTo>
                  <a:cubicBezTo>
                    <a:pt x="10815" y="8351"/>
                    <a:pt x="10757" y="8414"/>
                    <a:pt x="10707" y="8564"/>
                  </a:cubicBezTo>
                  <a:cubicBezTo>
                    <a:pt x="10661" y="8704"/>
                    <a:pt x="10671" y="8784"/>
                    <a:pt x="10738" y="8806"/>
                  </a:cubicBezTo>
                  <a:cubicBezTo>
                    <a:pt x="10804" y="8828"/>
                    <a:pt x="10860" y="8768"/>
                    <a:pt x="10907" y="8626"/>
                  </a:cubicBezTo>
                  <a:cubicBezTo>
                    <a:pt x="10955" y="8478"/>
                    <a:pt x="10947" y="8394"/>
                    <a:pt x="10883" y="8373"/>
                  </a:cubicBezTo>
                  <a:close/>
                  <a:moveTo>
                    <a:pt x="11123" y="9041"/>
                  </a:moveTo>
                  <a:cubicBezTo>
                    <a:pt x="11067" y="9015"/>
                    <a:pt x="11035" y="8972"/>
                    <a:pt x="11025" y="8912"/>
                  </a:cubicBezTo>
                  <a:cubicBezTo>
                    <a:pt x="11016" y="8852"/>
                    <a:pt x="11031" y="8779"/>
                    <a:pt x="11072" y="8694"/>
                  </a:cubicBezTo>
                  <a:cubicBezTo>
                    <a:pt x="11117" y="8600"/>
                    <a:pt x="11167" y="8536"/>
                    <a:pt x="11222" y="8504"/>
                  </a:cubicBezTo>
                  <a:cubicBezTo>
                    <a:pt x="11277" y="8471"/>
                    <a:pt x="11335" y="8469"/>
                    <a:pt x="11396" y="8498"/>
                  </a:cubicBezTo>
                  <a:cubicBezTo>
                    <a:pt x="11513" y="8553"/>
                    <a:pt x="11529" y="8672"/>
                    <a:pt x="11442" y="8854"/>
                  </a:cubicBezTo>
                  <a:cubicBezTo>
                    <a:pt x="11400" y="8944"/>
                    <a:pt x="11350" y="9005"/>
                    <a:pt x="11295" y="9036"/>
                  </a:cubicBezTo>
                  <a:cubicBezTo>
                    <a:pt x="11239" y="9068"/>
                    <a:pt x="11182" y="9070"/>
                    <a:pt x="11123" y="9041"/>
                  </a:cubicBezTo>
                  <a:close/>
                  <a:moveTo>
                    <a:pt x="11360" y="8565"/>
                  </a:moveTo>
                  <a:cubicBezTo>
                    <a:pt x="11295" y="8534"/>
                    <a:pt x="11229" y="8590"/>
                    <a:pt x="11162" y="8732"/>
                  </a:cubicBezTo>
                  <a:cubicBezTo>
                    <a:pt x="11098" y="8865"/>
                    <a:pt x="11098" y="8946"/>
                    <a:pt x="11162" y="8976"/>
                  </a:cubicBezTo>
                  <a:cubicBezTo>
                    <a:pt x="11224" y="9006"/>
                    <a:pt x="11287" y="8953"/>
                    <a:pt x="11352" y="8818"/>
                  </a:cubicBezTo>
                  <a:cubicBezTo>
                    <a:pt x="11418" y="8678"/>
                    <a:pt x="11421" y="8594"/>
                    <a:pt x="11360" y="8565"/>
                  </a:cubicBezTo>
                  <a:close/>
                  <a:moveTo>
                    <a:pt x="11478" y="9223"/>
                  </a:moveTo>
                  <a:cubicBezTo>
                    <a:pt x="11391" y="9171"/>
                    <a:pt x="11391" y="9171"/>
                    <a:pt x="11391" y="9171"/>
                  </a:cubicBezTo>
                  <a:cubicBezTo>
                    <a:pt x="11693" y="8666"/>
                    <a:pt x="11693" y="8666"/>
                    <a:pt x="11693" y="8666"/>
                  </a:cubicBezTo>
                  <a:cubicBezTo>
                    <a:pt x="11780" y="8717"/>
                    <a:pt x="11780" y="8717"/>
                    <a:pt x="11780" y="8717"/>
                  </a:cubicBezTo>
                  <a:lnTo>
                    <a:pt x="11478" y="9223"/>
                  </a:lnTo>
                  <a:close/>
                  <a:moveTo>
                    <a:pt x="11709" y="9390"/>
                  </a:moveTo>
                  <a:cubicBezTo>
                    <a:pt x="11659" y="9354"/>
                    <a:pt x="11636" y="9306"/>
                    <a:pt x="11638" y="9245"/>
                  </a:cubicBezTo>
                  <a:cubicBezTo>
                    <a:pt x="11639" y="9184"/>
                    <a:pt x="11669" y="9116"/>
                    <a:pt x="11725" y="9039"/>
                  </a:cubicBezTo>
                  <a:cubicBezTo>
                    <a:pt x="11786" y="8955"/>
                    <a:pt x="11847" y="8903"/>
                    <a:pt x="11908" y="8881"/>
                  </a:cubicBezTo>
                  <a:cubicBezTo>
                    <a:pt x="11968" y="8859"/>
                    <a:pt x="12026" y="8868"/>
                    <a:pt x="12080" y="8908"/>
                  </a:cubicBezTo>
                  <a:cubicBezTo>
                    <a:pt x="12184" y="8985"/>
                    <a:pt x="12177" y="9104"/>
                    <a:pt x="12058" y="9266"/>
                  </a:cubicBezTo>
                  <a:cubicBezTo>
                    <a:pt x="11999" y="9347"/>
                    <a:pt x="11939" y="9397"/>
                    <a:pt x="11879" y="9418"/>
                  </a:cubicBezTo>
                  <a:cubicBezTo>
                    <a:pt x="11818" y="9438"/>
                    <a:pt x="11762" y="9429"/>
                    <a:pt x="11709" y="9390"/>
                  </a:cubicBezTo>
                  <a:close/>
                  <a:moveTo>
                    <a:pt x="12032" y="8967"/>
                  </a:moveTo>
                  <a:cubicBezTo>
                    <a:pt x="11974" y="8924"/>
                    <a:pt x="11899" y="8967"/>
                    <a:pt x="11805" y="9094"/>
                  </a:cubicBezTo>
                  <a:cubicBezTo>
                    <a:pt x="11718" y="9212"/>
                    <a:pt x="11703" y="9292"/>
                    <a:pt x="11759" y="9334"/>
                  </a:cubicBezTo>
                  <a:cubicBezTo>
                    <a:pt x="11815" y="9375"/>
                    <a:pt x="11887" y="9335"/>
                    <a:pt x="11976" y="9214"/>
                  </a:cubicBezTo>
                  <a:cubicBezTo>
                    <a:pt x="12067" y="9089"/>
                    <a:pt x="12086" y="9007"/>
                    <a:pt x="12032" y="8967"/>
                  </a:cubicBezTo>
                  <a:close/>
                  <a:moveTo>
                    <a:pt x="12053" y="9676"/>
                  </a:moveTo>
                  <a:cubicBezTo>
                    <a:pt x="12008" y="9634"/>
                    <a:pt x="11991" y="9583"/>
                    <a:pt x="12000" y="9523"/>
                  </a:cubicBezTo>
                  <a:cubicBezTo>
                    <a:pt x="12010" y="9463"/>
                    <a:pt x="12047" y="9399"/>
                    <a:pt x="12112" y="9330"/>
                  </a:cubicBezTo>
                  <a:cubicBezTo>
                    <a:pt x="12183" y="9254"/>
                    <a:pt x="12251" y="9210"/>
                    <a:pt x="12313" y="9195"/>
                  </a:cubicBezTo>
                  <a:cubicBezTo>
                    <a:pt x="12376" y="9181"/>
                    <a:pt x="12432" y="9197"/>
                    <a:pt x="12481" y="9244"/>
                  </a:cubicBezTo>
                  <a:cubicBezTo>
                    <a:pt x="12575" y="9333"/>
                    <a:pt x="12553" y="9450"/>
                    <a:pt x="12415" y="9597"/>
                  </a:cubicBezTo>
                  <a:cubicBezTo>
                    <a:pt x="12346" y="9669"/>
                    <a:pt x="12281" y="9712"/>
                    <a:pt x="12218" y="9725"/>
                  </a:cubicBezTo>
                  <a:cubicBezTo>
                    <a:pt x="12156" y="9738"/>
                    <a:pt x="12101" y="9722"/>
                    <a:pt x="12053" y="9676"/>
                  </a:cubicBezTo>
                  <a:close/>
                  <a:moveTo>
                    <a:pt x="12426" y="9296"/>
                  </a:moveTo>
                  <a:cubicBezTo>
                    <a:pt x="12374" y="9247"/>
                    <a:pt x="12294" y="9279"/>
                    <a:pt x="12186" y="9394"/>
                  </a:cubicBezTo>
                  <a:cubicBezTo>
                    <a:pt x="12084" y="9501"/>
                    <a:pt x="12059" y="9578"/>
                    <a:pt x="12110" y="9627"/>
                  </a:cubicBezTo>
                  <a:cubicBezTo>
                    <a:pt x="12160" y="9674"/>
                    <a:pt x="12237" y="9643"/>
                    <a:pt x="12340" y="9534"/>
                  </a:cubicBezTo>
                  <a:cubicBezTo>
                    <a:pt x="12446" y="9422"/>
                    <a:pt x="12475" y="9342"/>
                    <a:pt x="12426" y="9296"/>
                  </a:cubicBezTo>
                  <a:close/>
                  <a:moveTo>
                    <a:pt x="12335" y="9958"/>
                  </a:moveTo>
                  <a:cubicBezTo>
                    <a:pt x="12269" y="9882"/>
                    <a:pt x="12269" y="9882"/>
                    <a:pt x="12269" y="9882"/>
                  </a:cubicBezTo>
                  <a:cubicBezTo>
                    <a:pt x="12711" y="9494"/>
                    <a:pt x="12711" y="9494"/>
                    <a:pt x="12711" y="9494"/>
                  </a:cubicBezTo>
                  <a:cubicBezTo>
                    <a:pt x="12778" y="9570"/>
                    <a:pt x="12778" y="9570"/>
                    <a:pt x="12778" y="9570"/>
                  </a:cubicBezTo>
                  <a:lnTo>
                    <a:pt x="12335" y="9958"/>
                  </a:lnTo>
                  <a:close/>
                  <a:moveTo>
                    <a:pt x="12482" y="10142"/>
                  </a:moveTo>
                  <a:cubicBezTo>
                    <a:pt x="12421" y="10062"/>
                    <a:pt x="12421" y="10062"/>
                    <a:pt x="12421" y="10062"/>
                  </a:cubicBezTo>
                  <a:cubicBezTo>
                    <a:pt x="12888" y="9704"/>
                    <a:pt x="12888" y="9704"/>
                    <a:pt x="12888" y="9704"/>
                  </a:cubicBezTo>
                  <a:cubicBezTo>
                    <a:pt x="12949" y="9784"/>
                    <a:pt x="12949" y="9784"/>
                    <a:pt x="12949" y="9784"/>
                  </a:cubicBezTo>
                  <a:lnTo>
                    <a:pt x="12482" y="10142"/>
                  </a:lnTo>
                  <a:close/>
                  <a:moveTo>
                    <a:pt x="12617" y="10336"/>
                  </a:moveTo>
                  <a:cubicBezTo>
                    <a:pt x="12561" y="10252"/>
                    <a:pt x="12561" y="10252"/>
                    <a:pt x="12561" y="10252"/>
                  </a:cubicBezTo>
                  <a:cubicBezTo>
                    <a:pt x="13050" y="9925"/>
                    <a:pt x="13050" y="9925"/>
                    <a:pt x="13050" y="9925"/>
                  </a:cubicBezTo>
                  <a:cubicBezTo>
                    <a:pt x="13106" y="10008"/>
                    <a:pt x="13106" y="10008"/>
                    <a:pt x="13106" y="10008"/>
                  </a:cubicBezTo>
                  <a:lnTo>
                    <a:pt x="12617" y="10336"/>
                  </a:lnTo>
                  <a:close/>
                  <a:moveTo>
                    <a:pt x="12747" y="10546"/>
                  </a:moveTo>
                  <a:cubicBezTo>
                    <a:pt x="12693" y="10461"/>
                    <a:pt x="12693" y="10461"/>
                    <a:pt x="12693" y="10461"/>
                  </a:cubicBezTo>
                  <a:cubicBezTo>
                    <a:pt x="13189" y="10144"/>
                    <a:pt x="13189" y="10144"/>
                    <a:pt x="13189" y="10144"/>
                  </a:cubicBezTo>
                  <a:cubicBezTo>
                    <a:pt x="13243" y="10228"/>
                    <a:pt x="13243" y="10228"/>
                    <a:pt x="13243" y="10228"/>
                  </a:cubicBezTo>
                  <a:lnTo>
                    <a:pt x="12747" y="10546"/>
                  </a:lnTo>
                  <a:close/>
                  <a:moveTo>
                    <a:pt x="13046" y="10865"/>
                  </a:moveTo>
                  <a:cubicBezTo>
                    <a:pt x="12996" y="10829"/>
                    <a:pt x="12972" y="10781"/>
                    <a:pt x="12974" y="10720"/>
                  </a:cubicBezTo>
                  <a:cubicBezTo>
                    <a:pt x="12976" y="10659"/>
                    <a:pt x="13004" y="10591"/>
                    <a:pt x="13060" y="10514"/>
                  </a:cubicBezTo>
                  <a:cubicBezTo>
                    <a:pt x="13122" y="10430"/>
                    <a:pt x="13182" y="10377"/>
                    <a:pt x="13243" y="10355"/>
                  </a:cubicBezTo>
                  <a:cubicBezTo>
                    <a:pt x="13303" y="10333"/>
                    <a:pt x="13361" y="10342"/>
                    <a:pt x="13415" y="10382"/>
                  </a:cubicBezTo>
                  <a:cubicBezTo>
                    <a:pt x="13520" y="10458"/>
                    <a:pt x="13513" y="10577"/>
                    <a:pt x="13395" y="10740"/>
                  </a:cubicBezTo>
                  <a:cubicBezTo>
                    <a:pt x="13336" y="10821"/>
                    <a:pt x="13276" y="10871"/>
                    <a:pt x="13216" y="10892"/>
                  </a:cubicBezTo>
                  <a:cubicBezTo>
                    <a:pt x="13155" y="10913"/>
                    <a:pt x="13099" y="10904"/>
                    <a:pt x="13046" y="10865"/>
                  </a:cubicBezTo>
                  <a:close/>
                  <a:moveTo>
                    <a:pt x="13367" y="10441"/>
                  </a:moveTo>
                  <a:cubicBezTo>
                    <a:pt x="13309" y="10398"/>
                    <a:pt x="13234" y="10441"/>
                    <a:pt x="13141" y="10568"/>
                  </a:cubicBezTo>
                  <a:cubicBezTo>
                    <a:pt x="13055" y="10687"/>
                    <a:pt x="13040" y="10767"/>
                    <a:pt x="13096" y="10809"/>
                  </a:cubicBezTo>
                  <a:cubicBezTo>
                    <a:pt x="13152" y="10849"/>
                    <a:pt x="13224" y="10809"/>
                    <a:pt x="13312" y="10688"/>
                  </a:cubicBezTo>
                  <a:cubicBezTo>
                    <a:pt x="13403" y="10563"/>
                    <a:pt x="13422" y="10480"/>
                    <a:pt x="13367" y="10441"/>
                  </a:cubicBezTo>
                  <a:close/>
                  <a:moveTo>
                    <a:pt x="13549" y="11086"/>
                  </a:moveTo>
                  <a:cubicBezTo>
                    <a:pt x="13452" y="11060"/>
                    <a:pt x="13452" y="11060"/>
                    <a:pt x="13452" y="11060"/>
                  </a:cubicBezTo>
                  <a:cubicBezTo>
                    <a:pt x="13603" y="10491"/>
                    <a:pt x="13603" y="10491"/>
                    <a:pt x="13603" y="10491"/>
                  </a:cubicBezTo>
                  <a:cubicBezTo>
                    <a:pt x="13701" y="10517"/>
                    <a:pt x="13701" y="10517"/>
                    <a:pt x="13701" y="10517"/>
                  </a:cubicBezTo>
                  <a:lnTo>
                    <a:pt x="13549" y="11086"/>
                  </a:lnTo>
                  <a:close/>
                  <a:moveTo>
                    <a:pt x="13943" y="11128"/>
                  </a:moveTo>
                  <a:cubicBezTo>
                    <a:pt x="13881" y="11128"/>
                    <a:pt x="13833" y="11103"/>
                    <a:pt x="13799" y="11053"/>
                  </a:cubicBezTo>
                  <a:cubicBezTo>
                    <a:pt x="13765" y="11002"/>
                    <a:pt x="13747" y="10930"/>
                    <a:pt x="13747" y="10835"/>
                  </a:cubicBezTo>
                  <a:cubicBezTo>
                    <a:pt x="13747" y="10731"/>
                    <a:pt x="13765" y="10653"/>
                    <a:pt x="13801" y="10599"/>
                  </a:cubicBezTo>
                  <a:cubicBezTo>
                    <a:pt x="13837" y="10546"/>
                    <a:pt x="13889" y="10519"/>
                    <a:pt x="13956" y="10519"/>
                  </a:cubicBezTo>
                  <a:cubicBezTo>
                    <a:pt x="14086" y="10519"/>
                    <a:pt x="14151" y="10620"/>
                    <a:pt x="14151" y="10821"/>
                  </a:cubicBezTo>
                  <a:cubicBezTo>
                    <a:pt x="14151" y="10921"/>
                    <a:pt x="14132" y="10997"/>
                    <a:pt x="14096" y="11049"/>
                  </a:cubicBezTo>
                  <a:cubicBezTo>
                    <a:pt x="14059" y="11101"/>
                    <a:pt x="14008" y="11128"/>
                    <a:pt x="13943" y="11128"/>
                  </a:cubicBezTo>
                  <a:close/>
                  <a:moveTo>
                    <a:pt x="13952" y="10595"/>
                  </a:moveTo>
                  <a:cubicBezTo>
                    <a:pt x="13881" y="10595"/>
                    <a:pt x="13845" y="10674"/>
                    <a:pt x="13845" y="10831"/>
                  </a:cubicBezTo>
                  <a:cubicBezTo>
                    <a:pt x="13845" y="10979"/>
                    <a:pt x="13880" y="11052"/>
                    <a:pt x="13950" y="11052"/>
                  </a:cubicBezTo>
                  <a:cubicBezTo>
                    <a:pt x="14019" y="11052"/>
                    <a:pt x="14053" y="10977"/>
                    <a:pt x="14053" y="10828"/>
                  </a:cubicBezTo>
                  <a:cubicBezTo>
                    <a:pt x="14053" y="10673"/>
                    <a:pt x="14020" y="10595"/>
                    <a:pt x="13952" y="10595"/>
                  </a:cubicBezTo>
                  <a:close/>
                  <a:moveTo>
                    <a:pt x="14355" y="11118"/>
                  </a:moveTo>
                  <a:cubicBezTo>
                    <a:pt x="14255" y="11118"/>
                    <a:pt x="14255" y="11118"/>
                    <a:pt x="14255" y="11118"/>
                  </a:cubicBezTo>
                  <a:cubicBezTo>
                    <a:pt x="14255" y="10529"/>
                    <a:pt x="14255" y="10529"/>
                    <a:pt x="14255" y="10529"/>
                  </a:cubicBezTo>
                  <a:cubicBezTo>
                    <a:pt x="14355" y="10529"/>
                    <a:pt x="14355" y="10529"/>
                    <a:pt x="14355" y="10529"/>
                  </a:cubicBezTo>
                  <a:lnTo>
                    <a:pt x="14355" y="11118"/>
                  </a:lnTo>
                  <a:close/>
                  <a:moveTo>
                    <a:pt x="14654" y="11128"/>
                  </a:moveTo>
                  <a:cubicBezTo>
                    <a:pt x="14593" y="11128"/>
                    <a:pt x="14545" y="11103"/>
                    <a:pt x="14511" y="11053"/>
                  </a:cubicBezTo>
                  <a:cubicBezTo>
                    <a:pt x="14477" y="11002"/>
                    <a:pt x="14459" y="10930"/>
                    <a:pt x="14459" y="10835"/>
                  </a:cubicBezTo>
                  <a:cubicBezTo>
                    <a:pt x="14459" y="10731"/>
                    <a:pt x="14477" y="10653"/>
                    <a:pt x="14513" y="10599"/>
                  </a:cubicBezTo>
                  <a:cubicBezTo>
                    <a:pt x="14549" y="10546"/>
                    <a:pt x="14601" y="10519"/>
                    <a:pt x="14668" y="10519"/>
                  </a:cubicBezTo>
                  <a:cubicBezTo>
                    <a:pt x="14798" y="10519"/>
                    <a:pt x="14863" y="10620"/>
                    <a:pt x="14863" y="10821"/>
                  </a:cubicBezTo>
                  <a:cubicBezTo>
                    <a:pt x="14863" y="10921"/>
                    <a:pt x="14844" y="10997"/>
                    <a:pt x="14808" y="11049"/>
                  </a:cubicBezTo>
                  <a:cubicBezTo>
                    <a:pt x="14771" y="11101"/>
                    <a:pt x="14720" y="11128"/>
                    <a:pt x="14654" y="11128"/>
                  </a:cubicBezTo>
                  <a:close/>
                  <a:moveTo>
                    <a:pt x="14664" y="10595"/>
                  </a:moveTo>
                  <a:cubicBezTo>
                    <a:pt x="14592" y="10595"/>
                    <a:pt x="14557" y="10674"/>
                    <a:pt x="14557" y="10831"/>
                  </a:cubicBezTo>
                  <a:cubicBezTo>
                    <a:pt x="14557" y="10979"/>
                    <a:pt x="14592" y="11052"/>
                    <a:pt x="14662" y="11052"/>
                  </a:cubicBezTo>
                  <a:cubicBezTo>
                    <a:pt x="14731" y="11052"/>
                    <a:pt x="14765" y="10977"/>
                    <a:pt x="14765" y="10828"/>
                  </a:cubicBezTo>
                  <a:cubicBezTo>
                    <a:pt x="14765" y="10673"/>
                    <a:pt x="14732" y="10595"/>
                    <a:pt x="14664" y="10595"/>
                  </a:cubicBezTo>
                  <a:close/>
                  <a:moveTo>
                    <a:pt x="15067" y="11118"/>
                  </a:moveTo>
                  <a:cubicBezTo>
                    <a:pt x="14967" y="11118"/>
                    <a:pt x="14967" y="11118"/>
                    <a:pt x="14967" y="11118"/>
                  </a:cubicBezTo>
                  <a:cubicBezTo>
                    <a:pt x="14967" y="10529"/>
                    <a:pt x="14967" y="10529"/>
                    <a:pt x="14967" y="10529"/>
                  </a:cubicBezTo>
                  <a:cubicBezTo>
                    <a:pt x="15067" y="10529"/>
                    <a:pt x="15067" y="10529"/>
                    <a:pt x="15067" y="10529"/>
                  </a:cubicBezTo>
                  <a:lnTo>
                    <a:pt x="15067" y="11118"/>
                  </a:lnTo>
                  <a:close/>
                  <a:moveTo>
                    <a:pt x="15367" y="11128"/>
                  </a:moveTo>
                  <a:cubicBezTo>
                    <a:pt x="15305" y="11128"/>
                    <a:pt x="15258" y="11103"/>
                    <a:pt x="15223" y="11053"/>
                  </a:cubicBezTo>
                  <a:cubicBezTo>
                    <a:pt x="15189" y="11002"/>
                    <a:pt x="15172" y="10930"/>
                    <a:pt x="15172" y="10835"/>
                  </a:cubicBezTo>
                  <a:cubicBezTo>
                    <a:pt x="15172" y="10731"/>
                    <a:pt x="15190" y="10653"/>
                    <a:pt x="15225" y="10599"/>
                  </a:cubicBezTo>
                  <a:cubicBezTo>
                    <a:pt x="15261" y="10546"/>
                    <a:pt x="15313" y="10519"/>
                    <a:pt x="15381" y="10519"/>
                  </a:cubicBezTo>
                  <a:cubicBezTo>
                    <a:pt x="15510" y="10519"/>
                    <a:pt x="15575" y="10620"/>
                    <a:pt x="15575" y="10821"/>
                  </a:cubicBezTo>
                  <a:cubicBezTo>
                    <a:pt x="15575" y="10921"/>
                    <a:pt x="15557" y="10997"/>
                    <a:pt x="15520" y="11049"/>
                  </a:cubicBezTo>
                  <a:cubicBezTo>
                    <a:pt x="15483" y="11101"/>
                    <a:pt x="15432" y="11128"/>
                    <a:pt x="15367" y="11128"/>
                  </a:cubicBezTo>
                  <a:close/>
                  <a:moveTo>
                    <a:pt x="15376" y="10595"/>
                  </a:moveTo>
                  <a:cubicBezTo>
                    <a:pt x="15305" y="10595"/>
                    <a:pt x="15269" y="10674"/>
                    <a:pt x="15269" y="10831"/>
                  </a:cubicBezTo>
                  <a:cubicBezTo>
                    <a:pt x="15269" y="10979"/>
                    <a:pt x="15304" y="11052"/>
                    <a:pt x="15374" y="11052"/>
                  </a:cubicBezTo>
                  <a:cubicBezTo>
                    <a:pt x="15443" y="11052"/>
                    <a:pt x="15478" y="10977"/>
                    <a:pt x="15478" y="10828"/>
                  </a:cubicBezTo>
                  <a:cubicBezTo>
                    <a:pt x="15478" y="10673"/>
                    <a:pt x="15444" y="10595"/>
                    <a:pt x="15376" y="10595"/>
                  </a:cubicBezTo>
                  <a:close/>
                  <a:moveTo>
                    <a:pt x="15779" y="11118"/>
                  </a:moveTo>
                  <a:cubicBezTo>
                    <a:pt x="15679" y="11118"/>
                    <a:pt x="15679" y="11118"/>
                    <a:pt x="15679" y="11118"/>
                  </a:cubicBezTo>
                  <a:cubicBezTo>
                    <a:pt x="15679" y="10529"/>
                    <a:pt x="15679" y="10529"/>
                    <a:pt x="15679" y="10529"/>
                  </a:cubicBezTo>
                  <a:cubicBezTo>
                    <a:pt x="15779" y="10529"/>
                    <a:pt x="15779" y="10529"/>
                    <a:pt x="15779" y="10529"/>
                  </a:cubicBezTo>
                  <a:lnTo>
                    <a:pt x="15779" y="11118"/>
                  </a:lnTo>
                  <a:close/>
                  <a:moveTo>
                    <a:pt x="16024" y="11118"/>
                  </a:moveTo>
                  <a:cubicBezTo>
                    <a:pt x="15924" y="11118"/>
                    <a:pt x="15924" y="11118"/>
                    <a:pt x="15924" y="11118"/>
                  </a:cubicBezTo>
                  <a:cubicBezTo>
                    <a:pt x="15924" y="10529"/>
                    <a:pt x="15924" y="10529"/>
                    <a:pt x="15924" y="10529"/>
                  </a:cubicBezTo>
                  <a:cubicBezTo>
                    <a:pt x="16024" y="10529"/>
                    <a:pt x="16024" y="10529"/>
                    <a:pt x="16024" y="10529"/>
                  </a:cubicBezTo>
                  <a:lnTo>
                    <a:pt x="16024" y="11118"/>
                  </a:lnTo>
                  <a:close/>
                  <a:moveTo>
                    <a:pt x="16364" y="11120"/>
                  </a:moveTo>
                  <a:cubicBezTo>
                    <a:pt x="16303" y="11127"/>
                    <a:pt x="16253" y="11107"/>
                    <a:pt x="16213" y="11061"/>
                  </a:cubicBezTo>
                  <a:cubicBezTo>
                    <a:pt x="16173" y="11015"/>
                    <a:pt x="16148" y="10945"/>
                    <a:pt x="16137" y="10851"/>
                  </a:cubicBezTo>
                  <a:cubicBezTo>
                    <a:pt x="16126" y="10748"/>
                    <a:pt x="16135" y="10668"/>
                    <a:pt x="16165" y="10611"/>
                  </a:cubicBezTo>
                  <a:cubicBezTo>
                    <a:pt x="16194" y="10554"/>
                    <a:pt x="16243" y="10521"/>
                    <a:pt x="16310" y="10514"/>
                  </a:cubicBezTo>
                  <a:cubicBezTo>
                    <a:pt x="16439" y="10499"/>
                    <a:pt x="16514" y="10592"/>
                    <a:pt x="16537" y="10792"/>
                  </a:cubicBezTo>
                  <a:cubicBezTo>
                    <a:pt x="16548" y="10891"/>
                    <a:pt x="16538" y="10969"/>
                    <a:pt x="16508" y="11025"/>
                  </a:cubicBezTo>
                  <a:cubicBezTo>
                    <a:pt x="16477" y="11081"/>
                    <a:pt x="16429" y="11113"/>
                    <a:pt x="16364" y="11120"/>
                  </a:cubicBezTo>
                  <a:close/>
                  <a:moveTo>
                    <a:pt x="16314" y="10590"/>
                  </a:moveTo>
                  <a:cubicBezTo>
                    <a:pt x="16243" y="10598"/>
                    <a:pt x="16216" y="10680"/>
                    <a:pt x="16234" y="10836"/>
                  </a:cubicBezTo>
                  <a:cubicBezTo>
                    <a:pt x="16250" y="10983"/>
                    <a:pt x="16293" y="11052"/>
                    <a:pt x="16363" y="11044"/>
                  </a:cubicBezTo>
                  <a:cubicBezTo>
                    <a:pt x="16431" y="11036"/>
                    <a:pt x="16457" y="10958"/>
                    <a:pt x="16441" y="10809"/>
                  </a:cubicBezTo>
                  <a:cubicBezTo>
                    <a:pt x="16423" y="10655"/>
                    <a:pt x="16381" y="10582"/>
                    <a:pt x="16314" y="10590"/>
                  </a:cubicBezTo>
                  <a:close/>
                  <a:moveTo>
                    <a:pt x="16971" y="10899"/>
                  </a:moveTo>
                  <a:cubicBezTo>
                    <a:pt x="16920" y="10934"/>
                    <a:pt x="16867" y="10940"/>
                    <a:pt x="16810" y="10918"/>
                  </a:cubicBezTo>
                  <a:cubicBezTo>
                    <a:pt x="16754" y="10895"/>
                    <a:pt x="16699" y="10845"/>
                    <a:pt x="16646" y="10767"/>
                  </a:cubicBezTo>
                  <a:cubicBezTo>
                    <a:pt x="16587" y="10681"/>
                    <a:pt x="16558" y="10605"/>
                    <a:pt x="16558" y="10541"/>
                  </a:cubicBezTo>
                  <a:cubicBezTo>
                    <a:pt x="16557" y="10477"/>
                    <a:pt x="16585" y="10426"/>
                    <a:pt x="16641" y="10388"/>
                  </a:cubicBezTo>
                  <a:cubicBezTo>
                    <a:pt x="16748" y="10315"/>
                    <a:pt x="16858" y="10362"/>
                    <a:pt x="16971" y="10529"/>
                  </a:cubicBezTo>
                  <a:cubicBezTo>
                    <a:pt x="17027" y="10611"/>
                    <a:pt x="17055" y="10684"/>
                    <a:pt x="17054" y="10748"/>
                  </a:cubicBezTo>
                  <a:cubicBezTo>
                    <a:pt x="17053" y="10812"/>
                    <a:pt x="17025" y="10862"/>
                    <a:pt x="16971" y="10899"/>
                  </a:cubicBezTo>
                  <a:close/>
                  <a:moveTo>
                    <a:pt x="16680" y="10453"/>
                  </a:moveTo>
                  <a:cubicBezTo>
                    <a:pt x="16621" y="10493"/>
                    <a:pt x="16636" y="10578"/>
                    <a:pt x="16724" y="10709"/>
                  </a:cubicBezTo>
                  <a:cubicBezTo>
                    <a:pt x="16806" y="10831"/>
                    <a:pt x="16877" y="10872"/>
                    <a:pt x="16935" y="10833"/>
                  </a:cubicBezTo>
                  <a:cubicBezTo>
                    <a:pt x="16992" y="10794"/>
                    <a:pt x="16978" y="10713"/>
                    <a:pt x="16894" y="10589"/>
                  </a:cubicBezTo>
                  <a:cubicBezTo>
                    <a:pt x="16808" y="10460"/>
                    <a:pt x="16736" y="10415"/>
                    <a:pt x="16680" y="10453"/>
                  </a:cubicBezTo>
                  <a:close/>
                  <a:moveTo>
                    <a:pt x="17348" y="10501"/>
                  </a:moveTo>
                  <a:cubicBezTo>
                    <a:pt x="17291" y="10584"/>
                    <a:pt x="17291" y="10584"/>
                    <a:pt x="17291" y="10584"/>
                  </a:cubicBezTo>
                  <a:cubicBezTo>
                    <a:pt x="16807" y="10248"/>
                    <a:pt x="16807" y="10248"/>
                    <a:pt x="16807" y="10248"/>
                  </a:cubicBezTo>
                  <a:cubicBezTo>
                    <a:pt x="16864" y="10166"/>
                    <a:pt x="16864" y="10166"/>
                    <a:pt x="16864" y="10166"/>
                  </a:cubicBezTo>
                  <a:lnTo>
                    <a:pt x="17348" y="10501"/>
                  </a:lnTo>
                  <a:close/>
                  <a:moveTo>
                    <a:pt x="17523" y="10243"/>
                  </a:moveTo>
                  <a:cubicBezTo>
                    <a:pt x="17488" y="10293"/>
                    <a:pt x="17440" y="10318"/>
                    <a:pt x="17380" y="10317"/>
                  </a:cubicBezTo>
                  <a:cubicBezTo>
                    <a:pt x="17319" y="10317"/>
                    <a:pt x="17250" y="10289"/>
                    <a:pt x="17172" y="10235"/>
                  </a:cubicBezTo>
                  <a:cubicBezTo>
                    <a:pt x="17087" y="10175"/>
                    <a:pt x="17033" y="10115"/>
                    <a:pt x="17009" y="10055"/>
                  </a:cubicBezTo>
                  <a:cubicBezTo>
                    <a:pt x="16986" y="9995"/>
                    <a:pt x="16994" y="9938"/>
                    <a:pt x="17033" y="9882"/>
                  </a:cubicBezTo>
                  <a:cubicBezTo>
                    <a:pt x="17107" y="9776"/>
                    <a:pt x="17227" y="9781"/>
                    <a:pt x="17391" y="9896"/>
                  </a:cubicBezTo>
                  <a:cubicBezTo>
                    <a:pt x="17473" y="9953"/>
                    <a:pt x="17525" y="10012"/>
                    <a:pt x="17547" y="10072"/>
                  </a:cubicBezTo>
                  <a:cubicBezTo>
                    <a:pt x="17569" y="10132"/>
                    <a:pt x="17561" y="10189"/>
                    <a:pt x="17523" y="10243"/>
                  </a:cubicBezTo>
                  <a:close/>
                  <a:moveTo>
                    <a:pt x="17093" y="9930"/>
                  </a:moveTo>
                  <a:cubicBezTo>
                    <a:pt x="17052" y="9988"/>
                    <a:pt x="17096" y="10062"/>
                    <a:pt x="17225" y="10153"/>
                  </a:cubicBezTo>
                  <a:cubicBezTo>
                    <a:pt x="17345" y="10237"/>
                    <a:pt x="17426" y="10251"/>
                    <a:pt x="17466" y="10193"/>
                  </a:cubicBezTo>
                  <a:cubicBezTo>
                    <a:pt x="17505" y="10137"/>
                    <a:pt x="17464" y="10066"/>
                    <a:pt x="17341" y="9980"/>
                  </a:cubicBezTo>
                  <a:cubicBezTo>
                    <a:pt x="17214" y="9891"/>
                    <a:pt x="17131" y="9874"/>
                    <a:pt x="17093" y="9930"/>
                  </a:cubicBezTo>
                  <a:close/>
                  <a:moveTo>
                    <a:pt x="17761" y="9923"/>
                  </a:moveTo>
                  <a:cubicBezTo>
                    <a:pt x="17696" y="9999"/>
                    <a:pt x="17696" y="9999"/>
                    <a:pt x="17696" y="9999"/>
                  </a:cubicBezTo>
                  <a:cubicBezTo>
                    <a:pt x="17247" y="9618"/>
                    <a:pt x="17247" y="9618"/>
                    <a:pt x="17247" y="9618"/>
                  </a:cubicBezTo>
                  <a:cubicBezTo>
                    <a:pt x="17312" y="9541"/>
                    <a:pt x="17312" y="9541"/>
                    <a:pt x="17312" y="9541"/>
                  </a:cubicBezTo>
                  <a:lnTo>
                    <a:pt x="17761" y="9923"/>
                  </a:lnTo>
                  <a:close/>
                  <a:moveTo>
                    <a:pt x="17922" y="9750"/>
                  </a:moveTo>
                  <a:cubicBezTo>
                    <a:pt x="17852" y="9823"/>
                    <a:pt x="17852" y="9823"/>
                    <a:pt x="17852" y="9823"/>
                  </a:cubicBezTo>
                  <a:cubicBezTo>
                    <a:pt x="17429" y="9413"/>
                    <a:pt x="17429" y="9413"/>
                    <a:pt x="17429" y="9413"/>
                  </a:cubicBezTo>
                  <a:cubicBezTo>
                    <a:pt x="17499" y="9341"/>
                    <a:pt x="17499" y="9341"/>
                    <a:pt x="17499" y="9341"/>
                  </a:cubicBezTo>
                  <a:lnTo>
                    <a:pt x="17922" y="9750"/>
                  </a:lnTo>
                  <a:close/>
                  <a:moveTo>
                    <a:pt x="18093" y="9589"/>
                  </a:moveTo>
                  <a:cubicBezTo>
                    <a:pt x="18019" y="9656"/>
                    <a:pt x="18019" y="9656"/>
                    <a:pt x="18019" y="9656"/>
                  </a:cubicBezTo>
                  <a:cubicBezTo>
                    <a:pt x="17624" y="9220"/>
                    <a:pt x="17624" y="9220"/>
                    <a:pt x="17624" y="9220"/>
                  </a:cubicBezTo>
                  <a:cubicBezTo>
                    <a:pt x="17698" y="9152"/>
                    <a:pt x="17698" y="9152"/>
                    <a:pt x="17698" y="9152"/>
                  </a:cubicBezTo>
                  <a:lnTo>
                    <a:pt x="18093" y="9589"/>
                  </a:lnTo>
                  <a:close/>
                  <a:moveTo>
                    <a:pt x="18321" y="9417"/>
                  </a:moveTo>
                  <a:cubicBezTo>
                    <a:pt x="18272" y="9453"/>
                    <a:pt x="18218" y="9462"/>
                    <a:pt x="18161" y="9442"/>
                  </a:cubicBezTo>
                  <a:cubicBezTo>
                    <a:pt x="18103" y="9423"/>
                    <a:pt x="18046" y="9375"/>
                    <a:pt x="17990" y="9299"/>
                  </a:cubicBezTo>
                  <a:cubicBezTo>
                    <a:pt x="17927" y="9216"/>
                    <a:pt x="17895" y="9142"/>
                    <a:pt x="17891" y="9078"/>
                  </a:cubicBezTo>
                  <a:cubicBezTo>
                    <a:pt x="17888" y="9014"/>
                    <a:pt x="17914" y="8961"/>
                    <a:pt x="17968" y="8921"/>
                  </a:cubicBezTo>
                  <a:cubicBezTo>
                    <a:pt x="18071" y="8843"/>
                    <a:pt x="18183" y="8885"/>
                    <a:pt x="18304" y="9046"/>
                  </a:cubicBezTo>
                  <a:cubicBezTo>
                    <a:pt x="18364" y="9126"/>
                    <a:pt x="18394" y="9198"/>
                    <a:pt x="18397" y="9262"/>
                  </a:cubicBezTo>
                  <a:cubicBezTo>
                    <a:pt x="18399" y="9326"/>
                    <a:pt x="18374" y="9377"/>
                    <a:pt x="18321" y="9417"/>
                  </a:cubicBezTo>
                  <a:close/>
                  <a:moveTo>
                    <a:pt x="18010" y="8985"/>
                  </a:moveTo>
                  <a:cubicBezTo>
                    <a:pt x="17952" y="9027"/>
                    <a:pt x="17971" y="9112"/>
                    <a:pt x="18065" y="9238"/>
                  </a:cubicBezTo>
                  <a:cubicBezTo>
                    <a:pt x="18153" y="9356"/>
                    <a:pt x="18225" y="9394"/>
                    <a:pt x="18282" y="9352"/>
                  </a:cubicBezTo>
                  <a:cubicBezTo>
                    <a:pt x="18337" y="9310"/>
                    <a:pt x="18320" y="9230"/>
                    <a:pt x="18230" y="9110"/>
                  </a:cubicBezTo>
                  <a:cubicBezTo>
                    <a:pt x="18137" y="8986"/>
                    <a:pt x="18064" y="8944"/>
                    <a:pt x="18010" y="8985"/>
                  </a:cubicBezTo>
                  <a:close/>
                  <a:moveTo>
                    <a:pt x="18647" y="9187"/>
                  </a:moveTo>
                  <a:cubicBezTo>
                    <a:pt x="18561" y="9239"/>
                    <a:pt x="18561" y="9239"/>
                    <a:pt x="18561" y="9239"/>
                  </a:cubicBezTo>
                  <a:cubicBezTo>
                    <a:pt x="18254" y="8737"/>
                    <a:pt x="18254" y="8737"/>
                    <a:pt x="18254" y="8737"/>
                  </a:cubicBezTo>
                  <a:cubicBezTo>
                    <a:pt x="18340" y="8684"/>
                    <a:pt x="18340" y="8684"/>
                    <a:pt x="18340" y="8684"/>
                  </a:cubicBezTo>
                  <a:lnTo>
                    <a:pt x="18647" y="9187"/>
                  </a:lnTo>
                  <a:close/>
                  <a:moveTo>
                    <a:pt x="18854" y="9074"/>
                  </a:moveTo>
                  <a:cubicBezTo>
                    <a:pt x="18764" y="9120"/>
                    <a:pt x="18764" y="9120"/>
                    <a:pt x="18764" y="9120"/>
                  </a:cubicBezTo>
                  <a:cubicBezTo>
                    <a:pt x="18491" y="8599"/>
                    <a:pt x="18491" y="8599"/>
                    <a:pt x="18491" y="8599"/>
                  </a:cubicBezTo>
                  <a:cubicBezTo>
                    <a:pt x="18581" y="8552"/>
                    <a:pt x="18581" y="8552"/>
                    <a:pt x="18581" y="8552"/>
                  </a:cubicBezTo>
                  <a:lnTo>
                    <a:pt x="18854" y="9074"/>
                  </a:lnTo>
                  <a:close/>
                  <a:moveTo>
                    <a:pt x="19117" y="8964"/>
                  </a:moveTo>
                  <a:cubicBezTo>
                    <a:pt x="19060" y="8988"/>
                    <a:pt x="19007" y="8982"/>
                    <a:pt x="18956" y="8949"/>
                  </a:cubicBezTo>
                  <a:cubicBezTo>
                    <a:pt x="18905" y="8916"/>
                    <a:pt x="18862" y="8855"/>
                    <a:pt x="18826" y="8767"/>
                  </a:cubicBezTo>
                  <a:cubicBezTo>
                    <a:pt x="18787" y="8671"/>
                    <a:pt x="18774" y="8591"/>
                    <a:pt x="18787" y="8528"/>
                  </a:cubicBezTo>
                  <a:cubicBezTo>
                    <a:pt x="18800" y="8465"/>
                    <a:pt x="18838" y="8421"/>
                    <a:pt x="18901" y="8396"/>
                  </a:cubicBezTo>
                  <a:cubicBezTo>
                    <a:pt x="19020" y="8347"/>
                    <a:pt x="19118" y="8416"/>
                    <a:pt x="19194" y="8602"/>
                  </a:cubicBezTo>
                  <a:cubicBezTo>
                    <a:pt x="19232" y="8694"/>
                    <a:pt x="19244" y="8771"/>
                    <a:pt x="19230" y="8834"/>
                  </a:cubicBezTo>
                  <a:cubicBezTo>
                    <a:pt x="19215" y="8896"/>
                    <a:pt x="19178" y="8940"/>
                    <a:pt x="19117" y="8964"/>
                  </a:cubicBezTo>
                  <a:close/>
                  <a:moveTo>
                    <a:pt x="18925" y="8468"/>
                  </a:moveTo>
                  <a:cubicBezTo>
                    <a:pt x="18859" y="8495"/>
                    <a:pt x="18855" y="8581"/>
                    <a:pt x="18915" y="8727"/>
                  </a:cubicBezTo>
                  <a:cubicBezTo>
                    <a:pt x="18970" y="8863"/>
                    <a:pt x="19031" y="8918"/>
                    <a:pt x="19096" y="8892"/>
                  </a:cubicBezTo>
                  <a:cubicBezTo>
                    <a:pt x="19159" y="8866"/>
                    <a:pt x="19163" y="8783"/>
                    <a:pt x="19107" y="8645"/>
                  </a:cubicBezTo>
                  <a:cubicBezTo>
                    <a:pt x="19048" y="8501"/>
                    <a:pt x="18988" y="8442"/>
                    <a:pt x="18925" y="8468"/>
                  </a:cubicBezTo>
                  <a:close/>
                  <a:moveTo>
                    <a:pt x="19490" y="8825"/>
                  </a:moveTo>
                  <a:cubicBezTo>
                    <a:pt x="19394" y="8854"/>
                    <a:pt x="19394" y="8854"/>
                    <a:pt x="19394" y="8854"/>
                  </a:cubicBezTo>
                  <a:cubicBezTo>
                    <a:pt x="19224" y="8290"/>
                    <a:pt x="19224" y="8290"/>
                    <a:pt x="19224" y="8290"/>
                  </a:cubicBezTo>
                  <a:cubicBezTo>
                    <a:pt x="19321" y="8261"/>
                    <a:pt x="19321" y="8261"/>
                    <a:pt x="19321" y="8261"/>
                  </a:cubicBezTo>
                  <a:lnTo>
                    <a:pt x="19490" y="8825"/>
                  </a:lnTo>
                  <a:close/>
                  <a:moveTo>
                    <a:pt x="19719" y="8768"/>
                  </a:moveTo>
                  <a:cubicBezTo>
                    <a:pt x="19621" y="8790"/>
                    <a:pt x="19621" y="8790"/>
                    <a:pt x="19621" y="8790"/>
                  </a:cubicBezTo>
                  <a:cubicBezTo>
                    <a:pt x="19489" y="8216"/>
                    <a:pt x="19489" y="8216"/>
                    <a:pt x="19489" y="8216"/>
                  </a:cubicBezTo>
                  <a:cubicBezTo>
                    <a:pt x="19587" y="8194"/>
                    <a:pt x="19587" y="8194"/>
                    <a:pt x="19587" y="8194"/>
                  </a:cubicBezTo>
                  <a:lnTo>
                    <a:pt x="19719" y="8768"/>
                  </a:lnTo>
                  <a:close/>
                  <a:moveTo>
                    <a:pt x="20001" y="8729"/>
                  </a:moveTo>
                  <a:cubicBezTo>
                    <a:pt x="19941" y="8737"/>
                    <a:pt x="19890" y="8718"/>
                    <a:pt x="19849" y="8673"/>
                  </a:cubicBezTo>
                  <a:cubicBezTo>
                    <a:pt x="19809" y="8628"/>
                    <a:pt x="19782" y="8558"/>
                    <a:pt x="19770" y="8464"/>
                  </a:cubicBezTo>
                  <a:cubicBezTo>
                    <a:pt x="19756" y="8361"/>
                    <a:pt x="19764" y="8281"/>
                    <a:pt x="19793" y="8223"/>
                  </a:cubicBezTo>
                  <a:cubicBezTo>
                    <a:pt x="19821" y="8166"/>
                    <a:pt x="19869" y="8133"/>
                    <a:pt x="19936" y="8124"/>
                  </a:cubicBezTo>
                  <a:cubicBezTo>
                    <a:pt x="20064" y="8107"/>
                    <a:pt x="20142" y="8198"/>
                    <a:pt x="20168" y="8398"/>
                  </a:cubicBezTo>
                  <a:cubicBezTo>
                    <a:pt x="20181" y="8496"/>
                    <a:pt x="20173" y="8574"/>
                    <a:pt x="20143" y="8631"/>
                  </a:cubicBezTo>
                  <a:cubicBezTo>
                    <a:pt x="20114" y="8688"/>
                    <a:pt x="20067" y="8720"/>
                    <a:pt x="20001" y="8729"/>
                  </a:cubicBezTo>
                  <a:close/>
                  <a:moveTo>
                    <a:pt x="19941" y="8200"/>
                  </a:moveTo>
                  <a:cubicBezTo>
                    <a:pt x="19871" y="8209"/>
                    <a:pt x="19845" y="8292"/>
                    <a:pt x="19866" y="8448"/>
                  </a:cubicBezTo>
                  <a:cubicBezTo>
                    <a:pt x="19885" y="8594"/>
                    <a:pt x="19929" y="8662"/>
                    <a:pt x="19999" y="8653"/>
                  </a:cubicBezTo>
                  <a:cubicBezTo>
                    <a:pt x="20067" y="8644"/>
                    <a:pt x="20092" y="8565"/>
                    <a:pt x="20072" y="8417"/>
                  </a:cubicBezTo>
                  <a:cubicBezTo>
                    <a:pt x="20052" y="8263"/>
                    <a:pt x="20008" y="8191"/>
                    <a:pt x="19941" y="8200"/>
                  </a:cubicBezTo>
                  <a:close/>
                  <a:moveTo>
                    <a:pt x="20449" y="8697"/>
                  </a:moveTo>
                  <a:cubicBezTo>
                    <a:pt x="20387" y="8698"/>
                    <a:pt x="20339" y="8673"/>
                    <a:pt x="20304" y="8624"/>
                  </a:cubicBezTo>
                  <a:cubicBezTo>
                    <a:pt x="20269" y="8574"/>
                    <a:pt x="20252" y="8502"/>
                    <a:pt x="20251" y="8407"/>
                  </a:cubicBezTo>
                  <a:cubicBezTo>
                    <a:pt x="20249" y="8303"/>
                    <a:pt x="20266" y="8224"/>
                    <a:pt x="20302" y="8170"/>
                  </a:cubicBezTo>
                  <a:cubicBezTo>
                    <a:pt x="20337" y="8117"/>
                    <a:pt x="20388" y="8089"/>
                    <a:pt x="20456" y="8089"/>
                  </a:cubicBezTo>
                  <a:cubicBezTo>
                    <a:pt x="20586" y="8087"/>
                    <a:pt x="20651" y="8187"/>
                    <a:pt x="20654" y="8388"/>
                  </a:cubicBezTo>
                  <a:cubicBezTo>
                    <a:pt x="20655" y="8488"/>
                    <a:pt x="20637" y="8564"/>
                    <a:pt x="20601" y="8617"/>
                  </a:cubicBezTo>
                  <a:cubicBezTo>
                    <a:pt x="20565" y="8670"/>
                    <a:pt x="20514" y="8697"/>
                    <a:pt x="20449" y="8697"/>
                  </a:cubicBezTo>
                  <a:close/>
                  <a:moveTo>
                    <a:pt x="20452" y="8165"/>
                  </a:moveTo>
                  <a:cubicBezTo>
                    <a:pt x="20381" y="8165"/>
                    <a:pt x="20346" y="8245"/>
                    <a:pt x="20348" y="8402"/>
                  </a:cubicBezTo>
                  <a:cubicBezTo>
                    <a:pt x="20349" y="8549"/>
                    <a:pt x="20385" y="8622"/>
                    <a:pt x="20455" y="8622"/>
                  </a:cubicBezTo>
                  <a:cubicBezTo>
                    <a:pt x="20524" y="8621"/>
                    <a:pt x="20558" y="8546"/>
                    <a:pt x="20556" y="8396"/>
                  </a:cubicBezTo>
                  <a:cubicBezTo>
                    <a:pt x="20555" y="8241"/>
                    <a:pt x="20520" y="8164"/>
                    <a:pt x="20452" y="8165"/>
                  </a:cubicBezTo>
                  <a:close/>
                  <a:moveTo>
                    <a:pt x="20847" y="8705"/>
                  </a:moveTo>
                  <a:cubicBezTo>
                    <a:pt x="20746" y="8696"/>
                    <a:pt x="20746" y="8696"/>
                    <a:pt x="20746" y="8696"/>
                  </a:cubicBezTo>
                  <a:cubicBezTo>
                    <a:pt x="20797" y="8110"/>
                    <a:pt x="20797" y="8110"/>
                    <a:pt x="20797" y="8110"/>
                  </a:cubicBezTo>
                  <a:cubicBezTo>
                    <a:pt x="20897" y="8119"/>
                    <a:pt x="20897" y="8119"/>
                    <a:pt x="20897" y="8119"/>
                  </a:cubicBezTo>
                  <a:lnTo>
                    <a:pt x="20847" y="8705"/>
                  </a:lnTo>
                  <a:close/>
                  <a:moveTo>
                    <a:pt x="21080" y="8736"/>
                  </a:moveTo>
                  <a:cubicBezTo>
                    <a:pt x="20981" y="8721"/>
                    <a:pt x="20981" y="8721"/>
                    <a:pt x="20981" y="8721"/>
                  </a:cubicBezTo>
                  <a:cubicBezTo>
                    <a:pt x="21070" y="8139"/>
                    <a:pt x="21070" y="8139"/>
                    <a:pt x="21070" y="8139"/>
                  </a:cubicBezTo>
                  <a:cubicBezTo>
                    <a:pt x="21169" y="8154"/>
                    <a:pt x="21169" y="8154"/>
                    <a:pt x="21169" y="8154"/>
                  </a:cubicBezTo>
                  <a:lnTo>
                    <a:pt x="21080" y="8736"/>
                  </a:lnTo>
                  <a:close/>
                  <a:moveTo>
                    <a:pt x="21357" y="8804"/>
                  </a:moveTo>
                  <a:cubicBezTo>
                    <a:pt x="21298" y="8789"/>
                    <a:pt x="21257" y="8753"/>
                    <a:pt x="21236" y="8696"/>
                  </a:cubicBezTo>
                  <a:cubicBezTo>
                    <a:pt x="21215" y="8639"/>
                    <a:pt x="21216" y="8565"/>
                    <a:pt x="21239" y="8473"/>
                  </a:cubicBezTo>
                  <a:cubicBezTo>
                    <a:pt x="21265" y="8372"/>
                    <a:pt x="21301" y="8300"/>
                    <a:pt x="21349" y="8257"/>
                  </a:cubicBezTo>
                  <a:cubicBezTo>
                    <a:pt x="21397" y="8214"/>
                    <a:pt x="21454" y="8201"/>
                    <a:pt x="21519" y="8218"/>
                  </a:cubicBezTo>
                  <a:cubicBezTo>
                    <a:pt x="21645" y="8249"/>
                    <a:pt x="21683" y="8362"/>
                    <a:pt x="21634" y="8558"/>
                  </a:cubicBezTo>
                  <a:cubicBezTo>
                    <a:pt x="21610" y="8654"/>
                    <a:pt x="21573" y="8723"/>
                    <a:pt x="21525" y="8765"/>
                  </a:cubicBezTo>
                  <a:cubicBezTo>
                    <a:pt x="21477" y="8807"/>
                    <a:pt x="21421" y="8820"/>
                    <a:pt x="21357" y="8804"/>
                  </a:cubicBezTo>
                  <a:close/>
                  <a:moveTo>
                    <a:pt x="21496" y="8290"/>
                  </a:moveTo>
                  <a:cubicBezTo>
                    <a:pt x="21427" y="8273"/>
                    <a:pt x="21373" y="8340"/>
                    <a:pt x="21335" y="8493"/>
                  </a:cubicBezTo>
                  <a:cubicBezTo>
                    <a:pt x="21299" y="8636"/>
                    <a:pt x="21315" y="8716"/>
                    <a:pt x="21383" y="8733"/>
                  </a:cubicBezTo>
                  <a:cubicBezTo>
                    <a:pt x="21450" y="8750"/>
                    <a:pt x="21501" y="8685"/>
                    <a:pt x="21538" y="8540"/>
                  </a:cubicBezTo>
                  <a:cubicBezTo>
                    <a:pt x="21576" y="8390"/>
                    <a:pt x="21562" y="8307"/>
                    <a:pt x="21496" y="8290"/>
                  </a:cubicBezTo>
                  <a:close/>
                  <a:moveTo>
                    <a:pt x="21741" y="8912"/>
                  </a:moveTo>
                  <a:cubicBezTo>
                    <a:pt x="21646" y="8879"/>
                    <a:pt x="21646" y="8879"/>
                    <a:pt x="21646" y="8879"/>
                  </a:cubicBezTo>
                  <a:cubicBezTo>
                    <a:pt x="21843" y="8324"/>
                    <a:pt x="21843" y="8324"/>
                    <a:pt x="21843" y="8324"/>
                  </a:cubicBezTo>
                  <a:cubicBezTo>
                    <a:pt x="21938" y="8358"/>
                    <a:pt x="21938" y="8358"/>
                    <a:pt x="21938" y="8358"/>
                  </a:cubicBezTo>
                  <a:lnTo>
                    <a:pt x="21741" y="8912"/>
                  </a:lnTo>
                  <a:close/>
                  <a:moveTo>
                    <a:pt x="22000" y="9032"/>
                  </a:moveTo>
                  <a:cubicBezTo>
                    <a:pt x="21944" y="9006"/>
                    <a:pt x="21911" y="8963"/>
                    <a:pt x="21902" y="8903"/>
                  </a:cubicBezTo>
                  <a:cubicBezTo>
                    <a:pt x="21892" y="8843"/>
                    <a:pt x="21907" y="8770"/>
                    <a:pt x="21947" y="8684"/>
                  </a:cubicBezTo>
                  <a:cubicBezTo>
                    <a:pt x="21991" y="8590"/>
                    <a:pt x="22040" y="8526"/>
                    <a:pt x="22096" y="8493"/>
                  </a:cubicBezTo>
                  <a:cubicBezTo>
                    <a:pt x="22151" y="8460"/>
                    <a:pt x="22209" y="8458"/>
                    <a:pt x="22270" y="8486"/>
                  </a:cubicBezTo>
                  <a:cubicBezTo>
                    <a:pt x="22387" y="8541"/>
                    <a:pt x="22403" y="8660"/>
                    <a:pt x="22318" y="8842"/>
                  </a:cubicBezTo>
                  <a:cubicBezTo>
                    <a:pt x="22276" y="8932"/>
                    <a:pt x="22227" y="8993"/>
                    <a:pt x="22172" y="9025"/>
                  </a:cubicBezTo>
                  <a:cubicBezTo>
                    <a:pt x="22117" y="9057"/>
                    <a:pt x="22059" y="9059"/>
                    <a:pt x="22000" y="9032"/>
                  </a:cubicBezTo>
                  <a:close/>
                  <a:moveTo>
                    <a:pt x="22234" y="8553"/>
                  </a:moveTo>
                  <a:cubicBezTo>
                    <a:pt x="22169" y="8523"/>
                    <a:pt x="22103" y="8579"/>
                    <a:pt x="22037" y="8722"/>
                  </a:cubicBezTo>
                  <a:cubicBezTo>
                    <a:pt x="21974" y="8855"/>
                    <a:pt x="21975" y="8937"/>
                    <a:pt x="22038" y="8966"/>
                  </a:cubicBezTo>
                  <a:cubicBezTo>
                    <a:pt x="22101" y="8996"/>
                    <a:pt x="22164" y="8942"/>
                    <a:pt x="22227" y="8807"/>
                  </a:cubicBezTo>
                  <a:cubicBezTo>
                    <a:pt x="22293" y="8666"/>
                    <a:pt x="22295" y="8582"/>
                    <a:pt x="22234" y="8553"/>
                  </a:cubicBezTo>
                  <a:close/>
                  <a:moveTo>
                    <a:pt x="22393" y="9245"/>
                  </a:moveTo>
                  <a:cubicBezTo>
                    <a:pt x="22341" y="9213"/>
                    <a:pt x="22314" y="9166"/>
                    <a:pt x="22311" y="9105"/>
                  </a:cubicBezTo>
                  <a:cubicBezTo>
                    <a:pt x="22309" y="9044"/>
                    <a:pt x="22333" y="8974"/>
                    <a:pt x="22383" y="8894"/>
                  </a:cubicBezTo>
                  <a:cubicBezTo>
                    <a:pt x="22439" y="8806"/>
                    <a:pt x="22496" y="8749"/>
                    <a:pt x="22555" y="8723"/>
                  </a:cubicBezTo>
                  <a:cubicBezTo>
                    <a:pt x="22613" y="8697"/>
                    <a:pt x="22671" y="8702"/>
                    <a:pt x="22729" y="8738"/>
                  </a:cubicBezTo>
                  <a:cubicBezTo>
                    <a:pt x="22838" y="8807"/>
                    <a:pt x="22839" y="8926"/>
                    <a:pt x="22732" y="9096"/>
                  </a:cubicBezTo>
                  <a:cubicBezTo>
                    <a:pt x="22679" y="9181"/>
                    <a:pt x="22623" y="9235"/>
                    <a:pt x="22564" y="9260"/>
                  </a:cubicBezTo>
                  <a:cubicBezTo>
                    <a:pt x="22506" y="9285"/>
                    <a:pt x="22448" y="9280"/>
                    <a:pt x="22393" y="9245"/>
                  </a:cubicBezTo>
                  <a:close/>
                  <a:moveTo>
                    <a:pt x="22684" y="8800"/>
                  </a:moveTo>
                  <a:cubicBezTo>
                    <a:pt x="22624" y="8761"/>
                    <a:pt x="22552" y="8809"/>
                    <a:pt x="22468" y="8942"/>
                  </a:cubicBezTo>
                  <a:cubicBezTo>
                    <a:pt x="22389" y="9067"/>
                    <a:pt x="22380" y="9148"/>
                    <a:pt x="22439" y="9185"/>
                  </a:cubicBezTo>
                  <a:cubicBezTo>
                    <a:pt x="22498" y="9222"/>
                    <a:pt x="22567" y="9177"/>
                    <a:pt x="22646" y="9050"/>
                  </a:cubicBezTo>
                  <a:cubicBezTo>
                    <a:pt x="22729" y="8919"/>
                    <a:pt x="22742" y="8836"/>
                    <a:pt x="22684" y="8800"/>
                  </a:cubicBezTo>
                  <a:close/>
                  <a:moveTo>
                    <a:pt x="22724" y="9467"/>
                  </a:moveTo>
                  <a:cubicBezTo>
                    <a:pt x="22644" y="9405"/>
                    <a:pt x="22644" y="9405"/>
                    <a:pt x="22644" y="9405"/>
                  </a:cubicBezTo>
                  <a:cubicBezTo>
                    <a:pt x="23003" y="8939"/>
                    <a:pt x="23003" y="8939"/>
                    <a:pt x="23003" y="8939"/>
                  </a:cubicBezTo>
                  <a:cubicBezTo>
                    <a:pt x="23083" y="9000"/>
                    <a:pt x="23083" y="9000"/>
                    <a:pt x="23083" y="9000"/>
                  </a:cubicBezTo>
                  <a:lnTo>
                    <a:pt x="22724" y="9467"/>
                  </a:lnTo>
                  <a:close/>
                  <a:moveTo>
                    <a:pt x="22934" y="9660"/>
                  </a:moveTo>
                  <a:cubicBezTo>
                    <a:pt x="22889" y="9618"/>
                    <a:pt x="22871" y="9567"/>
                    <a:pt x="22880" y="9507"/>
                  </a:cubicBezTo>
                  <a:cubicBezTo>
                    <a:pt x="22889" y="9447"/>
                    <a:pt x="22926" y="9383"/>
                    <a:pt x="22990" y="9313"/>
                  </a:cubicBezTo>
                  <a:cubicBezTo>
                    <a:pt x="23061" y="9237"/>
                    <a:pt x="23128" y="9192"/>
                    <a:pt x="23191" y="9177"/>
                  </a:cubicBezTo>
                  <a:cubicBezTo>
                    <a:pt x="23253" y="9163"/>
                    <a:pt x="23309" y="9179"/>
                    <a:pt x="23359" y="9225"/>
                  </a:cubicBezTo>
                  <a:cubicBezTo>
                    <a:pt x="23454" y="9313"/>
                    <a:pt x="23432" y="9431"/>
                    <a:pt x="23295" y="9578"/>
                  </a:cubicBezTo>
                  <a:cubicBezTo>
                    <a:pt x="23227" y="9651"/>
                    <a:pt x="23162" y="9694"/>
                    <a:pt x="23099" y="9707"/>
                  </a:cubicBezTo>
                  <a:cubicBezTo>
                    <a:pt x="23037" y="9721"/>
                    <a:pt x="22982" y="9705"/>
                    <a:pt x="22934" y="9660"/>
                  </a:cubicBezTo>
                  <a:close/>
                  <a:moveTo>
                    <a:pt x="23304" y="9277"/>
                  </a:moveTo>
                  <a:cubicBezTo>
                    <a:pt x="23252" y="9228"/>
                    <a:pt x="23172" y="9262"/>
                    <a:pt x="23064" y="9377"/>
                  </a:cubicBezTo>
                  <a:cubicBezTo>
                    <a:pt x="22964" y="9484"/>
                    <a:pt x="22939" y="9562"/>
                    <a:pt x="22991" y="9610"/>
                  </a:cubicBezTo>
                  <a:cubicBezTo>
                    <a:pt x="23041" y="9657"/>
                    <a:pt x="23117" y="9626"/>
                    <a:pt x="23219" y="9516"/>
                  </a:cubicBezTo>
                  <a:cubicBezTo>
                    <a:pt x="23325" y="9403"/>
                    <a:pt x="23353" y="9323"/>
                    <a:pt x="23304" y="9277"/>
                  </a:cubicBezTo>
                  <a:close/>
                  <a:moveTo>
                    <a:pt x="23218" y="9940"/>
                  </a:moveTo>
                  <a:cubicBezTo>
                    <a:pt x="23151" y="9865"/>
                    <a:pt x="23151" y="9865"/>
                    <a:pt x="23151" y="9865"/>
                  </a:cubicBezTo>
                  <a:cubicBezTo>
                    <a:pt x="23591" y="9474"/>
                    <a:pt x="23591" y="9474"/>
                    <a:pt x="23591" y="9474"/>
                  </a:cubicBezTo>
                  <a:cubicBezTo>
                    <a:pt x="23658" y="9549"/>
                    <a:pt x="23658" y="9549"/>
                    <a:pt x="23658" y="9549"/>
                  </a:cubicBezTo>
                  <a:lnTo>
                    <a:pt x="23218" y="9940"/>
                  </a:lnTo>
                  <a:close/>
                  <a:moveTo>
                    <a:pt x="23366" y="10123"/>
                  </a:moveTo>
                  <a:cubicBezTo>
                    <a:pt x="23304" y="10044"/>
                    <a:pt x="23304" y="10044"/>
                    <a:pt x="23304" y="10044"/>
                  </a:cubicBezTo>
                  <a:cubicBezTo>
                    <a:pt x="23769" y="9683"/>
                    <a:pt x="23769" y="9683"/>
                    <a:pt x="23769" y="9683"/>
                  </a:cubicBezTo>
                  <a:cubicBezTo>
                    <a:pt x="23831" y="9762"/>
                    <a:pt x="23831" y="9762"/>
                    <a:pt x="23831" y="9762"/>
                  </a:cubicBezTo>
                  <a:lnTo>
                    <a:pt x="23366" y="10123"/>
                  </a:lnTo>
                  <a:close/>
                  <a:moveTo>
                    <a:pt x="23502" y="10316"/>
                  </a:moveTo>
                  <a:cubicBezTo>
                    <a:pt x="23445" y="10233"/>
                    <a:pt x="23445" y="10233"/>
                    <a:pt x="23445" y="10233"/>
                  </a:cubicBezTo>
                  <a:cubicBezTo>
                    <a:pt x="23933" y="9902"/>
                    <a:pt x="23933" y="9902"/>
                    <a:pt x="23933" y="9902"/>
                  </a:cubicBezTo>
                  <a:cubicBezTo>
                    <a:pt x="23989" y="9986"/>
                    <a:pt x="23989" y="9986"/>
                    <a:pt x="23989" y="9986"/>
                  </a:cubicBezTo>
                  <a:lnTo>
                    <a:pt x="23502" y="10316"/>
                  </a:lnTo>
                  <a:close/>
                  <a:moveTo>
                    <a:pt x="23676" y="10603"/>
                  </a:moveTo>
                  <a:cubicBezTo>
                    <a:pt x="23638" y="10554"/>
                    <a:pt x="23629" y="10501"/>
                    <a:pt x="23647" y="10443"/>
                  </a:cubicBezTo>
                  <a:cubicBezTo>
                    <a:pt x="23666" y="10385"/>
                    <a:pt x="23712" y="10327"/>
                    <a:pt x="23787" y="10269"/>
                  </a:cubicBezTo>
                  <a:cubicBezTo>
                    <a:pt x="23869" y="10206"/>
                    <a:pt x="23942" y="10172"/>
                    <a:pt x="24007" y="10167"/>
                  </a:cubicBezTo>
                  <a:cubicBezTo>
                    <a:pt x="24071" y="10163"/>
                    <a:pt x="24124" y="10187"/>
                    <a:pt x="24165" y="10241"/>
                  </a:cubicBezTo>
                  <a:cubicBezTo>
                    <a:pt x="24244" y="10343"/>
                    <a:pt x="24205" y="10456"/>
                    <a:pt x="24046" y="10579"/>
                  </a:cubicBezTo>
                  <a:cubicBezTo>
                    <a:pt x="23967" y="10640"/>
                    <a:pt x="23896" y="10672"/>
                    <a:pt x="23832" y="10676"/>
                  </a:cubicBezTo>
                  <a:cubicBezTo>
                    <a:pt x="23768" y="10679"/>
                    <a:pt x="23716" y="10655"/>
                    <a:pt x="23676" y="10603"/>
                  </a:cubicBezTo>
                  <a:close/>
                  <a:moveTo>
                    <a:pt x="24102" y="10284"/>
                  </a:moveTo>
                  <a:cubicBezTo>
                    <a:pt x="24058" y="10227"/>
                    <a:pt x="23974" y="10247"/>
                    <a:pt x="23850" y="10344"/>
                  </a:cubicBezTo>
                  <a:cubicBezTo>
                    <a:pt x="23734" y="10434"/>
                    <a:pt x="23697" y="10507"/>
                    <a:pt x="23740" y="10562"/>
                  </a:cubicBezTo>
                  <a:cubicBezTo>
                    <a:pt x="23782" y="10617"/>
                    <a:pt x="23862" y="10598"/>
                    <a:pt x="23981" y="10506"/>
                  </a:cubicBezTo>
                  <a:cubicBezTo>
                    <a:pt x="24103" y="10411"/>
                    <a:pt x="24144" y="10337"/>
                    <a:pt x="24102" y="10284"/>
                  </a:cubicBezTo>
                  <a:close/>
                  <a:moveTo>
                    <a:pt x="24182" y="11005"/>
                  </a:moveTo>
                  <a:cubicBezTo>
                    <a:pt x="24126" y="10980"/>
                    <a:pt x="24093" y="10938"/>
                    <a:pt x="24082" y="10878"/>
                  </a:cubicBezTo>
                  <a:cubicBezTo>
                    <a:pt x="24071" y="10818"/>
                    <a:pt x="24085" y="10745"/>
                    <a:pt x="24124" y="10659"/>
                  </a:cubicBezTo>
                  <a:cubicBezTo>
                    <a:pt x="24167" y="10564"/>
                    <a:pt x="24216" y="10500"/>
                    <a:pt x="24271" y="10466"/>
                  </a:cubicBezTo>
                  <a:cubicBezTo>
                    <a:pt x="24325" y="10432"/>
                    <a:pt x="24384" y="10429"/>
                    <a:pt x="24445" y="10457"/>
                  </a:cubicBezTo>
                  <a:cubicBezTo>
                    <a:pt x="24563" y="10510"/>
                    <a:pt x="24581" y="10628"/>
                    <a:pt x="24498" y="10812"/>
                  </a:cubicBezTo>
                  <a:cubicBezTo>
                    <a:pt x="24457" y="10902"/>
                    <a:pt x="24409" y="10964"/>
                    <a:pt x="24354" y="10997"/>
                  </a:cubicBezTo>
                  <a:cubicBezTo>
                    <a:pt x="24299" y="11030"/>
                    <a:pt x="24242" y="11032"/>
                    <a:pt x="24182" y="11005"/>
                  </a:cubicBezTo>
                  <a:close/>
                  <a:moveTo>
                    <a:pt x="24410" y="10524"/>
                  </a:moveTo>
                  <a:cubicBezTo>
                    <a:pt x="24345" y="10495"/>
                    <a:pt x="24280" y="10552"/>
                    <a:pt x="24215" y="10695"/>
                  </a:cubicBezTo>
                  <a:cubicBezTo>
                    <a:pt x="24154" y="10829"/>
                    <a:pt x="24156" y="10911"/>
                    <a:pt x="24220" y="10940"/>
                  </a:cubicBezTo>
                  <a:cubicBezTo>
                    <a:pt x="24282" y="10968"/>
                    <a:pt x="24345" y="10914"/>
                    <a:pt x="24406" y="10778"/>
                  </a:cubicBezTo>
                  <a:cubicBezTo>
                    <a:pt x="24470" y="10636"/>
                    <a:pt x="24471" y="10552"/>
                    <a:pt x="24410" y="10524"/>
                  </a:cubicBezTo>
                  <a:close/>
                  <a:moveTo>
                    <a:pt x="24790" y="11128"/>
                  </a:moveTo>
                  <a:cubicBezTo>
                    <a:pt x="24729" y="11127"/>
                    <a:pt x="24681" y="11102"/>
                    <a:pt x="24647" y="11052"/>
                  </a:cubicBezTo>
                  <a:cubicBezTo>
                    <a:pt x="24613" y="11001"/>
                    <a:pt x="24597" y="10929"/>
                    <a:pt x="24597" y="10834"/>
                  </a:cubicBezTo>
                  <a:cubicBezTo>
                    <a:pt x="24598" y="10730"/>
                    <a:pt x="24616" y="10651"/>
                    <a:pt x="24653" y="10598"/>
                  </a:cubicBezTo>
                  <a:cubicBezTo>
                    <a:pt x="24689" y="10545"/>
                    <a:pt x="24741" y="10519"/>
                    <a:pt x="24808" y="10519"/>
                  </a:cubicBezTo>
                  <a:cubicBezTo>
                    <a:pt x="24938" y="10520"/>
                    <a:pt x="25002" y="10621"/>
                    <a:pt x="25001" y="10822"/>
                  </a:cubicBezTo>
                  <a:cubicBezTo>
                    <a:pt x="25000" y="10922"/>
                    <a:pt x="24981" y="10998"/>
                    <a:pt x="24944" y="11050"/>
                  </a:cubicBezTo>
                  <a:cubicBezTo>
                    <a:pt x="24907" y="11102"/>
                    <a:pt x="24856" y="11128"/>
                    <a:pt x="24790" y="11128"/>
                  </a:cubicBezTo>
                  <a:close/>
                  <a:moveTo>
                    <a:pt x="24803" y="10595"/>
                  </a:moveTo>
                  <a:cubicBezTo>
                    <a:pt x="24732" y="10595"/>
                    <a:pt x="24696" y="10673"/>
                    <a:pt x="24695" y="10831"/>
                  </a:cubicBezTo>
                  <a:cubicBezTo>
                    <a:pt x="24694" y="10978"/>
                    <a:pt x="24728" y="11052"/>
                    <a:pt x="24798" y="11052"/>
                  </a:cubicBezTo>
                  <a:cubicBezTo>
                    <a:pt x="24867" y="11053"/>
                    <a:pt x="24902" y="10978"/>
                    <a:pt x="24903" y="10828"/>
                  </a:cubicBezTo>
                  <a:cubicBezTo>
                    <a:pt x="24904" y="10673"/>
                    <a:pt x="24871" y="10596"/>
                    <a:pt x="24803" y="10595"/>
                  </a:cubicBezTo>
                  <a:close/>
                  <a:moveTo>
                    <a:pt x="25206" y="11118"/>
                  </a:moveTo>
                  <a:cubicBezTo>
                    <a:pt x="25105" y="11118"/>
                    <a:pt x="25105" y="11118"/>
                    <a:pt x="25105" y="11118"/>
                  </a:cubicBezTo>
                  <a:cubicBezTo>
                    <a:pt x="25105" y="10529"/>
                    <a:pt x="25105" y="10529"/>
                    <a:pt x="25105" y="10529"/>
                  </a:cubicBezTo>
                  <a:cubicBezTo>
                    <a:pt x="25206" y="10529"/>
                    <a:pt x="25206" y="10529"/>
                    <a:pt x="25206" y="10529"/>
                  </a:cubicBezTo>
                  <a:lnTo>
                    <a:pt x="25206" y="11118"/>
                  </a:lnTo>
                  <a:close/>
                  <a:moveTo>
                    <a:pt x="25505" y="11128"/>
                  </a:moveTo>
                  <a:cubicBezTo>
                    <a:pt x="25444" y="11128"/>
                    <a:pt x="25396" y="11103"/>
                    <a:pt x="25362" y="11053"/>
                  </a:cubicBezTo>
                  <a:cubicBezTo>
                    <a:pt x="25327" y="11002"/>
                    <a:pt x="25310" y="10930"/>
                    <a:pt x="25310" y="10835"/>
                  </a:cubicBezTo>
                  <a:cubicBezTo>
                    <a:pt x="25310" y="10731"/>
                    <a:pt x="25328" y="10653"/>
                    <a:pt x="25364" y="10599"/>
                  </a:cubicBezTo>
                  <a:cubicBezTo>
                    <a:pt x="25400" y="10546"/>
                    <a:pt x="25451" y="10519"/>
                    <a:pt x="25519" y="10519"/>
                  </a:cubicBezTo>
                  <a:cubicBezTo>
                    <a:pt x="25649" y="10519"/>
                    <a:pt x="25713" y="10620"/>
                    <a:pt x="25713" y="10821"/>
                  </a:cubicBezTo>
                  <a:cubicBezTo>
                    <a:pt x="25713" y="10921"/>
                    <a:pt x="25695" y="10997"/>
                    <a:pt x="25658" y="11049"/>
                  </a:cubicBezTo>
                  <a:cubicBezTo>
                    <a:pt x="25622" y="11101"/>
                    <a:pt x="25571" y="11128"/>
                    <a:pt x="25505" y="11128"/>
                  </a:cubicBezTo>
                  <a:close/>
                  <a:moveTo>
                    <a:pt x="25515" y="10595"/>
                  </a:moveTo>
                  <a:cubicBezTo>
                    <a:pt x="25443" y="10595"/>
                    <a:pt x="25407" y="10674"/>
                    <a:pt x="25407" y="10831"/>
                  </a:cubicBezTo>
                  <a:cubicBezTo>
                    <a:pt x="25407" y="10979"/>
                    <a:pt x="25442" y="11052"/>
                    <a:pt x="25512" y="11052"/>
                  </a:cubicBezTo>
                  <a:cubicBezTo>
                    <a:pt x="25581" y="11052"/>
                    <a:pt x="25616" y="10977"/>
                    <a:pt x="25616" y="10828"/>
                  </a:cubicBezTo>
                  <a:cubicBezTo>
                    <a:pt x="25616" y="10673"/>
                    <a:pt x="25582" y="10595"/>
                    <a:pt x="25515" y="10595"/>
                  </a:cubicBezTo>
                  <a:close/>
                  <a:moveTo>
                    <a:pt x="25918" y="11118"/>
                  </a:moveTo>
                  <a:cubicBezTo>
                    <a:pt x="25817" y="11118"/>
                    <a:pt x="25817" y="11118"/>
                    <a:pt x="25817" y="11118"/>
                  </a:cubicBezTo>
                  <a:cubicBezTo>
                    <a:pt x="25817" y="10529"/>
                    <a:pt x="25817" y="10529"/>
                    <a:pt x="25817" y="10529"/>
                  </a:cubicBezTo>
                  <a:cubicBezTo>
                    <a:pt x="25918" y="10529"/>
                    <a:pt x="25918" y="10529"/>
                    <a:pt x="25918" y="10529"/>
                  </a:cubicBezTo>
                  <a:lnTo>
                    <a:pt x="25918" y="11118"/>
                  </a:lnTo>
                  <a:close/>
                  <a:moveTo>
                    <a:pt x="26217" y="11128"/>
                  </a:moveTo>
                  <a:cubicBezTo>
                    <a:pt x="26156" y="11128"/>
                    <a:pt x="26108" y="11103"/>
                    <a:pt x="26074" y="11053"/>
                  </a:cubicBezTo>
                  <a:cubicBezTo>
                    <a:pt x="26039" y="11002"/>
                    <a:pt x="26022" y="10930"/>
                    <a:pt x="26022" y="10835"/>
                  </a:cubicBezTo>
                  <a:cubicBezTo>
                    <a:pt x="26022" y="10731"/>
                    <a:pt x="26040" y="10653"/>
                    <a:pt x="26076" y="10599"/>
                  </a:cubicBezTo>
                  <a:cubicBezTo>
                    <a:pt x="26112" y="10546"/>
                    <a:pt x="26164" y="10519"/>
                    <a:pt x="26231" y="10519"/>
                  </a:cubicBezTo>
                  <a:cubicBezTo>
                    <a:pt x="26361" y="10519"/>
                    <a:pt x="26425" y="10620"/>
                    <a:pt x="26425" y="10821"/>
                  </a:cubicBezTo>
                  <a:cubicBezTo>
                    <a:pt x="26425" y="10921"/>
                    <a:pt x="26407" y="10997"/>
                    <a:pt x="26371" y="11049"/>
                  </a:cubicBezTo>
                  <a:cubicBezTo>
                    <a:pt x="26334" y="11101"/>
                    <a:pt x="26283" y="11128"/>
                    <a:pt x="26217" y="11128"/>
                  </a:cubicBezTo>
                  <a:close/>
                  <a:moveTo>
                    <a:pt x="26227" y="10595"/>
                  </a:moveTo>
                  <a:cubicBezTo>
                    <a:pt x="26155" y="10595"/>
                    <a:pt x="26119" y="10674"/>
                    <a:pt x="26119" y="10831"/>
                  </a:cubicBezTo>
                  <a:cubicBezTo>
                    <a:pt x="26119" y="10979"/>
                    <a:pt x="26155" y="11052"/>
                    <a:pt x="26225" y="11052"/>
                  </a:cubicBezTo>
                  <a:cubicBezTo>
                    <a:pt x="26294" y="11052"/>
                    <a:pt x="26328" y="10977"/>
                    <a:pt x="26328" y="10828"/>
                  </a:cubicBezTo>
                  <a:cubicBezTo>
                    <a:pt x="26328" y="10673"/>
                    <a:pt x="26294" y="10595"/>
                    <a:pt x="26227" y="10595"/>
                  </a:cubicBezTo>
                  <a:close/>
                  <a:moveTo>
                    <a:pt x="26630" y="11118"/>
                  </a:moveTo>
                  <a:cubicBezTo>
                    <a:pt x="26530" y="11118"/>
                    <a:pt x="26530" y="11118"/>
                    <a:pt x="26530" y="11118"/>
                  </a:cubicBezTo>
                  <a:cubicBezTo>
                    <a:pt x="26530" y="10529"/>
                    <a:pt x="26530" y="10529"/>
                    <a:pt x="26530" y="10529"/>
                  </a:cubicBezTo>
                  <a:cubicBezTo>
                    <a:pt x="26630" y="10529"/>
                    <a:pt x="26630" y="10529"/>
                    <a:pt x="26630" y="10529"/>
                  </a:cubicBezTo>
                  <a:lnTo>
                    <a:pt x="26630" y="11118"/>
                  </a:lnTo>
                  <a:close/>
                  <a:moveTo>
                    <a:pt x="26929" y="11128"/>
                  </a:moveTo>
                  <a:cubicBezTo>
                    <a:pt x="26868" y="11128"/>
                    <a:pt x="26820" y="11103"/>
                    <a:pt x="26786" y="11053"/>
                  </a:cubicBezTo>
                  <a:cubicBezTo>
                    <a:pt x="26751" y="11002"/>
                    <a:pt x="26734" y="10930"/>
                    <a:pt x="26734" y="10835"/>
                  </a:cubicBezTo>
                  <a:cubicBezTo>
                    <a:pt x="26734" y="10731"/>
                    <a:pt x="26752" y="10653"/>
                    <a:pt x="26788" y="10599"/>
                  </a:cubicBezTo>
                  <a:cubicBezTo>
                    <a:pt x="26824" y="10546"/>
                    <a:pt x="26876" y="10519"/>
                    <a:pt x="26943" y="10519"/>
                  </a:cubicBezTo>
                  <a:cubicBezTo>
                    <a:pt x="27073" y="10519"/>
                    <a:pt x="27137" y="10620"/>
                    <a:pt x="27137" y="10821"/>
                  </a:cubicBezTo>
                  <a:cubicBezTo>
                    <a:pt x="27137" y="10921"/>
                    <a:pt x="27119" y="10997"/>
                    <a:pt x="27083" y="11049"/>
                  </a:cubicBezTo>
                  <a:cubicBezTo>
                    <a:pt x="27046" y="11101"/>
                    <a:pt x="26995" y="11128"/>
                    <a:pt x="26929" y="11128"/>
                  </a:cubicBezTo>
                  <a:close/>
                  <a:moveTo>
                    <a:pt x="26939" y="10595"/>
                  </a:moveTo>
                  <a:cubicBezTo>
                    <a:pt x="26867" y="10595"/>
                    <a:pt x="26831" y="10674"/>
                    <a:pt x="26831" y="10831"/>
                  </a:cubicBezTo>
                  <a:cubicBezTo>
                    <a:pt x="26831" y="10979"/>
                    <a:pt x="26866" y="11052"/>
                    <a:pt x="26937" y="11052"/>
                  </a:cubicBezTo>
                  <a:cubicBezTo>
                    <a:pt x="27006" y="11052"/>
                    <a:pt x="27040" y="10977"/>
                    <a:pt x="27040" y="10828"/>
                  </a:cubicBezTo>
                  <a:cubicBezTo>
                    <a:pt x="27040" y="10673"/>
                    <a:pt x="27006" y="10595"/>
                    <a:pt x="26939" y="10595"/>
                  </a:cubicBezTo>
                  <a:close/>
                  <a:moveTo>
                    <a:pt x="27406" y="11087"/>
                  </a:moveTo>
                  <a:cubicBezTo>
                    <a:pt x="27307" y="11105"/>
                    <a:pt x="27307" y="11105"/>
                    <a:pt x="27307" y="11105"/>
                  </a:cubicBezTo>
                  <a:cubicBezTo>
                    <a:pt x="27202" y="10526"/>
                    <a:pt x="27202" y="10526"/>
                    <a:pt x="27202" y="10526"/>
                  </a:cubicBezTo>
                  <a:cubicBezTo>
                    <a:pt x="27301" y="10508"/>
                    <a:pt x="27301" y="10508"/>
                    <a:pt x="27301" y="10508"/>
                  </a:cubicBezTo>
                  <a:lnTo>
                    <a:pt x="27406" y="11087"/>
                  </a:lnTo>
                  <a:close/>
                  <a:moveTo>
                    <a:pt x="27815" y="10934"/>
                  </a:moveTo>
                  <a:cubicBezTo>
                    <a:pt x="27763" y="10966"/>
                    <a:pt x="27709" y="10969"/>
                    <a:pt x="27653" y="10944"/>
                  </a:cubicBezTo>
                  <a:cubicBezTo>
                    <a:pt x="27598" y="10919"/>
                    <a:pt x="27546" y="10867"/>
                    <a:pt x="27496" y="10786"/>
                  </a:cubicBezTo>
                  <a:cubicBezTo>
                    <a:pt x="27442" y="10697"/>
                    <a:pt x="27416" y="10621"/>
                    <a:pt x="27419" y="10556"/>
                  </a:cubicBezTo>
                  <a:cubicBezTo>
                    <a:pt x="27422" y="10492"/>
                    <a:pt x="27452" y="10442"/>
                    <a:pt x="27510" y="10407"/>
                  </a:cubicBezTo>
                  <a:cubicBezTo>
                    <a:pt x="27620" y="10340"/>
                    <a:pt x="27728" y="10392"/>
                    <a:pt x="27833" y="10563"/>
                  </a:cubicBezTo>
                  <a:cubicBezTo>
                    <a:pt x="27885" y="10649"/>
                    <a:pt x="27909" y="10723"/>
                    <a:pt x="27905" y="10787"/>
                  </a:cubicBezTo>
                  <a:cubicBezTo>
                    <a:pt x="27901" y="10850"/>
                    <a:pt x="27871" y="10899"/>
                    <a:pt x="27815" y="10934"/>
                  </a:cubicBezTo>
                  <a:close/>
                  <a:moveTo>
                    <a:pt x="27546" y="10474"/>
                  </a:moveTo>
                  <a:cubicBezTo>
                    <a:pt x="27485" y="10511"/>
                    <a:pt x="27495" y="10597"/>
                    <a:pt x="27577" y="10732"/>
                  </a:cubicBezTo>
                  <a:cubicBezTo>
                    <a:pt x="27654" y="10857"/>
                    <a:pt x="27722" y="10902"/>
                    <a:pt x="27782" y="10865"/>
                  </a:cubicBezTo>
                  <a:cubicBezTo>
                    <a:pt x="27841" y="10829"/>
                    <a:pt x="27831" y="10748"/>
                    <a:pt x="27753" y="10620"/>
                  </a:cubicBezTo>
                  <a:cubicBezTo>
                    <a:pt x="27673" y="10488"/>
                    <a:pt x="27603" y="10439"/>
                    <a:pt x="27546" y="10474"/>
                  </a:cubicBezTo>
                  <a:close/>
                  <a:moveTo>
                    <a:pt x="28211" y="10553"/>
                  </a:moveTo>
                  <a:cubicBezTo>
                    <a:pt x="28150" y="10633"/>
                    <a:pt x="28150" y="10633"/>
                    <a:pt x="28150" y="10633"/>
                  </a:cubicBezTo>
                  <a:cubicBezTo>
                    <a:pt x="27682" y="10276"/>
                    <a:pt x="27682" y="10276"/>
                    <a:pt x="27682" y="10276"/>
                  </a:cubicBezTo>
                  <a:cubicBezTo>
                    <a:pt x="27743" y="10196"/>
                    <a:pt x="27743" y="10196"/>
                    <a:pt x="27743" y="10196"/>
                  </a:cubicBezTo>
                  <a:lnTo>
                    <a:pt x="28211" y="10553"/>
                  </a:lnTo>
                  <a:close/>
                  <a:moveTo>
                    <a:pt x="28397" y="10279"/>
                  </a:moveTo>
                  <a:cubicBezTo>
                    <a:pt x="28362" y="10330"/>
                    <a:pt x="28314" y="10355"/>
                    <a:pt x="28254" y="10355"/>
                  </a:cubicBezTo>
                  <a:cubicBezTo>
                    <a:pt x="28193" y="10355"/>
                    <a:pt x="28123" y="10329"/>
                    <a:pt x="28045" y="10275"/>
                  </a:cubicBezTo>
                  <a:cubicBezTo>
                    <a:pt x="27959" y="10217"/>
                    <a:pt x="27904" y="10158"/>
                    <a:pt x="27880" y="10098"/>
                  </a:cubicBezTo>
                  <a:cubicBezTo>
                    <a:pt x="27856" y="10038"/>
                    <a:pt x="27864" y="9981"/>
                    <a:pt x="27902" y="9925"/>
                  </a:cubicBezTo>
                  <a:cubicBezTo>
                    <a:pt x="27975" y="9818"/>
                    <a:pt x="28094" y="9821"/>
                    <a:pt x="28260" y="9934"/>
                  </a:cubicBezTo>
                  <a:cubicBezTo>
                    <a:pt x="28343" y="9990"/>
                    <a:pt x="28395" y="10048"/>
                    <a:pt x="28418" y="10108"/>
                  </a:cubicBezTo>
                  <a:cubicBezTo>
                    <a:pt x="28441" y="10168"/>
                    <a:pt x="28434" y="10225"/>
                    <a:pt x="28397" y="10279"/>
                  </a:cubicBezTo>
                  <a:close/>
                  <a:moveTo>
                    <a:pt x="27962" y="9971"/>
                  </a:moveTo>
                  <a:cubicBezTo>
                    <a:pt x="27922" y="10030"/>
                    <a:pt x="27966" y="10104"/>
                    <a:pt x="28097" y="10193"/>
                  </a:cubicBezTo>
                  <a:cubicBezTo>
                    <a:pt x="28218" y="10276"/>
                    <a:pt x="28299" y="10288"/>
                    <a:pt x="28338" y="10230"/>
                  </a:cubicBezTo>
                  <a:cubicBezTo>
                    <a:pt x="28377" y="10173"/>
                    <a:pt x="28335" y="10103"/>
                    <a:pt x="28211" y="10018"/>
                  </a:cubicBezTo>
                  <a:cubicBezTo>
                    <a:pt x="28083" y="9931"/>
                    <a:pt x="28000" y="9915"/>
                    <a:pt x="27962" y="9971"/>
                  </a:cubicBezTo>
                  <a:close/>
                  <a:moveTo>
                    <a:pt x="28630" y="9956"/>
                  </a:moveTo>
                  <a:cubicBezTo>
                    <a:pt x="28566" y="10033"/>
                    <a:pt x="28566" y="10033"/>
                    <a:pt x="28566" y="10033"/>
                  </a:cubicBezTo>
                  <a:cubicBezTo>
                    <a:pt x="28113" y="9657"/>
                    <a:pt x="28113" y="9657"/>
                    <a:pt x="28113" y="9657"/>
                  </a:cubicBezTo>
                  <a:cubicBezTo>
                    <a:pt x="28177" y="9580"/>
                    <a:pt x="28177" y="9580"/>
                    <a:pt x="28177" y="9580"/>
                  </a:cubicBezTo>
                  <a:lnTo>
                    <a:pt x="28630" y="9956"/>
                  </a:lnTo>
                  <a:close/>
                  <a:moveTo>
                    <a:pt x="28831" y="9753"/>
                  </a:moveTo>
                  <a:cubicBezTo>
                    <a:pt x="28788" y="9796"/>
                    <a:pt x="28736" y="9812"/>
                    <a:pt x="28677" y="9801"/>
                  </a:cubicBezTo>
                  <a:cubicBezTo>
                    <a:pt x="28617" y="9790"/>
                    <a:pt x="28554" y="9751"/>
                    <a:pt x="28487" y="9684"/>
                  </a:cubicBezTo>
                  <a:cubicBezTo>
                    <a:pt x="28413" y="9610"/>
                    <a:pt x="28370" y="9542"/>
                    <a:pt x="28358" y="9479"/>
                  </a:cubicBezTo>
                  <a:cubicBezTo>
                    <a:pt x="28346" y="9415"/>
                    <a:pt x="28364" y="9360"/>
                    <a:pt x="28412" y="9312"/>
                  </a:cubicBezTo>
                  <a:cubicBezTo>
                    <a:pt x="28503" y="9221"/>
                    <a:pt x="28620" y="9246"/>
                    <a:pt x="28762" y="9389"/>
                  </a:cubicBezTo>
                  <a:cubicBezTo>
                    <a:pt x="28833" y="9459"/>
                    <a:pt x="28873" y="9526"/>
                    <a:pt x="28884" y="9589"/>
                  </a:cubicBezTo>
                  <a:cubicBezTo>
                    <a:pt x="28896" y="9652"/>
                    <a:pt x="28878" y="9707"/>
                    <a:pt x="28831" y="9753"/>
                  </a:cubicBezTo>
                  <a:close/>
                  <a:moveTo>
                    <a:pt x="28462" y="9369"/>
                  </a:moveTo>
                  <a:cubicBezTo>
                    <a:pt x="28411" y="9420"/>
                    <a:pt x="28442" y="9501"/>
                    <a:pt x="28553" y="9612"/>
                  </a:cubicBezTo>
                  <a:cubicBezTo>
                    <a:pt x="28657" y="9716"/>
                    <a:pt x="28734" y="9744"/>
                    <a:pt x="28783" y="9694"/>
                  </a:cubicBezTo>
                  <a:cubicBezTo>
                    <a:pt x="28832" y="9646"/>
                    <a:pt x="28804" y="9568"/>
                    <a:pt x="28698" y="9462"/>
                  </a:cubicBezTo>
                  <a:cubicBezTo>
                    <a:pt x="28588" y="9353"/>
                    <a:pt x="28510" y="9322"/>
                    <a:pt x="28462" y="9369"/>
                  </a:cubicBezTo>
                  <a:close/>
                  <a:moveTo>
                    <a:pt x="29121" y="9480"/>
                  </a:moveTo>
                  <a:cubicBezTo>
                    <a:pt x="29043" y="9544"/>
                    <a:pt x="29043" y="9544"/>
                    <a:pt x="29043" y="9544"/>
                  </a:cubicBezTo>
                  <a:cubicBezTo>
                    <a:pt x="28669" y="9090"/>
                    <a:pt x="28669" y="9090"/>
                    <a:pt x="28669" y="9090"/>
                  </a:cubicBezTo>
                  <a:cubicBezTo>
                    <a:pt x="28746" y="9026"/>
                    <a:pt x="28746" y="9026"/>
                    <a:pt x="28746" y="9026"/>
                  </a:cubicBezTo>
                  <a:lnTo>
                    <a:pt x="29121" y="9480"/>
                  </a:lnTo>
                  <a:close/>
                  <a:moveTo>
                    <a:pt x="29357" y="9318"/>
                  </a:moveTo>
                  <a:cubicBezTo>
                    <a:pt x="29306" y="9353"/>
                    <a:pt x="29252" y="9359"/>
                    <a:pt x="29196" y="9337"/>
                  </a:cubicBezTo>
                  <a:cubicBezTo>
                    <a:pt x="29139" y="9314"/>
                    <a:pt x="29084" y="9264"/>
                    <a:pt x="29031" y="9186"/>
                  </a:cubicBezTo>
                  <a:cubicBezTo>
                    <a:pt x="28973" y="9100"/>
                    <a:pt x="28943" y="9024"/>
                    <a:pt x="28943" y="8960"/>
                  </a:cubicBezTo>
                  <a:cubicBezTo>
                    <a:pt x="28943" y="8896"/>
                    <a:pt x="28971" y="8845"/>
                    <a:pt x="29027" y="8807"/>
                  </a:cubicBezTo>
                  <a:cubicBezTo>
                    <a:pt x="29134" y="8734"/>
                    <a:pt x="29244" y="8781"/>
                    <a:pt x="29357" y="8948"/>
                  </a:cubicBezTo>
                  <a:cubicBezTo>
                    <a:pt x="29413" y="9030"/>
                    <a:pt x="29440" y="9103"/>
                    <a:pt x="29439" y="9167"/>
                  </a:cubicBezTo>
                  <a:cubicBezTo>
                    <a:pt x="29439" y="9231"/>
                    <a:pt x="29411" y="9282"/>
                    <a:pt x="29357" y="9318"/>
                  </a:cubicBezTo>
                  <a:close/>
                  <a:moveTo>
                    <a:pt x="29066" y="8872"/>
                  </a:moveTo>
                  <a:cubicBezTo>
                    <a:pt x="29007" y="8912"/>
                    <a:pt x="29021" y="8997"/>
                    <a:pt x="29109" y="9128"/>
                  </a:cubicBezTo>
                  <a:cubicBezTo>
                    <a:pt x="29192" y="9250"/>
                    <a:pt x="29262" y="9291"/>
                    <a:pt x="29320" y="9252"/>
                  </a:cubicBezTo>
                  <a:cubicBezTo>
                    <a:pt x="29377" y="9213"/>
                    <a:pt x="29364" y="9132"/>
                    <a:pt x="29280" y="9008"/>
                  </a:cubicBezTo>
                  <a:cubicBezTo>
                    <a:pt x="29193" y="8879"/>
                    <a:pt x="29122" y="8834"/>
                    <a:pt x="29066" y="8872"/>
                  </a:cubicBezTo>
                  <a:close/>
                  <a:moveTo>
                    <a:pt x="29692" y="9104"/>
                  </a:moveTo>
                  <a:cubicBezTo>
                    <a:pt x="29604" y="9153"/>
                    <a:pt x="29604" y="9153"/>
                    <a:pt x="29604" y="9153"/>
                  </a:cubicBezTo>
                  <a:cubicBezTo>
                    <a:pt x="29322" y="8636"/>
                    <a:pt x="29322" y="8636"/>
                    <a:pt x="29322" y="8636"/>
                  </a:cubicBezTo>
                  <a:cubicBezTo>
                    <a:pt x="29410" y="8588"/>
                    <a:pt x="29410" y="8588"/>
                    <a:pt x="29410" y="8588"/>
                  </a:cubicBezTo>
                  <a:lnTo>
                    <a:pt x="29692" y="9104"/>
                  </a:lnTo>
                  <a:close/>
                  <a:moveTo>
                    <a:pt x="29904" y="9001"/>
                  </a:moveTo>
                  <a:cubicBezTo>
                    <a:pt x="29813" y="9043"/>
                    <a:pt x="29813" y="9043"/>
                    <a:pt x="29813" y="9043"/>
                  </a:cubicBezTo>
                  <a:cubicBezTo>
                    <a:pt x="29565" y="8509"/>
                    <a:pt x="29565" y="8509"/>
                    <a:pt x="29565" y="8509"/>
                  </a:cubicBezTo>
                  <a:cubicBezTo>
                    <a:pt x="29656" y="8467"/>
                    <a:pt x="29656" y="8467"/>
                    <a:pt x="29656" y="8467"/>
                  </a:cubicBezTo>
                  <a:lnTo>
                    <a:pt x="29904" y="9001"/>
                  </a:lnTo>
                  <a:close/>
                  <a:moveTo>
                    <a:pt x="30173" y="8904"/>
                  </a:moveTo>
                  <a:cubicBezTo>
                    <a:pt x="30115" y="8925"/>
                    <a:pt x="30061" y="8917"/>
                    <a:pt x="30012" y="8881"/>
                  </a:cubicBezTo>
                  <a:cubicBezTo>
                    <a:pt x="29963" y="8845"/>
                    <a:pt x="29923" y="8783"/>
                    <a:pt x="29891" y="8694"/>
                  </a:cubicBezTo>
                  <a:cubicBezTo>
                    <a:pt x="29857" y="8596"/>
                    <a:pt x="29847" y="8515"/>
                    <a:pt x="29863" y="8453"/>
                  </a:cubicBezTo>
                  <a:cubicBezTo>
                    <a:pt x="29879" y="8391"/>
                    <a:pt x="29919" y="8348"/>
                    <a:pt x="29983" y="8326"/>
                  </a:cubicBezTo>
                  <a:cubicBezTo>
                    <a:pt x="30105" y="8283"/>
                    <a:pt x="30200" y="8356"/>
                    <a:pt x="30267" y="8546"/>
                  </a:cubicBezTo>
                  <a:cubicBezTo>
                    <a:pt x="30300" y="8640"/>
                    <a:pt x="30308" y="8717"/>
                    <a:pt x="30291" y="8779"/>
                  </a:cubicBezTo>
                  <a:cubicBezTo>
                    <a:pt x="30274" y="8841"/>
                    <a:pt x="30235" y="8882"/>
                    <a:pt x="30173" y="8904"/>
                  </a:cubicBezTo>
                  <a:close/>
                  <a:moveTo>
                    <a:pt x="30004" y="8399"/>
                  </a:moveTo>
                  <a:cubicBezTo>
                    <a:pt x="29937" y="8423"/>
                    <a:pt x="29929" y="8509"/>
                    <a:pt x="29982" y="8657"/>
                  </a:cubicBezTo>
                  <a:cubicBezTo>
                    <a:pt x="30031" y="8796"/>
                    <a:pt x="30088" y="8854"/>
                    <a:pt x="30154" y="8831"/>
                  </a:cubicBezTo>
                  <a:cubicBezTo>
                    <a:pt x="30220" y="8808"/>
                    <a:pt x="30227" y="8726"/>
                    <a:pt x="30177" y="8584"/>
                  </a:cubicBezTo>
                  <a:cubicBezTo>
                    <a:pt x="30126" y="8438"/>
                    <a:pt x="30068" y="8376"/>
                    <a:pt x="30004" y="8399"/>
                  </a:cubicBezTo>
                  <a:close/>
                  <a:moveTo>
                    <a:pt x="30552" y="8782"/>
                  </a:moveTo>
                  <a:cubicBezTo>
                    <a:pt x="30454" y="8806"/>
                    <a:pt x="30454" y="8806"/>
                    <a:pt x="30454" y="8806"/>
                  </a:cubicBezTo>
                  <a:cubicBezTo>
                    <a:pt x="30312" y="8235"/>
                    <a:pt x="30312" y="8235"/>
                    <a:pt x="30312" y="8235"/>
                  </a:cubicBezTo>
                  <a:cubicBezTo>
                    <a:pt x="30410" y="8211"/>
                    <a:pt x="30410" y="8211"/>
                    <a:pt x="30410" y="8211"/>
                  </a:cubicBezTo>
                  <a:lnTo>
                    <a:pt x="30552" y="8782"/>
                  </a:lnTo>
                  <a:close/>
                  <a:moveTo>
                    <a:pt x="30783" y="8736"/>
                  </a:moveTo>
                  <a:cubicBezTo>
                    <a:pt x="30684" y="8754"/>
                    <a:pt x="30684" y="8754"/>
                    <a:pt x="30684" y="8754"/>
                  </a:cubicBezTo>
                  <a:cubicBezTo>
                    <a:pt x="30579" y="8174"/>
                    <a:pt x="30579" y="8174"/>
                    <a:pt x="30579" y="8174"/>
                  </a:cubicBezTo>
                  <a:cubicBezTo>
                    <a:pt x="30678" y="8157"/>
                    <a:pt x="30678" y="8157"/>
                    <a:pt x="30678" y="8157"/>
                  </a:cubicBezTo>
                  <a:lnTo>
                    <a:pt x="30783" y="8736"/>
                  </a:lnTo>
                  <a:close/>
                  <a:moveTo>
                    <a:pt x="31016" y="8705"/>
                  </a:moveTo>
                  <a:cubicBezTo>
                    <a:pt x="30917" y="8716"/>
                    <a:pt x="30917" y="8716"/>
                    <a:pt x="30917" y="8716"/>
                  </a:cubicBezTo>
                  <a:cubicBezTo>
                    <a:pt x="30850" y="8131"/>
                    <a:pt x="30850" y="8131"/>
                    <a:pt x="30850" y="8131"/>
                  </a:cubicBezTo>
                  <a:cubicBezTo>
                    <a:pt x="30950" y="8120"/>
                    <a:pt x="30950" y="8120"/>
                    <a:pt x="30950" y="8120"/>
                  </a:cubicBezTo>
                  <a:lnTo>
                    <a:pt x="31016" y="8705"/>
                  </a:lnTo>
                  <a:close/>
                  <a:moveTo>
                    <a:pt x="31302" y="8698"/>
                  </a:moveTo>
                  <a:cubicBezTo>
                    <a:pt x="31241" y="8699"/>
                    <a:pt x="31192" y="8675"/>
                    <a:pt x="31157" y="8626"/>
                  </a:cubicBezTo>
                  <a:cubicBezTo>
                    <a:pt x="31122" y="8576"/>
                    <a:pt x="31103" y="8504"/>
                    <a:pt x="31101" y="8409"/>
                  </a:cubicBezTo>
                  <a:cubicBezTo>
                    <a:pt x="31099" y="8305"/>
                    <a:pt x="31116" y="8226"/>
                    <a:pt x="31150" y="8172"/>
                  </a:cubicBezTo>
                  <a:cubicBezTo>
                    <a:pt x="31185" y="8118"/>
                    <a:pt x="31236" y="8091"/>
                    <a:pt x="31304" y="8089"/>
                  </a:cubicBezTo>
                  <a:cubicBezTo>
                    <a:pt x="31433" y="8087"/>
                    <a:pt x="31500" y="8186"/>
                    <a:pt x="31504" y="8387"/>
                  </a:cubicBezTo>
                  <a:cubicBezTo>
                    <a:pt x="31506" y="8487"/>
                    <a:pt x="31489" y="8563"/>
                    <a:pt x="31454" y="8616"/>
                  </a:cubicBezTo>
                  <a:cubicBezTo>
                    <a:pt x="31418" y="8669"/>
                    <a:pt x="31368" y="8697"/>
                    <a:pt x="31302" y="8698"/>
                  </a:cubicBezTo>
                  <a:close/>
                  <a:moveTo>
                    <a:pt x="31301" y="8165"/>
                  </a:moveTo>
                  <a:cubicBezTo>
                    <a:pt x="31230" y="8167"/>
                    <a:pt x="31195" y="8246"/>
                    <a:pt x="31198" y="8403"/>
                  </a:cubicBezTo>
                  <a:cubicBezTo>
                    <a:pt x="31201" y="8551"/>
                    <a:pt x="31238" y="8624"/>
                    <a:pt x="31308" y="8622"/>
                  </a:cubicBezTo>
                  <a:cubicBezTo>
                    <a:pt x="31377" y="8621"/>
                    <a:pt x="31410" y="8545"/>
                    <a:pt x="31407" y="8396"/>
                  </a:cubicBezTo>
                  <a:cubicBezTo>
                    <a:pt x="31404" y="8241"/>
                    <a:pt x="31369" y="8164"/>
                    <a:pt x="31301" y="8165"/>
                  </a:cubicBezTo>
                  <a:close/>
                  <a:moveTo>
                    <a:pt x="31701" y="8701"/>
                  </a:moveTo>
                  <a:cubicBezTo>
                    <a:pt x="31600" y="8694"/>
                    <a:pt x="31600" y="8694"/>
                    <a:pt x="31600" y="8694"/>
                  </a:cubicBezTo>
                  <a:cubicBezTo>
                    <a:pt x="31644" y="8106"/>
                    <a:pt x="31644" y="8106"/>
                    <a:pt x="31644" y="8106"/>
                  </a:cubicBezTo>
                  <a:cubicBezTo>
                    <a:pt x="31744" y="8114"/>
                    <a:pt x="31744" y="8114"/>
                    <a:pt x="31744" y="8114"/>
                  </a:cubicBezTo>
                  <a:lnTo>
                    <a:pt x="31701" y="8701"/>
                  </a:lnTo>
                  <a:close/>
                  <a:moveTo>
                    <a:pt x="31982" y="8747"/>
                  </a:moveTo>
                  <a:cubicBezTo>
                    <a:pt x="31922" y="8737"/>
                    <a:pt x="31879" y="8704"/>
                    <a:pt x="31854" y="8649"/>
                  </a:cubicBezTo>
                  <a:cubicBezTo>
                    <a:pt x="31828" y="8594"/>
                    <a:pt x="31823" y="8520"/>
                    <a:pt x="31839" y="8426"/>
                  </a:cubicBezTo>
                  <a:cubicBezTo>
                    <a:pt x="31857" y="8324"/>
                    <a:pt x="31888" y="8249"/>
                    <a:pt x="31932" y="8203"/>
                  </a:cubicBezTo>
                  <a:cubicBezTo>
                    <a:pt x="31976" y="8156"/>
                    <a:pt x="32032" y="8138"/>
                    <a:pt x="32098" y="8150"/>
                  </a:cubicBezTo>
                  <a:cubicBezTo>
                    <a:pt x="32226" y="8172"/>
                    <a:pt x="32273" y="8282"/>
                    <a:pt x="32239" y="8480"/>
                  </a:cubicBezTo>
                  <a:cubicBezTo>
                    <a:pt x="32222" y="8578"/>
                    <a:pt x="32192" y="8650"/>
                    <a:pt x="32147" y="8696"/>
                  </a:cubicBezTo>
                  <a:cubicBezTo>
                    <a:pt x="32102" y="8741"/>
                    <a:pt x="32047" y="8758"/>
                    <a:pt x="31982" y="8747"/>
                  </a:cubicBezTo>
                  <a:close/>
                  <a:moveTo>
                    <a:pt x="32081" y="8224"/>
                  </a:moveTo>
                  <a:cubicBezTo>
                    <a:pt x="32011" y="8212"/>
                    <a:pt x="31962" y="8284"/>
                    <a:pt x="31936" y="8439"/>
                  </a:cubicBezTo>
                  <a:cubicBezTo>
                    <a:pt x="31911" y="8584"/>
                    <a:pt x="31933" y="8662"/>
                    <a:pt x="32002" y="8674"/>
                  </a:cubicBezTo>
                  <a:cubicBezTo>
                    <a:pt x="32070" y="8686"/>
                    <a:pt x="32117" y="8618"/>
                    <a:pt x="32142" y="8470"/>
                  </a:cubicBezTo>
                  <a:cubicBezTo>
                    <a:pt x="32168" y="8317"/>
                    <a:pt x="32148" y="8235"/>
                    <a:pt x="32081" y="8224"/>
                  </a:cubicBezTo>
                  <a:close/>
                  <a:moveTo>
                    <a:pt x="32373" y="8825"/>
                  </a:moveTo>
                  <a:cubicBezTo>
                    <a:pt x="32276" y="8799"/>
                    <a:pt x="32276" y="8799"/>
                    <a:pt x="32276" y="8799"/>
                  </a:cubicBezTo>
                  <a:cubicBezTo>
                    <a:pt x="32429" y="8230"/>
                    <a:pt x="32429" y="8230"/>
                    <a:pt x="32429" y="8230"/>
                  </a:cubicBezTo>
                  <a:cubicBezTo>
                    <a:pt x="32526" y="8257"/>
                    <a:pt x="32526" y="8257"/>
                    <a:pt x="32526" y="8257"/>
                  </a:cubicBezTo>
                  <a:lnTo>
                    <a:pt x="32373" y="8825"/>
                  </a:lnTo>
                  <a:close/>
                  <a:moveTo>
                    <a:pt x="32640" y="8924"/>
                  </a:moveTo>
                  <a:cubicBezTo>
                    <a:pt x="32583" y="8902"/>
                    <a:pt x="32547" y="8862"/>
                    <a:pt x="32533" y="8803"/>
                  </a:cubicBezTo>
                  <a:cubicBezTo>
                    <a:pt x="32518" y="8744"/>
                    <a:pt x="32527" y="8670"/>
                    <a:pt x="32561" y="8582"/>
                  </a:cubicBezTo>
                  <a:cubicBezTo>
                    <a:pt x="32597" y="8484"/>
                    <a:pt x="32642" y="8417"/>
                    <a:pt x="32694" y="8380"/>
                  </a:cubicBezTo>
                  <a:cubicBezTo>
                    <a:pt x="32746" y="8342"/>
                    <a:pt x="32804" y="8335"/>
                    <a:pt x="32867" y="8359"/>
                  </a:cubicBezTo>
                  <a:cubicBezTo>
                    <a:pt x="32989" y="8405"/>
                    <a:pt x="33014" y="8522"/>
                    <a:pt x="32943" y="8710"/>
                  </a:cubicBezTo>
                  <a:cubicBezTo>
                    <a:pt x="32908" y="8803"/>
                    <a:pt x="32864" y="8868"/>
                    <a:pt x="32812" y="8904"/>
                  </a:cubicBezTo>
                  <a:cubicBezTo>
                    <a:pt x="32759" y="8940"/>
                    <a:pt x="32702" y="8947"/>
                    <a:pt x="32640" y="8924"/>
                  </a:cubicBezTo>
                  <a:close/>
                  <a:moveTo>
                    <a:pt x="32837" y="8429"/>
                  </a:moveTo>
                  <a:cubicBezTo>
                    <a:pt x="32770" y="8404"/>
                    <a:pt x="32709" y="8465"/>
                    <a:pt x="32653" y="8612"/>
                  </a:cubicBezTo>
                  <a:cubicBezTo>
                    <a:pt x="32601" y="8750"/>
                    <a:pt x="32608" y="8831"/>
                    <a:pt x="32674" y="8856"/>
                  </a:cubicBezTo>
                  <a:cubicBezTo>
                    <a:pt x="32738" y="8880"/>
                    <a:pt x="32797" y="8822"/>
                    <a:pt x="32850" y="8682"/>
                  </a:cubicBezTo>
                  <a:cubicBezTo>
                    <a:pt x="32904" y="8537"/>
                    <a:pt x="32900" y="8452"/>
                    <a:pt x="32837" y="8429"/>
                  </a:cubicBezTo>
                  <a:close/>
                  <a:moveTo>
                    <a:pt x="33009" y="9074"/>
                  </a:moveTo>
                  <a:cubicBezTo>
                    <a:pt x="32919" y="9030"/>
                    <a:pt x="32919" y="9030"/>
                    <a:pt x="32919" y="9030"/>
                  </a:cubicBezTo>
                  <a:cubicBezTo>
                    <a:pt x="33177" y="8501"/>
                    <a:pt x="33177" y="8501"/>
                    <a:pt x="33177" y="8501"/>
                  </a:cubicBezTo>
                  <a:cubicBezTo>
                    <a:pt x="33268" y="8545"/>
                    <a:pt x="33268" y="8545"/>
                    <a:pt x="33268" y="8545"/>
                  </a:cubicBezTo>
                  <a:lnTo>
                    <a:pt x="33009" y="9074"/>
                  </a:lnTo>
                  <a:close/>
                  <a:moveTo>
                    <a:pt x="33254" y="9222"/>
                  </a:moveTo>
                  <a:cubicBezTo>
                    <a:pt x="33201" y="9190"/>
                    <a:pt x="33174" y="9144"/>
                    <a:pt x="33171" y="9083"/>
                  </a:cubicBezTo>
                  <a:cubicBezTo>
                    <a:pt x="33167" y="9022"/>
                    <a:pt x="33191" y="8952"/>
                    <a:pt x="33240" y="8871"/>
                  </a:cubicBezTo>
                  <a:cubicBezTo>
                    <a:pt x="33294" y="8782"/>
                    <a:pt x="33351" y="8725"/>
                    <a:pt x="33409" y="8698"/>
                  </a:cubicBezTo>
                  <a:cubicBezTo>
                    <a:pt x="33468" y="8671"/>
                    <a:pt x="33526" y="8675"/>
                    <a:pt x="33583" y="8711"/>
                  </a:cubicBezTo>
                  <a:cubicBezTo>
                    <a:pt x="33694" y="8778"/>
                    <a:pt x="33696" y="8898"/>
                    <a:pt x="33591" y="9069"/>
                  </a:cubicBezTo>
                  <a:cubicBezTo>
                    <a:pt x="33539" y="9154"/>
                    <a:pt x="33484" y="9210"/>
                    <a:pt x="33425" y="9235"/>
                  </a:cubicBezTo>
                  <a:cubicBezTo>
                    <a:pt x="33367" y="9261"/>
                    <a:pt x="33310" y="9256"/>
                    <a:pt x="33254" y="9222"/>
                  </a:cubicBezTo>
                  <a:close/>
                  <a:moveTo>
                    <a:pt x="33540" y="8773"/>
                  </a:moveTo>
                  <a:cubicBezTo>
                    <a:pt x="33479" y="8736"/>
                    <a:pt x="33407" y="8784"/>
                    <a:pt x="33325" y="8918"/>
                  </a:cubicBezTo>
                  <a:cubicBezTo>
                    <a:pt x="33248" y="9044"/>
                    <a:pt x="33240" y="9125"/>
                    <a:pt x="33299" y="9162"/>
                  </a:cubicBezTo>
                  <a:cubicBezTo>
                    <a:pt x="33358" y="9198"/>
                    <a:pt x="33427" y="9152"/>
                    <a:pt x="33505" y="9024"/>
                  </a:cubicBezTo>
                  <a:cubicBezTo>
                    <a:pt x="33586" y="8892"/>
                    <a:pt x="33597" y="8808"/>
                    <a:pt x="33540" y="8773"/>
                  </a:cubicBezTo>
                  <a:close/>
                  <a:moveTo>
                    <a:pt x="33587" y="9439"/>
                  </a:moveTo>
                  <a:cubicBezTo>
                    <a:pt x="33507" y="9379"/>
                    <a:pt x="33507" y="9379"/>
                    <a:pt x="33507" y="9379"/>
                  </a:cubicBezTo>
                  <a:cubicBezTo>
                    <a:pt x="33860" y="8908"/>
                    <a:pt x="33860" y="8908"/>
                    <a:pt x="33860" y="8908"/>
                  </a:cubicBezTo>
                  <a:cubicBezTo>
                    <a:pt x="33941" y="8969"/>
                    <a:pt x="33941" y="8969"/>
                    <a:pt x="33941" y="8969"/>
                  </a:cubicBezTo>
                  <a:lnTo>
                    <a:pt x="33587" y="9439"/>
                  </a:lnTo>
                  <a:close/>
                  <a:moveTo>
                    <a:pt x="33800" y="9631"/>
                  </a:moveTo>
                  <a:cubicBezTo>
                    <a:pt x="33754" y="9590"/>
                    <a:pt x="33736" y="9539"/>
                    <a:pt x="33744" y="9479"/>
                  </a:cubicBezTo>
                  <a:cubicBezTo>
                    <a:pt x="33753" y="9418"/>
                    <a:pt x="33789" y="9353"/>
                    <a:pt x="33852" y="9283"/>
                  </a:cubicBezTo>
                  <a:cubicBezTo>
                    <a:pt x="33922" y="9206"/>
                    <a:pt x="33989" y="9160"/>
                    <a:pt x="34051" y="9145"/>
                  </a:cubicBezTo>
                  <a:cubicBezTo>
                    <a:pt x="34113" y="9130"/>
                    <a:pt x="34170" y="9145"/>
                    <a:pt x="34220" y="9190"/>
                  </a:cubicBezTo>
                  <a:cubicBezTo>
                    <a:pt x="34315" y="9277"/>
                    <a:pt x="34296" y="9395"/>
                    <a:pt x="34160" y="9544"/>
                  </a:cubicBezTo>
                  <a:cubicBezTo>
                    <a:pt x="34093" y="9618"/>
                    <a:pt x="34028" y="9662"/>
                    <a:pt x="33966" y="9676"/>
                  </a:cubicBezTo>
                  <a:cubicBezTo>
                    <a:pt x="33904" y="9690"/>
                    <a:pt x="33848" y="9675"/>
                    <a:pt x="33800" y="9631"/>
                  </a:cubicBezTo>
                  <a:close/>
                  <a:moveTo>
                    <a:pt x="34165" y="9243"/>
                  </a:moveTo>
                  <a:cubicBezTo>
                    <a:pt x="34112" y="9195"/>
                    <a:pt x="34033" y="9229"/>
                    <a:pt x="33927" y="9346"/>
                  </a:cubicBezTo>
                  <a:cubicBezTo>
                    <a:pt x="33828" y="9455"/>
                    <a:pt x="33804" y="9533"/>
                    <a:pt x="33856" y="9580"/>
                  </a:cubicBezTo>
                  <a:cubicBezTo>
                    <a:pt x="33907" y="9626"/>
                    <a:pt x="33983" y="9594"/>
                    <a:pt x="34084" y="9483"/>
                  </a:cubicBezTo>
                  <a:cubicBezTo>
                    <a:pt x="34188" y="9369"/>
                    <a:pt x="34215" y="9289"/>
                    <a:pt x="34165" y="9243"/>
                  </a:cubicBezTo>
                  <a:close/>
                  <a:moveTo>
                    <a:pt x="34112" y="9951"/>
                  </a:moveTo>
                  <a:cubicBezTo>
                    <a:pt x="34072" y="9905"/>
                    <a:pt x="34060" y="9852"/>
                    <a:pt x="34075" y="9793"/>
                  </a:cubicBezTo>
                  <a:cubicBezTo>
                    <a:pt x="34091" y="9735"/>
                    <a:pt x="34135" y="9675"/>
                    <a:pt x="34207" y="9613"/>
                  </a:cubicBezTo>
                  <a:cubicBezTo>
                    <a:pt x="34286" y="9545"/>
                    <a:pt x="34357" y="9508"/>
                    <a:pt x="34421" y="9500"/>
                  </a:cubicBezTo>
                  <a:cubicBezTo>
                    <a:pt x="34485" y="9492"/>
                    <a:pt x="34539" y="9514"/>
                    <a:pt x="34583" y="9566"/>
                  </a:cubicBezTo>
                  <a:cubicBezTo>
                    <a:pt x="34667" y="9664"/>
                    <a:pt x="34633" y="9779"/>
                    <a:pt x="34480" y="9910"/>
                  </a:cubicBezTo>
                  <a:cubicBezTo>
                    <a:pt x="34405" y="9974"/>
                    <a:pt x="34335" y="10010"/>
                    <a:pt x="34271" y="10016"/>
                  </a:cubicBezTo>
                  <a:cubicBezTo>
                    <a:pt x="34208" y="10023"/>
                    <a:pt x="34155" y="10001"/>
                    <a:pt x="34112" y="9951"/>
                  </a:cubicBezTo>
                  <a:close/>
                  <a:moveTo>
                    <a:pt x="34522" y="9612"/>
                  </a:moveTo>
                  <a:cubicBezTo>
                    <a:pt x="34476" y="9557"/>
                    <a:pt x="34393" y="9582"/>
                    <a:pt x="34273" y="9684"/>
                  </a:cubicBezTo>
                  <a:cubicBezTo>
                    <a:pt x="34161" y="9780"/>
                    <a:pt x="34128" y="9854"/>
                    <a:pt x="34174" y="9908"/>
                  </a:cubicBezTo>
                  <a:cubicBezTo>
                    <a:pt x="34219" y="9960"/>
                    <a:pt x="34298" y="9937"/>
                    <a:pt x="34412" y="9840"/>
                  </a:cubicBezTo>
                  <a:cubicBezTo>
                    <a:pt x="34529" y="9739"/>
                    <a:pt x="34566" y="9663"/>
                    <a:pt x="34522" y="9612"/>
                  </a:cubicBezTo>
                  <a:close/>
                  <a:moveTo>
                    <a:pt x="34363" y="10261"/>
                  </a:moveTo>
                  <a:cubicBezTo>
                    <a:pt x="34305" y="10178"/>
                    <a:pt x="34305" y="10178"/>
                    <a:pt x="34305" y="10178"/>
                  </a:cubicBezTo>
                  <a:cubicBezTo>
                    <a:pt x="34786" y="9839"/>
                    <a:pt x="34786" y="9839"/>
                    <a:pt x="34786" y="9839"/>
                  </a:cubicBezTo>
                  <a:cubicBezTo>
                    <a:pt x="34844" y="9921"/>
                    <a:pt x="34844" y="9921"/>
                    <a:pt x="34844" y="9921"/>
                  </a:cubicBezTo>
                  <a:lnTo>
                    <a:pt x="34363" y="10261"/>
                  </a:lnTo>
                  <a:close/>
                  <a:moveTo>
                    <a:pt x="34518" y="10525"/>
                  </a:moveTo>
                  <a:cubicBezTo>
                    <a:pt x="34484" y="10474"/>
                    <a:pt x="34479" y="10420"/>
                    <a:pt x="34501" y="10364"/>
                  </a:cubicBezTo>
                  <a:cubicBezTo>
                    <a:pt x="34524" y="10308"/>
                    <a:pt x="34574" y="10253"/>
                    <a:pt x="34653" y="10200"/>
                  </a:cubicBezTo>
                  <a:cubicBezTo>
                    <a:pt x="34739" y="10143"/>
                    <a:pt x="34815" y="10114"/>
                    <a:pt x="34879" y="10114"/>
                  </a:cubicBezTo>
                  <a:cubicBezTo>
                    <a:pt x="34943" y="10114"/>
                    <a:pt x="34994" y="10142"/>
                    <a:pt x="35032" y="10198"/>
                  </a:cubicBezTo>
                  <a:cubicBezTo>
                    <a:pt x="35104" y="10306"/>
                    <a:pt x="35056" y="10416"/>
                    <a:pt x="34889" y="10527"/>
                  </a:cubicBezTo>
                  <a:cubicBezTo>
                    <a:pt x="34806" y="10583"/>
                    <a:pt x="34733" y="10610"/>
                    <a:pt x="34669" y="10609"/>
                  </a:cubicBezTo>
                  <a:cubicBezTo>
                    <a:pt x="34605" y="10608"/>
                    <a:pt x="34555" y="10580"/>
                    <a:pt x="34518" y="10525"/>
                  </a:cubicBezTo>
                  <a:close/>
                  <a:moveTo>
                    <a:pt x="34966" y="10237"/>
                  </a:moveTo>
                  <a:cubicBezTo>
                    <a:pt x="34926" y="10177"/>
                    <a:pt x="34841" y="10191"/>
                    <a:pt x="34710" y="10279"/>
                  </a:cubicBezTo>
                  <a:cubicBezTo>
                    <a:pt x="34588" y="10361"/>
                    <a:pt x="34546" y="10431"/>
                    <a:pt x="34585" y="10489"/>
                  </a:cubicBezTo>
                  <a:cubicBezTo>
                    <a:pt x="34624" y="10546"/>
                    <a:pt x="34705" y="10534"/>
                    <a:pt x="34829" y="10450"/>
                  </a:cubicBezTo>
                  <a:cubicBezTo>
                    <a:pt x="34958" y="10364"/>
                    <a:pt x="35004" y="10293"/>
                    <a:pt x="34966" y="10237"/>
                  </a:cubicBezTo>
                  <a:close/>
                  <a:moveTo>
                    <a:pt x="34993" y="10962"/>
                  </a:moveTo>
                  <a:cubicBezTo>
                    <a:pt x="34939" y="10933"/>
                    <a:pt x="34909" y="10888"/>
                    <a:pt x="34903" y="10828"/>
                  </a:cubicBezTo>
                  <a:cubicBezTo>
                    <a:pt x="34897" y="10767"/>
                    <a:pt x="34916" y="10695"/>
                    <a:pt x="34961" y="10612"/>
                  </a:cubicBezTo>
                  <a:cubicBezTo>
                    <a:pt x="35011" y="10521"/>
                    <a:pt x="35064" y="10460"/>
                    <a:pt x="35121" y="10430"/>
                  </a:cubicBezTo>
                  <a:cubicBezTo>
                    <a:pt x="35178" y="10400"/>
                    <a:pt x="35236" y="10401"/>
                    <a:pt x="35296" y="10434"/>
                  </a:cubicBezTo>
                  <a:cubicBezTo>
                    <a:pt x="35409" y="10495"/>
                    <a:pt x="35418" y="10615"/>
                    <a:pt x="35323" y="10791"/>
                  </a:cubicBezTo>
                  <a:cubicBezTo>
                    <a:pt x="35275" y="10879"/>
                    <a:pt x="35223" y="10937"/>
                    <a:pt x="35166" y="10966"/>
                  </a:cubicBezTo>
                  <a:cubicBezTo>
                    <a:pt x="35109" y="10995"/>
                    <a:pt x="35051" y="10993"/>
                    <a:pt x="34993" y="10962"/>
                  </a:cubicBezTo>
                  <a:close/>
                  <a:moveTo>
                    <a:pt x="35255" y="10498"/>
                  </a:moveTo>
                  <a:cubicBezTo>
                    <a:pt x="35193" y="10464"/>
                    <a:pt x="35124" y="10516"/>
                    <a:pt x="35049" y="10655"/>
                  </a:cubicBezTo>
                  <a:cubicBezTo>
                    <a:pt x="34979" y="10784"/>
                    <a:pt x="34974" y="10866"/>
                    <a:pt x="35036" y="10899"/>
                  </a:cubicBezTo>
                  <a:cubicBezTo>
                    <a:pt x="35097" y="10932"/>
                    <a:pt x="35163" y="10883"/>
                    <a:pt x="35234" y="10751"/>
                  </a:cubicBezTo>
                  <a:cubicBezTo>
                    <a:pt x="35308" y="10615"/>
                    <a:pt x="35315" y="10530"/>
                    <a:pt x="35255" y="10498"/>
                  </a:cubicBezTo>
                  <a:close/>
                  <a:moveTo>
                    <a:pt x="35520" y="11113"/>
                  </a:moveTo>
                  <a:cubicBezTo>
                    <a:pt x="35421" y="11100"/>
                    <a:pt x="35421" y="11100"/>
                    <a:pt x="35421" y="11100"/>
                  </a:cubicBezTo>
                  <a:cubicBezTo>
                    <a:pt x="35496" y="10517"/>
                    <a:pt x="35496" y="10517"/>
                    <a:pt x="35496" y="10517"/>
                  </a:cubicBezTo>
                  <a:cubicBezTo>
                    <a:pt x="35595" y="10529"/>
                    <a:pt x="35595" y="10529"/>
                    <a:pt x="35595" y="10529"/>
                  </a:cubicBezTo>
                  <a:lnTo>
                    <a:pt x="35520" y="11113"/>
                  </a:lnTo>
                  <a:close/>
                  <a:moveTo>
                    <a:pt x="35866" y="11128"/>
                  </a:moveTo>
                  <a:cubicBezTo>
                    <a:pt x="35804" y="11128"/>
                    <a:pt x="35756" y="11103"/>
                    <a:pt x="35722" y="11053"/>
                  </a:cubicBezTo>
                  <a:cubicBezTo>
                    <a:pt x="35688" y="11002"/>
                    <a:pt x="35670" y="10930"/>
                    <a:pt x="35670" y="10835"/>
                  </a:cubicBezTo>
                  <a:cubicBezTo>
                    <a:pt x="35670" y="10731"/>
                    <a:pt x="35688" y="10653"/>
                    <a:pt x="35724" y="10599"/>
                  </a:cubicBezTo>
                  <a:cubicBezTo>
                    <a:pt x="35760" y="10546"/>
                    <a:pt x="35812" y="10519"/>
                    <a:pt x="35879" y="10519"/>
                  </a:cubicBezTo>
                  <a:cubicBezTo>
                    <a:pt x="36009" y="10519"/>
                    <a:pt x="36074" y="10620"/>
                    <a:pt x="36074" y="10821"/>
                  </a:cubicBezTo>
                  <a:cubicBezTo>
                    <a:pt x="36074" y="10921"/>
                    <a:pt x="36055" y="10997"/>
                    <a:pt x="36019" y="11049"/>
                  </a:cubicBezTo>
                  <a:cubicBezTo>
                    <a:pt x="35982" y="11101"/>
                    <a:pt x="35931" y="11128"/>
                    <a:pt x="35866" y="11128"/>
                  </a:cubicBezTo>
                  <a:close/>
                  <a:moveTo>
                    <a:pt x="35875" y="10595"/>
                  </a:moveTo>
                  <a:cubicBezTo>
                    <a:pt x="35804" y="10595"/>
                    <a:pt x="35768" y="10674"/>
                    <a:pt x="35768" y="10831"/>
                  </a:cubicBezTo>
                  <a:cubicBezTo>
                    <a:pt x="35768" y="10979"/>
                    <a:pt x="35803" y="11052"/>
                    <a:pt x="35873" y="11052"/>
                  </a:cubicBezTo>
                  <a:cubicBezTo>
                    <a:pt x="35942" y="11052"/>
                    <a:pt x="35976" y="10977"/>
                    <a:pt x="35976" y="10828"/>
                  </a:cubicBezTo>
                  <a:cubicBezTo>
                    <a:pt x="35976" y="10673"/>
                    <a:pt x="35943" y="10595"/>
                    <a:pt x="35875" y="10595"/>
                  </a:cubicBezTo>
                  <a:close/>
                  <a:moveTo>
                    <a:pt x="36332" y="11128"/>
                  </a:moveTo>
                  <a:cubicBezTo>
                    <a:pt x="36271" y="11128"/>
                    <a:pt x="36223" y="11103"/>
                    <a:pt x="36189" y="11053"/>
                  </a:cubicBezTo>
                  <a:cubicBezTo>
                    <a:pt x="36154" y="11002"/>
                    <a:pt x="36137" y="10930"/>
                    <a:pt x="36137" y="10835"/>
                  </a:cubicBezTo>
                  <a:cubicBezTo>
                    <a:pt x="36137" y="10731"/>
                    <a:pt x="36155" y="10653"/>
                    <a:pt x="36191" y="10599"/>
                  </a:cubicBezTo>
                  <a:cubicBezTo>
                    <a:pt x="36227" y="10546"/>
                    <a:pt x="36279" y="10519"/>
                    <a:pt x="36346" y="10519"/>
                  </a:cubicBezTo>
                  <a:cubicBezTo>
                    <a:pt x="36476" y="10519"/>
                    <a:pt x="36540" y="10620"/>
                    <a:pt x="36540" y="10821"/>
                  </a:cubicBezTo>
                  <a:cubicBezTo>
                    <a:pt x="36540" y="10921"/>
                    <a:pt x="36522" y="10997"/>
                    <a:pt x="36486" y="11049"/>
                  </a:cubicBezTo>
                  <a:cubicBezTo>
                    <a:pt x="36449" y="11101"/>
                    <a:pt x="36398" y="11128"/>
                    <a:pt x="36332" y="11128"/>
                  </a:cubicBezTo>
                  <a:close/>
                  <a:moveTo>
                    <a:pt x="36342" y="10595"/>
                  </a:moveTo>
                  <a:cubicBezTo>
                    <a:pt x="36270" y="10595"/>
                    <a:pt x="36235" y="10674"/>
                    <a:pt x="36235" y="10831"/>
                  </a:cubicBezTo>
                  <a:cubicBezTo>
                    <a:pt x="36235" y="10979"/>
                    <a:pt x="36270" y="11052"/>
                    <a:pt x="36340" y="11052"/>
                  </a:cubicBezTo>
                  <a:cubicBezTo>
                    <a:pt x="36409" y="11052"/>
                    <a:pt x="36443" y="10977"/>
                    <a:pt x="36443" y="10828"/>
                  </a:cubicBezTo>
                  <a:cubicBezTo>
                    <a:pt x="36443" y="10673"/>
                    <a:pt x="36409" y="10595"/>
                    <a:pt x="36342" y="10595"/>
                  </a:cubicBezTo>
                  <a:close/>
                  <a:moveTo>
                    <a:pt x="36745" y="11118"/>
                  </a:moveTo>
                  <a:cubicBezTo>
                    <a:pt x="36644" y="11118"/>
                    <a:pt x="36644" y="11118"/>
                    <a:pt x="36644" y="11118"/>
                  </a:cubicBezTo>
                  <a:cubicBezTo>
                    <a:pt x="36644" y="10529"/>
                    <a:pt x="36644" y="10529"/>
                    <a:pt x="36644" y="10529"/>
                  </a:cubicBezTo>
                  <a:cubicBezTo>
                    <a:pt x="36745" y="10529"/>
                    <a:pt x="36745" y="10529"/>
                    <a:pt x="36745" y="10529"/>
                  </a:cubicBezTo>
                  <a:lnTo>
                    <a:pt x="36745" y="11118"/>
                  </a:lnTo>
                  <a:close/>
                  <a:moveTo>
                    <a:pt x="36990" y="11118"/>
                  </a:moveTo>
                  <a:cubicBezTo>
                    <a:pt x="36890" y="11118"/>
                    <a:pt x="36890" y="11118"/>
                    <a:pt x="36890" y="11118"/>
                  </a:cubicBezTo>
                  <a:cubicBezTo>
                    <a:pt x="36890" y="10529"/>
                    <a:pt x="36890" y="10529"/>
                    <a:pt x="36890" y="10529"/>
                  </a:cubicBezTo>
                  <a:cubicBezTo>
                    <a:pt x="36990" y="10529"/>
                    <a:pt x="36990" y="10529"/>
                    <a:pt x="36990" y="10529"/>
                  </a:cubicBezTo>
                  <a:lnTo>
                    <a:pt x="36990" y="11118"/>
                  </a:lnTo>
                  <a:close/>
                  <a:moveTo>
                    <a:pt x="37235" y="11118"/>
                  </a:moveTo>
                  <a:cubicBezTo>
                    <a:pt x="37134" y="11118"/>
                    <a:pt x="37134" y="11118"/>
                    <a:pt x="37134" y="11118"/>
                  </a:cubicBezTo>
                  <a:cubicBezTo>
                    <a:pt x="37134" y="10529"/>
                    <a:pt x="37134" y="10529"/>
                    <a:pt x="37134" y="10529"/>
                  </a:cubicBezTo>
                  <a:cubicBezTo>
                    <a:pt x="37235" y="10529"/>
                    <a:pt x="37235" y="10529"/>
                    <a:pt x="37235" y="10529"/>
                  </a:cubicBezTo>
                  <a:lnTo>
                    <a:pt x="37235" y="11118"/>
                  </a:lnTo>
                  <a:close/>
                  <a:moveTo>
                    <a:pt x="37480" y="11118"/>
                  </a:moveTo>
                  <a:cubicBezTo>
                    <a:pt x="37379" y="11118"/>
                    <a:pt x="37379" y="11118"/>
                    <a:pt x="37379" y="11118"/>
                  </a:cubicBezTo>
                  <a:cubicBezTo>
                    <a:pt x="37379" y="10529"/>
                    <a:pt x="37379" y="10529"/>
                    <a:pt x="37379" y="10529"/>
                  </a:cubicBezTo>
                  <a:cubicBezTo>
                    <a:pt x="37480" y="10529"/>
                    <a:pt x="37480" y="10529"/>
                    <a:pt x="37480" y="10529"/>
                  </a:cubicBezTo>
                  <a:lnTo>
                    <a:pt x="37480" y="11118"/>
                  </a:lnTo>
                  <a:close/>
                  <a:moveTo>
                    <a:pt x="37780" y="11128"/>
                  </a:moveTo>
                  <a:cubicBezTo>
                    <a:pt x="37718" y="11128"/>
                    <a:pt x="37671" y="11103"/>
                    <a:pt x="37636" y="11053"/>
                  </a:cubicBezTo>
                  <a:cubicBezTo>
                    <a:pt x="37602" y="11002"/>
                    <a:pt x="37585" y="10930"/>
                    <a:pt x="37585" y="10835"/>
                  </a:cubicBezTo>
                  <a:cubicBezTo>
                    <a:pt x="37585" y="10731"/>
                    <a:pt x="37603" y="10653"/>
                    <a:pt x="37639" y="10599"/>
                  </a:cubicBezTo>
                  <a:cubicBezTo>
                    <a:pt x="37674" y="10546"/>
                    <a:pt x="37726" y="10519"/>
                    <a:pt x="37794" y="10519"/>
                  </a:cubicBezTo>
                  <a:cubicBezTo>
                    <a:pt x="37923" y="10519"/>
                    <a:pt x="37988" y="10620"/>
                    <a:pt x="37988" y="10821"/>
                  </a:cubicBezTo>
                  <a:cubicBezTo>
                    <a:pt x="37988" y="10921"/>
                    <a:pt x="37970" y="10997"/>
                    <a:pt x="37933" y="11049"/>
                  </a:cubicBezTo>
                  <a:cubicBezTo>
                    <a:pt x="37897" y="11101"/>
                    <a:pt x="37845" y="11128"/>
                    <a:pt x="37780" y="11128"/>
                  </a:cubicBezTo>
                  <a:close/>
                  <a:moveTo>
                    <a:pt x="37789" y="10595"/>
                  </a:moveTo>
                  <a:cubicBezTo>
                    <a:pt x="37718" y="10595"/>
                    <a:pt x="37682" y="10674"/>
                    <a:pt x="37682" y="10831"/>
                  </a:cubicBezTo>
                  <a:cubicBezTo>
                    <a:pt x="37682" y="10979"/>
                    <a:pt x="37717" y="11052"/>
                    <a:pt x="37787" y="11052"/>
                  </a:cubicBezTo>
                  <a:cubicBezTo>
                    <a:pt x="37856" y="11052"/>
                    <a:pt x="37891" y="10977"/>
                    <a:pt x="37891" y="10828"/>
                  </a:cubicBezTo>
                  <a:cubicBezTo>
                    <a:pt x="37891" y="10673"/>
                    <a:pt x="37857" y="10595"/>
                    <a:pt x="37789" y="10595"/>
                  </a:cubicBezTo>
                  <a:close/>
                  <a:moveTo>
                    <a:pt x="38240" y="11100"/>
                  </a:moveTo>
                  <a:cubicBezTo>
                    <a:pt x="38140" y="11113"/>
                    <a:pt x="38140" y="11113"/>
                    <a:pt x="38140" y="11113"/>
                  </a:cubicBezTo>
                  <a:cubicBezTo>
                    <a:pt x="38064" y="10529"/>
                    <a:pt x="38064" y="10529"/>
                    <a:pt x="38064" y="10529"/>
                  </a:cubicBezTo>
                  <a:cubicBezTo>
                    <a:pt x="38163" y="10516"/>
                    <a:pt x="38163" y="10516"/>
                    <a:pt x="38163" y="10516"/>
                  </a:cubicBezTo>
                  <a:lnTo>
                    <a:pt x="38240" y="11100"/>
                  </a:lnTo>
                  <a:close/>
                  <a:moveTo>
                    <a:pt x="38656" y="10967"/>
                  </a:moveTo>
                  <a:cubicBezTo>
                    <a:pt x="38602" y="10996"/>
                    <a:pt x="38548" y="10997"/>
                    <a:pt x="38494" y="10969"/>
                  </a:cubicBezTo>
                  <a:cubicBezTo>
                    <a:pt x="38439" y="10942"/>
                    <a:pt x="38390" y="10886"/>
                    <a:pt x="38344" y="10803"/>
                  </a:cubicBezTo>
                  <a:cubicBezTo>
                    <a:pt x="38295" y="10712"/>
                    <a:pt x="38273" y="10634"/>
                    <a:pt x="38279" y="10570"/>
                  </a:cubicBezTo>
                  <a:cubicBezTo>
                    <a:pt x="38285" y="10506"/>
                    <a:pt x="38317" y="10458"/>
                    <a:pt x="38377" y="10426"/>
                  </a:cubicBezTo>
                  <a:cubicBezTo>
                    <a:pt x="38491" y="10364"/>
                    <a:pt x="38595" y="10421"/>
                    <a:pt x="38692" y="10598"/>
                  </a:cubicBezTo>
                  <a:cubicBezTo>
                    <a:pt x="38739" y="10685"/>
                    <a:pt x="38760" y="10761"/>
                    <a:pt x="38753" y="10824"/>
                  </a:cubicBezTo>
                  <a:cubicBezTo>
                    <a:pt x="38746" y="10888"/>
                    <a:pt x="38713" y="10935"/>
                    <a:pt x="38656" y="10967"/>
                  </a:cubicBezTo>
                  <a:close/>
                  <a:moveTo>
                    <a:pt x="38409" y="10494"/>
                  </a:moveTo>
                  <a:cubicBezTo>
                    <a:pt x="38346" y="10529"/>
                    <a:pt x="38353" y="10615"/>
                    <a:pt x="38428" y="10753"/>
                  </a:cubicBezTo>
                  <a:cubicBezTo>
                    <a:pt x="38498" y="10882"/>
                    <a:pt x="38564" y="10930"/>
                    <a:pt x="38626" y="10897"/>
                  </a:cubicBezTo>
                  <a:cubicBezTo>
                    <a:pt x="38686" y="10864"/>
                    <a:pt x="38681" y="10781"/>
                    <a:pt x="38609" y="10650"/>
                  </a:cubicBezTo>
                  <a:cubicBezTo>
                    <a:pt x="38535" y="10514"/>
                    <a:pt x="38469" y="10462"/>
                    <a:pt x="38409" y="10494"/>
                  </a:cubicBezTo>
                  <a:close/>
                  <a:moveTo>
                    <a:pt x="39070" y="10606"/>
                  </a:moveTo>
                  <a:cubicBezTo>
                    <a:pt x="39005" y="10683"/>
                    <a:pt x="39005" y="10683"/>
                    <a:pt x="39005" y="10683"/>
                  </a:cubicBezTo>
                  <a:cubicBezTo>
                    <a:pt x="38555" y="10303"/>
                    <a:pt x="38555" y="10303"/>
                    <a:pt x="38555" y="10303"/>
                  </a:cubicBezTo>
                  <a:cubicBezTo>
                    <a:pt x="38620" y="10226"/>
                    <a:pt x="38620" y="10226"/>
                    <a:pt x="38620" y="10226"/>
                  </a:cubicBezTo>
                  <a:lnTo>
                    <a:pt x="39070" y="10606"/>
                  </a:lnTo>
                  <a:close/>
                  <a:moveTo>
                    <a:pt x="39268" y="10319"/>
                  </a:moveTo>
                  <a:cubicBezTo>
                    <a:pt x="39234" y="10370"/>
                    <a:pt x="39187" y="10396"/>
                    <a:pt x="39126" y="10397"/>
                  </a:cubicBezTo>
                  <a:cubicBezTo>
                    <a:pt x="39065" y="10398"/>
                    <a:pt x="38996" y="10372"/>
                    <a:pt x="38917" y="10320"/>
                  </a:cubicBezTo>
                  <a:cubicBezTo>
                    <a:pt x="38830" y="10262"/>
                    <a:pt x="38774" y="10204"/>
                    <a:pt x="38750" y="10145"/>
                  </a:cubicBezTo>
                  <a:cubicBezTo>
                    <a:pt x="38725" y="10085"/>
                    <a:pt x="38731" y="10027"/>
                    <a:pt x="38769" y="9971"/>
                  </a:cubicBezTo>
                  <a:cubicBezTo>
                    <a:pt x="38840" y="9863"/>
                    <a:pt x="38960" y="9865"/>
                    <a:pt x="39127" y="9976"/>
                  </a:cubicBezTo>
                  <a:cubicBezTo>
                    <a:pt x="39210" y="10031"/>
                    <a:pt x="39264" y="10088"/>
                    <a:pt x="39287" y="10147"/>
                  </a:cubicBezTo>
                  <a:cubicBezTo>
                    <a:pt x="39311" y="10207"/>
                    <a:pt x="39304" y="10264"/>
                    <a:pt x="39268" y="10319"/>
                  </a:cubicBezTo>
                  <a:close/>
                  <a:moveTo>
                    <a:pt x="38829" y="10017"/>
                  </a:moveTo>
                  <a:cubicBezTo>
                    <a:pt x="38790" y="10076"/>
                    <a:pt x="38836" y="10149"/>
                    <a:pt x="38967" y="10236"/>
                  </a:cubicBezTo>
                  <a:cubicBezTo>
                    <a:pt x="39090" y="10318"/>
                    <a:pt x="39171" y="10329"/>
                    <a:pt x="39209" y="10271"/>
                  </a:cubicBezTo>
                  <a:cubicBezTo>
                    <a:pt x="39247" y="10213"/>
                    <a:pt x="39204" y="10143"/>
                    <a:pt x="39079" y="10060"/>
                  </a:cubicBezTo>
                  <a:cubicBezTo>
                    <a:pt x="38950" y="9975"/>
                    <a:pt x="38867" y="9960"/>
                    <a:pt x="38829" y="10017"/>
                  </a:cubicBezTo>
                  <a:close/>
                  <a:moveTo>
                    <a:pt x="39497" y="9993"/>
                  </a:moveTo>
                  <a:cubicBezTo>
                    <a:pt x="39434" y="10071"/>
                    <a:pt x="39434" y="10071"/>
                    <a:pt x="39434" y="10071"/>
                  </a:cubicBezTo>
                  <a:cubicBezTo>
                    <a:pt x="38976" y="9701"/>
                    <a:pt x="38976" y="9701"/>
                    <a:pt x="38976" y="9701"/>
                  </a:cubicBezTo>
                  <a:cubicBezTo>
                    <a:pt x="39039" y="9623"/>
                    <a:pt x="39039" y="9623"/>
                    <a:pt x="39039" y="9623"/>
                  </a:cubicBezTo>
                  <a:lnTo>
                    <a:pt x="39497" y="9993"/>
                  </a:lnTo>
                  <a:close/>
                  <a:moveTo>
                    <a:pt x="39696" y="9787"/>
                  </a:moveTo>
                  <a:cubicBezTo>
                    <a:pt x="39653" y="9831"/>
                    <a:pt x="39602" y="9848"/>
                    <a:pt x="39542" y="9837"/>
                  </a:cubicBezTo>
                  <a:cubicBezTo>
                    <a:pt x="39482" y="9827"/>
                    <a:pt x="39418" y="9789"/>
                    <a:pt x="39350" y="9723"/>
                  </a:cubicBezTo>
                  <a:cubicBezTo>
                    <a:pt x="39276" y="9650"/>
                    <a:pt x="39232" y="9582"/>
                    <a:pt x="39219" y="9519"/>
                  </a:cubicBezTo>
                  <a:cubicBezTo>
                    <a:pt x="39206" y="9456"/>
                    <a:pt x="39223" y="9400"/>
                    <a:pt x="39270" y="9352"/>
                  </a:cubicBezTo>
                  <a:cubicBezTo>
                    <a:pt x="39361" y="9259"/>
                    <a:pt x="39478" y="9283"/>
                    <a:pt x="39622" y="9424"/>
                  </a:cubicBezTo>
                  <a:cubicBezTo>
                    <a:pt x="39693" y="9494"/>
                    <a:pt x="39735" y="9560"/>
                    <a:pt x="39747" y="9623"/>
                  </a:cubicBezTo>
                  <a:cubicBezTo>
                    <a:pt x="39759" y="9685"/>
                    <a:pt x="39742" y="9740"/>
                    <a:pt x="39696" y="9787"/>
                  </a:cubicBezTo>
                  <a:close/>
                  <a:moveTo>
                    <a:pt x="39321" y="9408"/>
                  </a:moveTo>
                  <a:cubicBezTo>
                    <a:pt x="39271" y="9459"/>
                    <a:pt x="39303" y="9540"/>
                    <a:pt x="39415" y="9650"/>
                  </a:cubicBezTo>
                  <a:cubicBezTo>
                    <a:pt x="39521" y="9753"/>
                    <a:pt x="39598" y="9779"/>
                    <a:pt x="39647" y="9729"/>
                  </a:cubicBezTo>
                  <a:cubicBezTo>
                    <a:pt x="39695" y="9680"/>
                    <a:pt x="39666" y="9603"/>
                    <a:pt x="39558" y="9498"/>
                  </a:cubicBezTo>
                  <a:cubicBezTo>
                    <a:pt x="39448" y="9390"/>
                    <a:pt x="39369" y="9360"/>
                    <a:pt x="39321" y="9408"/>
                  </a:cubicBezTo>
                  <a:close/>
                  <a:moveTo>
                    <a:pt x="39982" y="9510"/>
                  </a:moveTo>
                  <a:cubicBezTo>
                    <a:pt x="39905" y="9575"/>
                    <a:pt x="39905" y="9575"/>
                    <a:pt x="39905" y="9575"/>
                  </a:cubicBezTo>
                  <a:cubicBezTo>
                    <a:pt x="39524" y="9126"/>
                    <a:pt x="39524" y="9126"/>
                    <a:pt x="39524" y="9126"/>
                  </a:cubicBezTo>
                  <a:cubicBezTo>
                    <a:pt x="39601" y="9061"/>
                    <a:pt x="39601" y="9061"/>
                    <a:pt x="39601" y="9061"/>
                  </a:cubicBezTo>
                  <a:lnTo>
                    <a:pt x="39982" y="9510"/>
                  </a:lnTo>
                  <a:close/>
                  <a:moveTo>
                    <a:pt x="40169" y="9366"/>
                  </a:moveTo>
                  <a:cubicBezTo>
                    <a:pt x="40088" y="9426"/>
                    <a:pt x="40088" y="9426"/>
                    <a:pt x="40088" y="9426"/>
                  </a:cubicBezTo>
                  <a:cubicBezTo>
                    <a:pt x="39737" y="8953"/>
                    <a:pt x="39737" y="8953"/>
                    <a:pt x="39737" y="8953"/>
                  </a:cubicBezTo>
                  <a:cubicBezTo>
                    <a:pt x="39818" y="8893"/>
                    <a:pt x="39818" y="8893"/>
                    <a:pt x="39818" y="8893"/>
                  </a:cubicBezTo>
                  <a:lnTo>
                    <a:pt x="40169" y="9366"/>
                  </a:lnTo>
                  <a:close/>
                  <a:moveTo>
                    <a:pt x="40412" y="9217"/>
                  </a:moveTo>
                  <a:cubicBezTo>
                    <a:pt x="40359" y="9249"/>
                    <a:pt x="40305" y="9252"/>
                    <a:pt x="40250" y="9227"/>
                  </a:cubicBezTo>
                  <a:cubicBezTo>
                    <a:pt x="40195" y="9202"/>
                    <a:pt x="40143" y="9149"/>
                    <a:pt x="40094" y="9068"/>
                  </a:cubicBezTo>
                  <a:cubicBezTo>
                    <a:pt x="40040" y="8979"/>
                    <a:pt x="40015" y="8902"/>
                    <a:pt x="40018" y="8838"/>
                  </a:cubicBezTo>
                  <a:cubicBezTo>
                    <a:pt x="40021" y="8774"/>
                    <a:pt x="40051" y="8724"/>
                    <a:pt x="40109" y="8689"/>
                  </a:cubicBezTo>
                  <a:cubicBezTo>
                    <a:pt x="40220" y="8622"/>
                    <a:pt x="40327" y="8675"/>
                    <a:pt x="40431" y="8847"/>
                  </a:cubicBezTo>
                  <a:cubicBezTo>
                    <a:pt x="40483" y="8932"/>
                    <a:pt x="40507" y="9007"/>
                    <a:pt x="40502" y="9071"/>
                  </a:cubicBezTo>
                  <a:cubicBezTo>
                    <a:pt x="40498" y="9134"/>
                    <a:pt x="40468" y="9183"/>
                    <a:pt x="40412" y="9217"/>
                  </a:cubicBezTo>
                  <a:close/>
                  <a:moveTo>
                    <a:pt x="40145" y="8757"/>
                  </a:moveTo>
                  <a:cubicBezTo>
                    <a:pt x="40083" y="8794"/>
                    <a:pt x="40094" y="8879"/>
                    <a:pt x="40175" y="9014"/>
                  </a:cubicBezTo>
                  <a:cubicBezTo>
                    <a:pt x="40251" y="9140"/>
                    <a:pt x="40319" y="9185"/>
                    <a:pt x="40379" y="9149"/>
                  </a:cubicBezTo>
                  <a:cubicBezTo>
                    <a:pt x="40438" y="9113"/>
                    <a:pt x="40429" y="9031"/>
                    <a:pt x="40352" y="8903"/>
                  </a:cubicBezTo>
                  <a:cubicBezTo>
                    <a:pt x="40271" y="8770"/>
                    <a:pt x="40202" y="8722"/>
                    <a:pt x="40145" y="8757"/>
                  </a:cubicBezTo>
                  <a:close/>
                  <a:moveTo>
                    <a:pt x="40808" y="9010"/>
                  </a:moveTo>
                  <a:cubicBezTo>
                    <a:pt x="40752" y="9034"/>
                    <a:pt x="40698" y="9031"/>
                    <a:pt x="40646" y="8999"/>
                  </a:cubicBezTo>
                  <a:cubicBezTo>
                    <a:pt x="40595" y="8967"/>
                    <a:pt x="40549" y="8908"/>
                    <a:pt x="40511" y="8822"/>
                  </a:cubicBezTo>
                  <a:cubicBezTo>
                    <a:pt x="40469" y="8727"/>
                    <a:pt x="40453" y="8648"/>
                    <a:pt x="40464" y="8584"/>
                  </a:cubicBezTo>
                  <a:cubicBezTo>
                    <a:pt x="40475" y="8521"/>
                    <a:pt x="40511" y="8475"/>
                    <a:pt x="40573" y="8448"/>
                  </a:cubicBezTo>
                  <a:cubicBezTo>
                    <a:pt x="40692" y="8395"/>
                    <a:pt x="40792" y="8461"/>
                    <a:pt x="40873" y="8645"/>
                  </a:cubicBezTo>
                  <a:cubicBezTo>
                    <a:pt x="40914" y="8736"/>
                    <a:pt x="40928" y="8813"/>
                    <a:pt x="40916" y="8875"/>
                  </a:cubicBezTo>
                  <a:cubicBezTo>
                    <a:pt x="40904" y="8938"/>
                    <a:pt x="40868" y="8983"/>
                    <a:pt x="40808" y="9010"/>
                  </a:cubicBezTo>
                  <a:close/>
                  <a:moveTo>
                    <a:pt x="40600" y="8519"/>
                  </a:moveTo>
                  <a:cubicBezTo>
                    <a:pt x="40535" y="8548"/>
                    <a:pt x="40534" y="8635"/>
                    <a:pt x="40598" y="8778"/>
                  </a:cubicBezTo>
                  <a:cubicBezTo>
                    <a:pt x="40658" y="8913"/>
                    <a:pt x="40720" y="8966"/>
                    <a:pt x="40784" y="8938"/>
                  </a:cubicBezTo>
                  <a:cubicBezTo>
                    <a:pt x="40847" y="8909"/>
                    <a:pt x="40848" y="8827"/>
                    <a:pt x="40787" y="8690"/>
                  </a:cubicBezTo>
                  <a:cubicBezTo>
                    <a:pt x="40724" y="8549"/>
                    <a:pt x="40662" y="8492"/>
                    <a:pt x="40600" y="8519"/>
                  </a:cubicBezTo>
                  <a:close/>
                  <a:moveTo>
                    <a:pt x="41176" y="8858"/>
                  </a:moveTo>
                  <a:cubicBezTo>
                    <a:pt x="41081" y="8890"/>
                    <a:pt x="41081" y="8890"/>
                    <a:pt x="41081" y="8890"/>
                  </a:cubicBezTo>
                  <a:cubicBezTo>
                    <a:pt x="40894" y="8332"/>
                    <a:pt x="40894" y="8332"/>
                    <a:pt x="40894" y="8332"/>
                  </a:cubicBezTo>
                  <a:cubicBezTo>
                    <a:pt x="40989" y="8300"/>
                    <a:pt x="40989" y="8300"/>
                    <a:pt x="40989" y="8300"/>
                  </a:cubicBezTo>
                  <a:lnTo>
                    <a:pt x="41176" y="8858"/>
                  </a:lnTo>
                  <a:close/>
                  <a:moveTo>
                    <a:pt x="41454" y="8792"/>
                  </a:moveTo>
                  <a:cubicBezTo>
                    <a:pt x="41394" y="8806"/>
                    <a:pt x="41342" y="8792"/>
                    <a:pt x="41297" y="8751"/>
                  </a:cubicBezTo>
                  <a:cubicBezTo>
                    <a:pt x="41252" y="8710"/>
                    <a:pt x="41219" y="8643"/>
                    <a:pt x="41198" y="8551"/>
                  </a:cubicBezTo>
                  <a:cubicBezTo>
                    <a:pt x="41174" y="8450"/>
                    <a:pt x="41174" y="8369"/>
                    <a:pt x="41197" y="8309"/>
                  </a:cubicBezTo>
                  <a:cubicBezTo>
                    <a:pt x="41220" y="8249"/>
                    <a:pt x="41264" y="8211"/>
                    <a:pt x="41330" y="8196"/>
                  </a:cubicBezTo>
                  <a:cubicBezTo>
                    <a:pt x="41456" y="8167"/>
                    <a:pt x="41542" y="8250"/>
                    <a:pt x="41587" y="8446"/>
                  </a:cubicBezTo>
                  <a:cubicBezTo>
                    <a:pt x="41610" y="8543"/>
                    <a:pt x="41609" y="8621"/>
                    <a:pt x="41585" y="8680"/>
                  </a:cubicBezTo>
                  <a:cubicBezTo>
                    <a:pt x="41562" y="8740"/>
                    <a:pt x="41518" y="8777"/>
                    <a:pt x="41454" y="8792"/>
                  </a:cubicBezTo>
                  <a:close/>
                  <a:moveTo>
                    <a:pt x="41343" y="8271"/>
                  </a:moveTo>
                  <a:cubicBezTo>
                    <a:pt x="41273" y="8287"/>
                    <a:pt x="41256" y="8372"/>
                    <a:pt x="41292" y="8525"/>
                  </a:cubicBezTo>
                  <a:cubicBezTo>
                    <a:pt x="41325" y="8669"/>
                    <a:pt x="41376" y="8732"/>
                    <a:pt x="41444" y="8716"/>
                  </a:cubicBezTo>
                  <a:cubicBezTo>
                    <a:pt x="41511" y="8701"/>
                    <a:pt x="41528" y="8620"/>
                    <a:pt x="41494" y="8474"/>
                  </a:cubicBezTo>
                  <a:cubicBezTo>
                    <a:pt x="41459" y="8323"/>
                    <a:pt x="41408" y="8256"/>
                    <a:pt x="41343" y="8271"/>
                  </a:cubicBezTo>
                  <a:close/>
                  <a:moveTo>
                    <a:pt x="41844" y="8713"/>
                  </a:moveTo>
                  <a:cubicBezTo>
                    <a:pt x="41745" y="8726"/>
                    <a:pt x="41745" y="8726"/>
                    <a:pt x="41745" y="8726"/>
                  </a:cubicBezTo>
                  <a:cubicBezTo>
                    <a:pt x="41667" y="8142"/>
                    <a:pt x="41667" y="8142"/>
                    <a:pt x="41667" y="8142"/>
                  </a:cubicBezTo>
                  <a:cubicBezTo>
                    <a:pt x="41766" y="8129"/>
                    <a:pt x="41766" y="8129"/>
                    <a:pt x="41766" y="8129"/>
                  </a:cubicBezTo>
                  <a:lnTo>
                    <a:pt x="41844" y="8713"/>
                  </a:lnTo>
                  <a:close/>
                  <a:moveTo>
                    <a:pt x="42079" y="8692"/>
                  </a:moveTo>
                  <a:cubicBezTo>
                    <a:pt x="41979" y="8699"/>
                    <a:pt x="41979" y="8699"/>
                    <a:pt x="41979" y="8699"/>
                  </a:cubicBezTo>
                  <a:cubicBezTo>
                    <a:pt x="41939" y="8112"/>
                    <a:pt x="41939" y="8112"/>
                    <a:pt x="41939" y="8112"/>
                  </a:cubicBezTo>
                  <a:cubicBezTo>
                    <a:pt x="42039" y="8105"/>
                    <a:pt x="42039" y="8105"/>
                    <a:pt x="42039" y="8105"/>
                  </a:cubicBezTo>
                  <a:lnTo>
                    <a:pt x="42079" y="8692"/>
                  </a:lnTo>
                  <a:close/>
                  <a:moveTo>
                    <a:pt x="42315" y="8687"/>
                  </a:moveTo>
                  <a:cubicBezTo>
                    <a:pt x="42215" y="8688"/>
                    <a:pt x="42215" y="8688"/>
                    <a:pt x="42215" y="8688"/>
                  </a:cubicBezTo>
                  <a:cubicBezTo>
                    <a:pt x="42209" y="8099"/>
                    <a:pt x="42209" y="8099"/>
                    <a:pt x="42209" y="8099"/>
                  </a:cubicBezTo>
                  <a:cubicBezTo>
                    <a:pt x="42309" y="8098"/>
                    <a:pt x="42309" y="8098"/>
                    <a:pt x="42309" y="8098"/>
                  </a:cubicBezTo>
                  <a:lnTo>
                    <a:pt x="42315" y="8687"/>
                  </a:lnTo>
                  <a:close/>
                  <a:moveTo>
                    <a:pt x="42600" y="8711"/>
                  </a:moveTo>
                  <a:cubicBezTo>
                    <a:pt x="42539" y="8706"/>
                    <a:pt x="42493" y="8677"/>
                    <a:pt x="42464" y="8624"/>
                  </a:cubicBezTo>
                  <a:cubicBezTo>
                    <a:pt x="42434" y="8571"/>
                    <a:pt x="42423" y="8497"/>
                    <a:pt x="42432" y="8403"/>
                  </a:cubicBezTo>
                  <a:cubicBezTo>
                    <a:pt x="42441" y="8299"/>
                    <a:pt x="42466" y="8222"/>
                    <a:pt x="42507" y="8172"/>
                  </a:cubicBezTo>
                  <a:cubicBezTo>
                    <a:pt x="42547" y="8122"/>
                    <a:pt x="42601" y="8100"/>
                    <a:pt x="42668" y="8107"/>
                  </a:cubicBezTo>
                  <a:cubicBezTo>
                    <a:pt x="42797" y="8118"/>
                    <a:pt x="42853" y="8224"/>
                    <a:pt x="42835" y="8425"/>
                  </a:cubicBezTo>
                  <a:cubicBezTo>
                    <a:pt x="42826" y="8524"/>
                    <a:pt x="42801" y="8598"/>
                    <a:pt x="42759" y="8647"/>
                  </a:cubicBezTo>
                  <a:cubicBezTo>
                    <a:pt x="42718" y="8696"/>
                    <a:pt x="42665" y="8717"/>
                    <a:pt x="42600" y="8711"/>
                  </a:cubicBezTo>
                  <a:close/>
                  <a:moveTo>
                    <a:pt x="42657" y="8182"/>
                  </a:moveTo>
                  <a:cubicBezTo>
                    <a:pt x="42586" y="8175"/>
                    <a:pt x="42543" y="8251"/>
                    <a:pt x="42529" y="8407"/>
                  </a:cubicBezTo>
                  <a:cubicBezTo>
                    <a:pt x="42516" y="8554"/>
                    <a:pt x="42544" y="8630"/>
                    <a:pt x="42614" y="8637"/>
                  </a:cubicBezTo>
                  <a:cubicBezTo>
                    <a:pt x="42683" y="8643"/>
                    <a:pt x="42724" y="8571"/>
                    <a:pt x="42737" y="8422"/>
                  </a:cubicBezTo>
                  <a:cubicBezTo>
                    <a:pt x="42751" y="8268"/>
                    <a:pt x="42724" y="8188"/>
                    <a:pt x="42657" y="8182"/>
                  </a:cubicBezTo>
                  <a:close/>
                  <a:moveTo>
                    <a:pt x="42996" y="8758"/>
                  </a:moveTo>
                  <a:cubicBezTo>
                    <a:pt x="42897" y="8740"/>
                    <a:pt x="42897" y="8740"/>
                    <a:pt x="42897" y="8740"/>
                  </a:cubicBezTo>
                  <a:cubicBezTo>
                    <a:pt x="43005" y="8161"/>
                    <a:pt x="43005" y="8161"/>
                    <a:pt x="43005" y="8161"/>
                  </a:cubicBezTo>
                  <a:cubicBezTo>
                    <a:pt x="43104" y="8179"/>
                    <a:pt x="43104" y="8179"/>
                    <a:pt x="43104" y="8179"/>
                  </a:cubicBezTo>
                  <a:lnTo>
                    <a:pt x="42996" y="8758"/>
                  </a:lnTo>
                  <a:close/>
                  <a:moveTo>
                    <a:pt x="43225" y="8812"/>
                  </a:moveTo>
                  <a:cubicBezTo>
                    <a:pt x="43127" y="8787"/>
                    <a:pt x="43127" y="8787"/>
                    <a:pt x="43127" y="8787"/>
                  </a:cubicBezTo>
                  <a:cubicBezTo>
                    <a:pt x="43273" y="8217"/>
                    <a:pt x="43273" y="8217"/>
                    <a:pt x="43273" y="8217"/>
                  </a:cubicBezTo>
                  <a:cubicBezTo>
                    <a:pt x="43370" y="8242"/>
                    <a:pt x="43370" y="8242"/>
                    <a:pt x="43370" y="8242"/>
                  </a:cubicBezTo>
                  <a:lnTo>
                    <a:pt x="43225" y="8812"/>
                  </a:lnTo>
                  <a:close/>
                  <a:moveTo>
                    <a:pt x="43494" y="8908"/>
                  </a:moveTo>
                  <a:cubicBezTo>
                    <a:pt x="43436" y="8887"/>
                    <a:pt x="43400" y="8847"/>
                    <a:pt x="43384" y="8788"/>
                  </a:cubicBezTo>
                  <a:cubicBezTo>
                    <a:pt x="43369" y="8729"/>
                    <a:pt x="43377" y="8655"/>
                    <a:pt x="43410" y="8566"/>
                  </a:cubicBezTo>
                  <a:cubicBezTo>
                    <a:pt x="43445" y="8469"/>
                    <a:pt x="43488" y="8401"/>
                    <a:pt x="43540" y="8362"/>
                  </a:cubicBezTo>
                  <a:cubicBezTo>
                    <a:pt x="43592" y="8324"/>
                    <a:pt x="43650" y="8317"/>
                    <a:pt x="43713" y="8340"/>
                  </a:cubicBezTo>
                  <a:cubicBezTo>
                    <a:pt x="43835" y="8384"/>
                    <a:pt x="43862" y="8500"/>
                    <a:pt x="43794" y="8690"/>
                  </a:cubicBezTo>
                  <a:cubicBezTo>
                    <a:pt x="43760" y="8783"/>
                    <a:pt x="43717" y="8849"/>
                    <a:pt x="43665" y="8886"/>
                  </a:cubicBezTo>
                  <a:cubicBezTo>
                    <a:pt x="43613" y="8922"/>
                    <a:pt x="43556" y="8930"/>
                    <a:pt x="43494" y="8908"/>
                  </a:cubicBezTo>
                  <a:close/>
                  <a:moveTo>
                    <a:pt x="43683" y="8410"/>
                  </a:moveTo>
                  <a:cubicBezTo>
                    <a:pt x="43616" y="8386"/>
                    <a:pt x="43556" y="8447"/>
                    <a:pt x="43502" y="8596"/>
                  </a:cubicBezTo>
                  <a:cubicBezTo>
                    <a:pt x="43453" y="8734"/>
                    <a:pt x="43461" y="8815"/>
                    <a:pt x="43526" y="8839"/>
                  </a:cubicBezTo>
                  <a:cubicBezTo>
                    <a:pt x="43591" y="8862"/>
                    <a:pt x="43649" y="8804"/>
                    <a:pt x="43700" y="8663"/>
                  </a:cubicBezTo>
                  <a:cubicBezTo>
                    <a:pt x="43753" y="8517"/>
                    <a:pt x="43747" y="8433"/>
                    <a:pt x="43683" y="8410"/>
                  </a:cubicBezTo>
                  <a:close/>
                  <a:moveTo>
                    <a:pt x="43865" y="9053"/>
                  </a:moveTo>
                  <a:cubicBezTo>
                    <a:pt x="43774" y="9010"/>
                    <a:pt x="43774" y="9010"/>
                    <a:pt x="43774" y="9010"/>
                  </a:cubicBezTo>
                  <a:cubicBezTo>
                    <a:pt x="44025" y="8478"/>
                    <a:pt x="44025" y="8478"/>
                    <a:pt x="44025" y="8478"/>
                  </a:cubicBezTo>
                  <a:cubicBezTo>
                    <a:pt x="44116" y="8521"/>
                    <a:pt x="44116" y="8521"/>
                    <a:pt x="44116" y="8521"/>
                  </a:cubicBezTo>
                  <a:lnTo>
                    <a:pt x="43865" y="9053"/>
                  </a:lnTo>
                  <a:close/>
                  <a:moveTo>
                    <a:pt x="44073" y="9164"/>
                  </a:moveTo>
                  <a:cubicBezTo>
                    <a:pt x="43985" y="9115"/>
                    <a:pt x="43985" y="9115"/>
                    <a:pt x="43985" y="9115"/>
                  </a:cubicBezTo>
                  <a:cubicBezTo>
                    <a:pt x="44270" y="8600"/>
                    <a:pt x="44270" y="8600"/>
                    <a:pt x="44270" y="8600"/>
                  </a:cubicBezTo>
                  <a:cubicBezTo>
                    <a:pt x="44358" y="8649"/>
                    <a:pt x="44358" y="8649"/>
                    <a:pt x="44358" y="8649"/>
                  </a:cubicBezTo>
                  <a:lnTo>
                    <a:pt x="44073" y="9164"/>
                  </a:lnTo>
                  <a:close/>
                  <a:moveTo>
                    <a:pt x="44309" y="9324"/>
                  </a:moveTo>
                  <a:cubicBezTo>
                    <a:pt x="44258" y="9289"/>
                    <a:pt x="44233" y="9241"/>
                    <a:pt x="44233" y="9181"/>
                  </a:cubicBezTo>
                  <a:cubicBezTo>
                    <a:pt x="44233" y="9120"/>
                    <a:pt x="44260" y="9051"/>
                    <a:pt x="44314" y="8972"/>
                  </a:cubicBezTo>
                  <a:cubicBezTo>
                    <a:pt x="44373" y="8887"/>
                    <a:pt x="44432" y="8832"/>
                    <a:pt x="44492" y="8808"/>
                  </a:cubicBezTo>
                  <a:cubicBezTo>
                    <a:pt x="44551" y="8785"/>
                    <a:pt x="44609" y="8792"/>
                    <a:pt x="44665" y="8830"/>
                  </a:cubicBezTo>
                  <a:cubicBezTo>
                    <a:pt x="44772" y="8903"/>
                    <a:pt x="44768" y="9023"/>
                    <a:pt x="44654" y="9189"/>
                  </a:cubicBezTo>
                  <a:cubicBezTo>
                    <a:pt x="44598" y="9271"/>
                    <a:pt x="44540" y="9323"/>
                    <a:pt x="44480" y="9346"/>
                  </a:cubicBezTo>
                  <a:cubicBezTo>
                    <a:pt x="44420" y="9368"/>
                    <a:pt x="44363" y="9361"/>
                    <a:pt x="44309" y="9324"/>
                  </a:cubicBezTo>
                  <a:close/>
                  <a:moveTo>
                    <a:pt x="44618" y="8890"/>
                  </a:moveTo>
                  <a:cubicBezTo>
                    <a:pt x="44559" y="8850"/>
                    <a:pt x="44485" y="8894"/>
                    <a:pt x="44396" y="9024"/>
                  </a:cubicBezTo>
                  <a:cubicBezTo>
                    <a:pt x="44313" y="9146"/>
                    <a:pt x="44300" y="9226"/>
                    <a:pt x="44358" y="9266"/>
                  </a:cubicBezTo>
                  <a:cubicBezTo>
                    <a:pt x="44415" y="9305"/>
                    <a:pt x="44486" y="9263"/>
                    <a:pt x="44570" y="9139"/>
                  </a:cubicBezTo>
                  <a:cubicBezTo>
                    <a:pt x="44658" y="9011"/>
                    <a:pt x="44674" y="8928"/>
                    <a:pt x="44618" y="8890"/>
                  </a:cubicBezTo>
                  <a:close/>
                  <a:moveTo>
                    <a:pt x="44662" y="9599"/>
                  </a:moveTo>
                  <a:cubicBezTo>
                    <a:pt x="44616" y="9558"/>
                    <a:pt x="44597" y="9507"/>
                    <a:pt x="44604" y="9447"/>
                  </a:cubicBezTo>
                  <a:cubicBezTo>
                    <a:pt x="44612" y="9387"/>
                    <a:pt x="44647" y="9321"/>
                    <a:pt x="44710" y="9250"/>
                  </a:cubicBezTo>
                  <a:cubicBezTo>
                    <a:pt x="44779" y="9173"/>
                    <a:pt x="44844" y="9126"/>
                    <a:pt x="44907" y="9109"/>
                  </a:cubicBezTo>
                  <a:cubicBezTo>
                    <a:pt x="44969" y="9093"/>
                    <a:pt x="45025" y="9108"/>
                    <a:pt x="45076" y="9152"/>
                  </a:cubicBezTo>
                  <a:cubicBezTo>
                    <a:pt x="45173" y="9238"/>
                    <a:pt x="45154" y="9356"/>
                    <a:pt x="45021" y="9507"/>
                  </a:cubicBezTo>
                  <a:cubicBezTo>
                    <a:pt x="44955" y="9582"/>
                    <a:pt x="44891" y="9626"/>
                    <a:pt x="44829" y="9641"/>
                  </a:cubicBezTo>
                  <a:cubicBezTo>
                    <a:pt x="44767" y="9656"/>
                    <a:pt x="44711" y="9642"/>
                    <a:pt x="44662" y="9599"/>
                  </a:cubicBezTo>
                  <a:close/>
                  <a:moveTo>
                    <a:pt x="45022" y="9206"/>
                  </a:moveTo>
                  <a:cubicBezTo>
                    <a:pt x="44969" y="9159"/>
                    <a:pt x="44890" y="9194"/>
                    <a:pt x="44785" y="9312"/>
                  </a:cubicBezTo>
                  <a:cubicBezTo>
                    <a:pt x="44688" y="9422"/>
                    <a:pt x="44665" y="9500"/>
                    <a:pt x="44717" y="9547"/>
                  </a:cubicBezTo>
                  <a:cubicBezTo>
                    <a:pt x="44769" y="9593"/>
                    <a:pt x="44844" y="9559"/>
                    <a:pt x="44944" y="9447"/>
                  </a:cubicBezTo>
                  <a:cubicBezTo>
                    <a:pt x="45047" y="9331"/>
                    <a:pt x="45073" y="9251"/>
                    <a:pt x="45022" y="9206"/>
                  </a:cubicBezTo>
                  <a:close/>
                  <a:moveTo>
                    <a:pt x="44953" y="9871"/>
                  </a:moveTo>
                  <a:cubicBezTo>
                    <a:pt x="44884" y="9798"/>
                    <a:pt x="44884" y="9798"/>
                    <a:pt x="44884" y="9798"/>
                  </a:cubicBezTo>
                  <a:cubicBezTo>
                    <a:pt x="45314" y="9396"/>
                    <a:pt x="45314" y="9396"/>
                    <a:pt x="45314" y="9396"/>
                  </a:cubicBezTo>
                  <a:cubicBezTo>
                    <a:pt x="45383" y="9469"/>
                    <a:pt x="45383" y="9469"/>
                    <a:pt x="45383" y="9469"/>
                  </a:cubicBezTo>
                  <a:lnTo>
                    <a:pt x="44953" y="9871"/>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2" name="Freeform 7"/>
            <p:cNvSpPr>
              <a:spLocks noEditPoints="1"/>
            </p:cNvSpPr>
            <p:nvPr/>
          </p:nvSpPr>
          <p:spPr bwMode="auto">
            <a:xfrm>
              <a:off x="-49688" y="4914"/>
              <a:ext cx="107212" cy="26289"/>
            </a:xfrm>
            <a:custGeom>
              <a:avLst/>
              <a:gdLst>
                <a:gd name="T0" fmla="*/ 297 w 45383"/>
                <a:gd name="T1" fmla="*/ 10564 h 11128"/>
                <a:gd name="T2" fmla="*/ 10 w 45383"/>
                <a:gd name="T3" fmla="*/ 9341 h 11128"/>
                <a:gd name="T4" fmla="*/ 300 w 45383"/>
                <a:gd name="T5" fmla="*/ 8440 h 11128"/>
                <a:gd name="T6" fmla="*/ 599 w 45383"/>
                <a:gd name="T7" fmla="*/ 7182 h 11128"/>
                <a:gd name="T8" fmla="*/ 307 w 45383"/>
                <a:gd name="T9" fmla="*/ 5962 h 11128"/>
                <a:gd name="T10" fmla="*/ 609 w 45383"/>
                <a:gd name="T11" fmla="*/ 5199 h 11128"/>
                <a:gd name="T12" fmla="*/ 300 w 45383"/>
                <a:gd name="T13" fmla="*/ 4390 h 11128"/>
                <a:gd name="T14" fmla="*/ 307 w 45383"/>
                <a:gd name="T15" fmla="*/ 3114 h 11128"/>
                <a:gd name="T16" fmla="*/ 10 w 45383"/>
                <a:gd name="T17" fmla="*/ 2520 h 11128"/>
                <a:gd name="T18" fmla="*/ 348 w 45383"/>
                <a:gd name="T19" fmla="*/ 1531 h 11128"/>
                <a:gd name="T20" fmla="*/ 1144 w 45383"/>
                <a:gd name="T21" fmla="*/ 499 h 11128"/>
                <a:gd name="T22" fmla="*/ 1769 w 45383"/>
                <a:gd name="T23" fmla="*/ 81 h 11128"/>
                <a:gd name="T24" fmla="*/ 2791 w 45383"/>
                <a:gd name="T25" fmla="*/ 599 h 11128"/>
                <a:gd name="T26" fmla="*/ 4011 w 45383"/>
                <a:gd name="T27" fmla="*/ 307 h 11128"/>
                <a:gd name="T28" fmla="*/ 4668 w 45383"/>
                <a:gd name="T29" fmla="*/ 79 h 11128"/>
                <a:gd name="T30" fmla="*/ 5575 w 45383"/>
                <a:gd name="T31" fmla="*/ 641 h 11128"/>
                <a:gd name="T32" fmla="*/ 6070 w 45383"/>
                <a:gd name="T33" fmla="*/ 1134 h 11128"/>
                <a:gd name="T34" fmla="*/ 6842 w 45383"/>
                <a:gd name="T35" fmla="*/ 1603 h 11128"/>
                <a:gd name="T36" fmla="*/ 7997 w 45383"/>
                <a:gd name="T37" fmla="*/ 2075 h 11128"/>
                <a:gd name="T38" fmla="*/ 8671 w 45383"/>
                <a:gd name="T39" fmla="*/ 2621 h 11128"/>
                <a:gd name="T40" fmla="*/ 9501 w 45383"/>
                <a:gd name="T41" fmla="*/ 2729 h 11128"/>
                <a:gd name="T42" fmla="*/ 10739 w 45383"/>
                <a:gd name="T43" fmla="*/ 2798 h 11128"/>
                <a:gd name="T44" fmla="*/ 11693 w 45383"/>
                <a:gd name="T45" fmla="*/ 2463 h 11128"/>
                <a:gd name="T46" fmla="*/ 12218 w 45383"/>
                <a:gd name="T47" fmla="*/ 1404 h 11128"/>
                <a:gd name="T48" fmla="*/ 12747 w 45383"/>
                <a:gd name="T49" fmla="*/ 582 h 11128"/>
                <a:gd name="T50" fmla="*/ 13747 w 45383"/>
                <a:gd name="T51" fmla="*/ 293 h 11128"/>
                <a:gd name="T52" fmla="*/ 14557 w 45383"/>
                <a:gd name="T53" fmla="*/ 297 h 11128"/>
                <a:gd name="T54" fmla="*/ 15780 w 45383"/>
                <a:gd name="T55" fmla="*/ 10 h 11128"/>
                <a:gd name="T56" fmla="*/ 16646 w 45383"/>
                <a:gd name="T57" fmla="*/ 361 h 11128"/>
                <a:gd name="T58" fmla="*/ 17225 w 45383"/>
                <a:gd name="T59" fmla="*/ 975 h 11128"/>
                <a:gd name="T60" fmla="*/ 18321 w 45383"/>
                <a:gd name="T61" fmla="*/ 1712 h 11128"/>
                <a:gd name="T62" fmla="*/ 19230 w 45383"/>
                <a:gd name="T63" fmla="*/ 2294 h 11128"/>
                <a:gd name="T64" fmla="*/ 20072 w 45383"/>
                <a:gd name="T65" fmla="*/ 2711 h 11128"/>
                <a:gd name="T66" fmla="*/ 21070 w 45383"/>
                <a:gd name="T67" fmla="*/ 2989 h 11128"/>
                <a:gd name="T68" fmla="*/ 22270 w 45383"/>
                <a:gd name="T69" fmla="*/ 2642 h 11128"/>
                <a:gd name="T70" fmla="*/ 23083 w 45383"/>
                <a:gd name="T71" fmla="*/ 2128 h 11128"/>
                <a:gd name="T72" fmla="*/ 23769 w 45383"/>
                <a:gd name="T73" fmla="*/ 1446 h 11128"/>
                <a:gd name="T74" fmla="*/ 24445 w 45383"/>
                <a:gd name="T75" fmla="*/ 671 h 11128"/>
                <a:gd name="T76" fmla="*/ 25206 w 45383"/>
                <a:gd name="T77" fmla="*/ 599 h 11128"/>
                <a:gd name="T78" fmla="*/ 26425 w 45383"/>
                <a:gd name="T79" fmla="*/ 307 h 11128"/>
                <a:gd name="T80" fmla="*/ 27083 w 45383"/>
                <a:gd name="T81" fmla="*/ 79 h 11128"/>
                <a:gd name="T82" fmla="*/ 27743 w 45383"/>
                <a:gd name="T83" fmla="*/ 932 h 11128"/>
                <a:gd name="T84" fmla="*/ 28762 w 45383"/>
                <a:gd name="T85" fmla="*/ 1739 h 11128"/>
                <a:gd name="T86" fmla="*/ 29439 w 45383"/>
                <a:gd name="T87" fmla="*/ 1961 h 11128"/>
                <a:gd name="T88" fmla="*/ 30177 w 45383"/>
                <a:gd name="T89" fmla="*/ 2544 h 11128"/>
                <a:gd name="T90" fmla="*/ 31102 w 45383"/>
                <a:gd name="T91" fmla="*/ 2719 h 11128"/>
                <a:gd name="T92" fmla="*/ 31936 w 45383"/>
                <a:gd name="T93" fmla="*/ 2689 h 11128"/>
                <a:gd name="T94" fmla="*/ 33010 w 45383"/>
                <a:gd name="T95" fmla="*/ 2054 h 11128"/>
                <a:gd name="T96" fmla="*/ 33852 w 45383"/>
                <a:gd name="T97" fmla="*/ 1845 h 11128"/>
                <a:gd name="T98" fmla="*/ 34305 w 45383"/>
                <a:gd name="T99" fmla="*/ 949 h 11128"/>
                <a:gd name="T100" fmla="*/ 35234 w 45383"/>
                <a:gd name="T101" fmla="*/ 377 h 11128"/>
                <a:gd name="T102" fmla="*/ 36540 w 45383"/>
                <a:gd name="T103" fmla="*/ 307 h 11128"/>
                <a:gd name="T104" fmla="*/ 37135 w 45383"/>
                <a:gd name="T105" fmla="*/ 10 h 11128"/>
                <a:gd name="T106" fmla="*/ 38240 w 45383"/>
                <a:gd name="T107" fmla="*/ 28 h 11128"/>
                <a:gd name="T108" fmla="*/ 38917 w 45383"/>
                <a:gd name="T109" fmla="*/ 808 h 11128"/>
                <a:gd name="T110" fmla="*/ 39415 w 45383"/>
                <a:gd name="T111" fmla="*/ 1478 h 11128"/>
                <a:gd name="T112" fmla="*/ 40145 w 45383"/>
                <a:gd name="T113" fmla="*/ 2372 h 11128"/>
                <a:gd name="T114" fmla="*/ 41198 w 45383"/>
                <a:gd name="T115" fmla="*/ 2577 h 11128"/>
                <a:gd name="T116" fmla="*/ 42759 w 45383"/>
                <a:gd name="T117" fmla="*/ 2481 h 11128"/>
                <a:gd name="T118" fmla="*/ 43794 w 45383"/>
                <a:gd name="T119" fmla="*/ 2439 h 11128"/>
                <a:gd name="T120" fmla="*/ 44665 w 45383"/>
                <a:gd name="T121" fmla="*/ 2298 h 11128"/>
                <a:gd name="T122" fmla="*/ 45383 w 45383"/>
                <a:gd name="T123" fmla="*/ 1659 h 1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383" h="11128">
                  <a:moveTo>
                    <a:pt x="79" y="10779"/>
                  </a:moveTo>
                  <a:cubicBezTo>
                    <a:pt x="131" y="10743"/>
                    <a:pt x="207" y="10725"/>
                    <a:pt x="307" y="10725"/>
                  </a:cubicBezTo>
                  <a:cubicBezTo>
                    <a:pt x="508" y="10725"/>
                    <a:pt x="609" y="10789"/>
                    <a:pt x="609" y="10919"/>
                  </a:cubicBezTo>
                  <a:cubicBezTo>
                    <a:pt x="609" y="10986"/>
                    <a:pt x="582" y="11038"/>
                    <a:pt x="529" y="11074"/>
                  </a:cubicBezTo>
                  <a:cubicBezTo>
                    <a:pt x="475" y="11110"/>
                    <a:pt x="397" y="11128"/>
                    <a:pt x="293" y="11128"/>
                  </a:cubicBezTo>
                  <a:cubicBezTo>
                    <a:pt x="198" y="11128"/>
                    <a:pt x="126" y="11111"/>
                    <a:pt x="75" y="11076"/>
                  </a:cubicBezTo>
                  <a:cubicBezTo>
                    <a:pt x="25" y="11042"/>
                    <a:pt x="0" y="10994"/>
                    <a:pt x="0" y="10933"/>
                  </a:cubicBezTo>
                  <a:cubicBezTo>
                    <a:pt x="0" y="10867"/>
                    <a:pt x="27" y="10816"/>
                    <a:pt x="79" y="10779"/>
                  </a:cubicBezTo>
                  <a:close/>
                  <a:moveTo>
                    <a:pt x="300" y="10822"/>
                  </a:moveTo>
                  <a:cubicBezTo>
                    <a:pt x="151" y="10822"/>
                    <a:pt x="76" y="10856"/>
                    <a:pt x="76" y="10925"/>
                  </a:cubicBezTo>
                  <a:cubicBezTo>
                    <a:pt x="76" y="10996"/>
                    <a:pt x="150" y="11031"/>
                    <a:pt x="297" y="11031"/>
                  </a:cubicBezTo>
                  <a:cubicBezTo>
                    <a:pt x="454" y="11031"/>
                    <a:pt x="533" y="10995"/>
                    <a:pt x="533" y="10923"/>
                  </a:cubicBezTo>
                  <a:cubicBezTo>
                    <a:pt x="533" y="10856"/>
                    <a:pt x="455" y="10822"/>
                    <a:pt x="300" y="10822"/>
                  </a:cubicBezTo>
                  <a:close/>
                  <a:moveTo>
                    <a:pt x="79" y="10313"/>
                  </a:moveTo>
                  <a:cubicBezTo>
                    <a:pt x="131" y="10276"/>
                    <a:pt x="207" y="10258"/>
                    <a:pt x="307" y="10258"/>
                  </a:cubicBezTo>
                  <a:cubicBezTo>
                    <a:pt x="508" y="10258"/>
                    <a:pt x="609" y="10322"/>
                    <a:pt x="609" y="10452"/>
                  </a:cubicBezTo>
                  <a:cubicBezTo>
                    <a:pt x="609" y="10520"/>
                    <a:pt x="582" y="10571"/>
                    <a:pt x="529" y="10607"/>
                  </a:cubicBezTo>
                  <a:cubicBezTo>
                    <a:pt x="475" y="10643"/>
                    <a:pt x="397" y="10661"/>
                    <a:pt x="293" y="10661"/>
                  </a:cubicBezTo>
                  <a:cubicBezTo>
                    <a:pt x="198" y="10661"/>
                    <a:pt x="126" y="10644"/>
                    <a:pt x="75" y="10609"/>
                  </a:cubicBezTo>
                  <a:cubicBezTo>
                    <a:pt x="25" y="10575"/>
                    <a:pt x="0" y="10527"/>
                    <a:pt x="0" y="10466"/>
                  </a:cubicBezTo>
                  <a:cubicBezTo>
                    <a:pt x="0" y="10400"/>
                    <a:pt x="27" y="10349"/>
                    <a:pt x="79" y="10313"/>
                  </a:cubicBezTo>
                  <a:close/>
                  <a:moveTo>
                    <a:pt x="300" y="10355"/>
                  </a:moveTo>
                  <a:cubicBezTo>
                    <a:pt x="151" y="10355"/>
                    <a:pt x="76" y="10390"/>
                    <a:pt x="76" y="10459"/>
                  </a:cubicBezTo>
                  <a:cubicBezTo>
                    <a:pt x="76" y="10529"/>
                    <a:pt x="150" y="10564"/>
                    <a:pt x="297" y="10564"/>
                  </a:cubicBezTo>
                  <a:cubicBezTo>
                    <a:pt x="454" y="10564"/>
                    <a:pt x="533" y="10528"/>
                    <a:pt x="533" y="10456"/>
                  </a:cubicBezTo>
                  <a:cubicBezTo>
                    <a:pt x="533" y="10389"/>
                    <a:pt x="455" y="10355"/>
                    <a:pt x="300" y="10355"/>
                  </a:cubicBezTo>
                  <a:close/>
                  <a:moveTo>
                    <a:pt x="599" y="10053"/>
                  </a:moveTo>
                  <a:cubicBezTo>
                    <a:pt x="599" y="10154"/>
                    <a:pt x="599" y="10154"/>
                    <a:pt x="599" y="10154"/>
                  </a:cubicBezTo>
                  <a:cubicBezTo>
                    <a:pt x="10" y="10154"/>
                    <a:pt x="10" y="10154"/>
                    <a:pt x="10" y="10154"/>
                  </a:cubicBezTo>
                  <a:cubicBezTo>
                    <a:pt x="10" y="10053"/>
                    <a:pt x="10" y="10053"/>
                    <a:pt x="10" y="10053"/>
                  </a:cubicBezTo>
                  <a:lnTo>
                    <a:pt x="599" y="10053"/>
                  </a:lnTo>
                  <a:close/>
                  <a:moveTo>
                    <a:pt x="79" y="9601"/>
                  </a:moveTo>
                  <a:cubicBezTo>
                    <a:pt x="131" y="9564"/>
                    <a:pt x="207" y="9546"/>
                    <a:pt x="307" y="9546"/>
                  </a:cubicBezTo>
                  <a:cubicBezTo>
                    <a:pt x="508" y="9546"/>
                    <a:pt x="609" y="9610"/>
                    <a:pt x="609" y="9740"/>
                  </a:cubicBezTo>
                  <a:cubicBezTo>
                    <a:pt x="609" y="9808"/>
                    <a:pt x="582" y="9859"/>
                    <a:pt x="529" y="9895"/>
                  </a:cubicBezTo>
                  <a:cubicBezTo>
                    <a:pt x="475" y="9931"/>
                    <a:pt x="397" y="9949"/>
                    <a:pt x="293" y="9949"/>
                  </a:cubicBezTo>
                  <a:cubicBezTo>
                    <a:pt x="198" y="9949"/>
                    <a:pt x="126" y="9932"/>
                    <a:pt x="75" y="9897"/>
                  </a:cubicBezTo>
                  <a:cubicBezTo>
                    <a:pt x="25" y="9863"/>
                    <a:pt x="0" y="9815"/>
                    <a:pt x="0" y="9754"/>
                  </a:cubicBezTo>
                  <a:cubicBezTo>
                    <a:pt x="0" y="9688"/>
                    <a:pt x="27" y="9637"/>
                    <a:pt x="79" y="9601"/>
                  </a:cubicBezTo>
                  <a:close/>
                  <a:moveTo>
                    <a:pt x="300" y="9643"/>
                  </a:moveTo>
                  <a:cubicBezTo>
                    <a:pt x="151" y="9643"/>
                    <a:pt x="76" y="9677"/>
                    <a:pt x="76" y="9746"/>
                  </a:cubicBezTo>
                  <a:cubicBezTo>
                    <a:pt x="76" y="9817"/>
                    <a:pt x="150" y="9852"/>
                    <a:pt x="297" y="9852"/>
                  </a:cubicBezTo>
                  <a:cubicBezTo>
                    <a:pt x="454" y="9852"/>
                    <a:pt x="533" y="9816"/>
                    <a:pt x="533" y="9744"/>
                  </a:cubicBezTo>
                  <a:cubicBezTo>
                    <a:pt x="533" y="9677"/>
                    <a:pt x="455" y="9643"/>
                    <a:pt x="300" y="9643"/>
                  </a:cubicBezTo>
                  <a:close/>
                  <a:moveTo>
                    <a:pt x="599" y="9341"/>
                  </a:moveTo>
                  <a:cubicBezTo>
                    <a:pt x="599" y="9442"/>
                    <a:pt x="599" y="9442"/>
                    <a:pt x="599" y="9442"/>
                  </a:cubicBezTo>
                  <a:cubicBezTo>
                    <a:pt x="10" y="9442"/>
                    <a:pt x="10" y="9442"/>
                    <a:pt x="10" y="9442"/>
                  </a:cubicBezTo>
                  <a:cubicBezTo>
                    <a:pt x="10" y="9341"/>
                    <a:pt x="10" y="9341"/>
                    <a:pt x="10" y="9341"/>
                  </a:cubicBezTo>
                  <a:lnTo>
                    <a:pt x="599" y="9341"/>
                  </a:lnTo>
                  <a:close/>
                  <a:moveTo>
                    <a:pt x="599" y="9096"/>
                  </a:moveTo>
                  <a:cubicBezTo>
                    <a:pt x="599" y="9196"/>
                    <a:pt x="599" y="9196"/>
                    <a:pt x="599" y="9196"/>
                  </a:cubicBezTo>
                  <a:cubicBezTo>
                    <a:pt x="10" y="9196"/>
                    <a:pt x="10" y="9196"/>
                    <a:pt x="10" y="9196"/>
                  </a:cubicBezTo>
                  <a:cubicBezTo>
                    <a:pt x="10" y="9096"/>
                    <a:pt x="10" y="9096"/>
                    <a:pt x="10" y="9096"/>
                  </a:cubicBezTo>
                  <a:lnTo>
                    <a:pt x="599" y="9096"/>
                  </a:lnTo>
                  <a:close/>
                  <a:moveTo>
                    <a:pt x="599" y="8851"/>
                  </a:moveTo>
                  <a:cubicBezTo>
                    <a:pt x="599" y="8951"/>
                    <a:pt x="599" y="8951"/>
                    <a:pt x="599" y="8951"/>
                  </a:cubicBezTo>
                  <a:cubicBezTo>
                    <a:pt x="10" y="8951"/>
                    <a:pt x="10" y="8951"/>
                    <a:pt x="10" y="8951"/>
                  </a:cubicBezTo>
                  <a:cubicBezTo>
                    <a:pt x="10" y="8851"/>
                    <a:pt x="10" y="8851"/>
                    <a:pt x="10" y="8851"/>
                  </a:cubicBezTo>
                  <a:lnTo>
                    <a:pt x="599" y="8851"/>
                  </a:lnTo>
                  <a:close/>
                  <a:moveTo>
                    <a:pt x="79" y="8398"/>
                  </a:moveTo>
                  <a:cubicBezTo>
                    <a:pt x="131" y="8361"/>
                    <a:pt x="207" y="8343"/>
                    <a:pt x="307" y="8343"/>
                  </a:cubicBezTo>
                  <a:cubicBezTo>
                    <a:pt x="508" y="8343"/>
                    <a:pt x="609" y="8408"/>
                    <a:pt x="609" y="8537"/>
                  </a:cubicBezTo>
                  <a:cubicBezTo>
                    <a:pt x="609" y="8605"/>
                    <a:pt x="582" y="8657"/>
                    <a:pt x="529" y="8692"/>
                  </a:cubicBezTo>
                  <a:cubicBezTo>
                    <a:pt x="475" y="8728"/>
                    <a:pt x="397" y="8746"/>
                    <a:pt x="293" y="8746"/>
                  </a:cubicBezTo>
                  <a:cubicBezTo>
                    <a:pt x="198" y="8746"/>
                    <a:pt x="126" y="8729"/>
                    <a:pt x="75" y="8695"/>
                  </a:cubicBezTo>
                  <a:cubicBezTo>
                    <a:pt x="25" y="8660"/>
                    <a:pt x="0" y="8613"/>
                    <a:pt x="0" y="8551"/>
                  </a:cubicBezTo>
                  <a:cubicBezTo>
                    <a:pt x="0" y="8486"/>
                    <a:pt x="27" y="8434"/>
                    <a:pt x="79" y="8398"/>
                  </a:cubicBezTo>
                  <a:close/>
                  <a:moveTo>
                    <a:pt x="300" y="8440"/>
                  </a:moveTo>
                  <a:cubicBezTo>
                    <a:pt x="151" y="8440"/>
                    <a:pt x="76" y="8475"/>
                    <a:pt x="76" y="8544"/>
                  </a:cubicBezTo>
                  <a:cubicBezTo>
                    <a:pt x="76" y="8614"/>
                    <a:pt x="150" y="8649"/>
                    <a:pt x="297" y="8649"/>
                  </a:cubicBezTo>
                  <a:cubicBezTo>
                    <a:pt x="454" y="8649"/>
                    <a:pt x="533" y="8613"/>
                    <a:pt x="533" y="8542"/>
                  </a:cubicBezTo>
                  <a:cubicBezTo>
                    <a:pt x="533" y="8474"/>
                    <a:pt x="455" y="8440"/>
                    <a:pt x="300" y="8440"/>
                  </a:cubicBezTo>
                  <a:close/>
                  <a:moveTo>
                    <a:pt x="599" y="8139"/>
                  </a:moveTo>
                  <a:cubicBezTo>
                    <a:pt x="599" y="8239"/>
                    <a:pt x="599" y="8239"/>
                    <a:pt x="599" y="8239"/>
                  </a:cubicBezTo>
                  <a:cubicBezTo>
                    <a:pt x="10" y="8239"/>
                    <a:pt x="10" y="8239"/>
                    <a:pt x="10" y="8239"/>
                  </a:cubicBezTo>
                  <a:cubicBezTo>
                    <a:pt x="10" y="8139"/>
                    <a:pt x="10" y="8139"/>
                    <a:pt x="10" y="8139"/>
                  </a:cubicBezTo>
                  <a:lnTo>
                    <a:pt x="599" y="8139"/>
                  </a:lnTo>
                  <a:close/>
                  <a:moveTo>
                    <a:pt x="599" y="7894"/>
                  </a:moveTo>
                  <a:cubicBezTo>
                    <a:pt x="599" y="7994"/>
                    <a:pt x="599" y="7994"/>
                    <a:pt x="599" y="7994"/>
                  </a:cubicBezTo>
                  <a:cubicBezTo>
                    <a:pt x="10" y="7994"/>
                    <a:pt x="10" y="7994"/>
                    <a:pt x="10" y="7994"/>
                  </a:cubicBezTo>
                  <a:cubicBezTo>
                    <a:pt x="10" y="7894"/>
                    <a:pt x="10" y="7894"/>
                    <a:pt x="10" y="7894"/>
                  </a:cubicBezTo>
                  <a:lnTo>
                    <a:pt x="599" y="7894"/>
                  </a:lnTo>
                  <a:close/>
                  <a:moveTo>
                    <a:pt x="79" y="7441"/>
                  </a:moveTo>
                  <a:cubicBezTo>
                    <a:pt x="131" y="7404"/>
                    <a:pt x="207" y="7386"/>
                    <a:pt x="307" y="7386"/>
                  </a:cubicBezTo>
                  <a:cubicBezTo>
                    <a:pt x="508" y="7386"/>
                    <a:pt x="609" y="7451"/>
                    <a:pt x="609" y="7580"/>
                  </a:cubicBezTo>
                  <a:cubicBezTo>
                    <a:pt x="609" y="7648"/>
                    <a:pt x="582" y="7700"/>
                    <a:pt x="529" y="7736"/>
                  </a:cubicBezTo>
                  <a:cubicBezTo>
                    <a:pt x="475" y="7771"/>
                    <a:pt x="397" y="7789"/>
                    <a:pt x="293" y="7789"/>
                  </a:cubicBezTo>
                  <a:cubicBezTo>
                    <a:pt x="198" y="7789"/>
                    <a:pt x="126" y="7772"/>
                    <a:pt x="75" y="7738"/>
                  </a:cubicBezTo>
                  <a:cubicBezTo>
                    <a:pt x="25" y="7704"/>
                    <a:pt x="0" y="7656"/>
                    <a:pt x="0" y="7594"/>
                  </a:cubicBezTo>
                  <a:cubicBezTo>
                    <a:pt x="0" y="7529"/>
                    <a:pt x="27" y="7478"/>
                    <a:pt x="79" y="7441"/>
                  </a:cubicBezTo>
                  <a:close/>
                  <a:moveTo>
                    <a:pt x="300" y="7483"/>
                  </a:moveTo>
                  <a:cubicBezTo>
                    <a:pt x="151" y="7483"/>
                    <a:pt x="76" y="7518"/>
                    <a:pt x="76" y="7587"/>
                  </a:cubicBezTo>
                  <a:cubicBezTo>
                    <a:pt x="76" y="7657"/>
                    <a:pt x="150" y="7692"/>
                    <a:pt x="297" y="7692"/>
                  </a:cubicBezTo>
                  <a:cubicBezTo>
                    <a:pt x="454" y="7692"/>
                    <a:pt x="533" y="7656"/>
                    <a:pt x="533" y="7585"/>
                  </a:cubicBezTo>
                  <a:cubicBezTo>
                    <a:pt x="533" y="7517"/>
                    <a:pt x="455" y="7483"/>
                    <a:pt x="300" y="7483"/>
                  </a:cubicBezTo>
                  <a:close/>
                  <a:moveTo>
                    <a:pt x="599" y="7182"/>
                  </a:moveTo>
                  <a:cubicBezTo>
                    <a:pt x="599" y="7282"/>
                    <a:pt x="599" y="7282"/>
                    <a:pt x="599" y="7282"/>
                  </a:cubicBezTo>
                  <a:cubicBezTo>
                    <a:pt x="10" y="7282"/>
                    <a:pt x="10" y="7282"/>
                    <a:pt x="10" y="7282"/>
                  </a:cubicBezTo>
                  <a:cubicBezTo>
                    <a:pt x="10" y="7182"/>
                    <a:pt x="10" y="7182"/>
                    <a:pt x="10" y="7182"/>
                  </a:cubicBezTo>
                  <a:lnTo>
                    <a:pt x="599" y="7182"/>
                  </a:lnTo>
                  <a:close/>
                  <a:moveTo>
                    <a:pt x="599" y="6937"/>
                  </a:moveTo>
                  <a:cubicBezTo>
                    <a:pt x="599" y="7037"/>
                    <a:pt x="599" y="7037"/>
                    <a:pt x="599" y="7037"/>
                  </a:cubicBezTo>
                  <a:cubicBezTo>
                    <a:pt x="10" y="7037"/>
                    <a:pt x="10" y="7037"/>
                    <a:pt x="10" y="7037"/>
                  </a:cubicBezTo>
                  <a:cubicBezTo>
                    <a:pt x="10" y="6937"/>
                    <a:pt x="10" y="6937"/>
                    <a:pt x="10" y="6937"/>
                  </a:cubicBezTo>
                  <a:lnTo>
                    <a:pt x="599" y="6937"/>
                  </a:lnTo>
                  <a:close/>
                  <a:moveTo>
                    <a:pt x="79" y="6484"/>
                  </a:moveTo>
                  <a:cubicBezTo>
                    <a:pt x="131" y="6447"/>
                    <a:pt x="207" y="6429"/>
                    <a:pt x="307" y="6429"/>
                  </a:cubicBezTo>
                  <a:cubicBezTo>
                    <a:pt x="508" y="6429"/>
                    <a:pt x="609" y="6494"/>
                    <a:pt x="609" y="6623"/>
                  </a:cubicBezTo>
                  <a:cubicBezTo>
                    <a:pt x="609" y="6691"/>
                    <a:pt x="582" y="6743"/>
                    <a:pt x="529" y="6778"/>
                  </a:cubicBezTo>
                  <a:cubicBezTo>
                    <a:pt x="475" y="6814"/>
                    <a:pt x="397" y="6832"/>
                    <a:pt x="293" y="6832"/>
                  </a:cubicBezTo>
                  <a:cubicBezTo>
                    <a:pt x="198" y="6832"/>
                    <a:pt x="126" y="6815"/>
                    <a:pt x="75" y="6781"/>
                  </a:cubicBezTo>
                  <a:cubicBezTo>
                    <a:pt x="25" y="6746"/>
                    <a:pt x="0" y="6699"/>
                    <a:pt x="0" y="6637"/>
                  </a:cubicBezTo>
                  <a:cubicBezTo>
                    <a:pt x="0" y="6572"/>
                    <a:pt x="27" y="6520"/>
                    <a:pt x="79" y="6484"/>
                  </a:cubicBezTo>
                  <a:close/>
                  <a:moveTo>
                    <a:pt x="300" y="6526"/>
                  </a:moveTo>
                  <a:cubicBezTo>
                    <a:pt x="151" y="6526"/>
                    <a:pt x="76" y="6561"/>
                    <a:pt x="76" y="6630"/>
                  </a:cubicBezTo>
                  <a:cubicBezTo>
                    <a:pt x="76" y="6700"/>
                    <a:pt x="150" y="6735"/>
                    <a:pt x="297" y="6735"/>
                  </a:cubicBezTo>
                  <a:cubicBezTo>
                    <a:pt x="454" y="6735"/>
                    <a:pt x="533" y="6699"/>
                    <a:pt x="533" y="6628"/>
                  </a:cubicBezTo>
                  <a:cubicBezTo>
                    <a:pt x="533" y="6560"/>
                    <a:pt x="455" y="6526"/>
                    <a:pt x="300" y="6526"/>
                  </a:cubicBezTo>
                  <a:close/>
                  <a:moveTo>
                    <a:pt x="79" y="6017"/>
                  </a:moveTo>
                  <a:cubicBezTo>
                    <a:pt x="131" y="5980"/>
                    <a:pt x="207" y="5962"/>
                    <a:pt x="307" y="5962"/>
                  </a:cubicBezTo>
                  <a:cubicBezTo>
                    <a:pt x="508" y="5962"/>
                    <a:pt x="609" y="6027"/>
                    <a:pt x="609" y="6156"/>
                  </a:cubicBezTo>
                  <a:cubicBezTo>
                    <a:pt x="609" y="6224"/>
                    <a:pt x="582" y="6276"/>
                    <a:pt x="529" y="6311"/>
                  </a:cubicBezTo>
                  <a:cubicBezTo>
                    <a:pt x="475" y="6347"/>
                    <a:pt x="397" y="6365"/>
                    <a:pt x="293" y="6365"/>
                  </a:cubicBezTo>
                  <a:cubicBezTo>
                    <a:pt x="198" y="6365"/>
                    <a:pt x="126" y="6348"/>
                    <a:pt x="75" y="6314"/>
                  </a:cubicBezTo>
                  <a:cubicBezTo>
                    <a:pt x="25" y="6279"/>
                    <a:pt x="0" y="6232"/>
                    <a:pt x="0" y="6170"/>
                  </a:cubicBezTo>
                  <a:cubicBezTo>
                    <a:pt x="0" y="6105"/>
                    <a:pt x="27" y="6053"/>
                    <a:pt x="79" y="6017"/>
                  </a:cubicBezTo>
                  <a:close/>
                  <a:moveTo>
                    <a:pt x="300" y="6059"/>
                  </a:moveTo>
                  <a:cubicBezTo>
                    <a:pt x="151" y="6059"/>
                    <a:pt x="76" y="6094"/>
                    <a:pt x="76" y="6163"/>
                  </a:cubicBezTo>
                  <a:cubicBezTo>
                    <a:pt x="76" y="6233"/>
                    <a:pt x="150" y="6268"/>
                    <a:pt x="297" y="6268"/>
                  </a:cubicBezTo>
                  <a:cubicBezTo>
                    <a:pt x="454" y="6268"/>
                    <a:pt x="533" y="6232"/>
                    <a:pt x="533" y="6161"/>
                  </a:cubicBezTo>
                  <a:cubicBezTo>
                    <a:pt x="533" y="6093"/>
                    <a:pt x="455" y="6059"/>
                    <a:pt x="300" y="6059"/>
                  </a:cubicBezTo>
                  <a:close/>
                  <a:moveTo>
                    <a:pt x="599" y="5758"/>
                  </a:moveTo>
                  <a:cubicBezTo>
                    <a:pt x="599" y="5858"/>
                    <a:pt x="599" y="5858"/>
                    <a:pt x="599" y="5858"/>
                  </a:cubicBezTo>
                  <a:cubicBezTo>
                    <a:pt x="10" y="5858"/>
                    <a:pt x="10" y="5858"/>
                    <a:pt x="10" y="5858"/>
                  </a:cubicBezTo>
                  <a:cubicBezTo>
                    <a:pt x="10" y="5758"/>
                    <a:pt x="10" y="5758"/>
                    <a:pt x="10" y="5758"/>
                  </a:cubicBezTo>
                  <a:lnTo>
                    <a:pt x="599" y="5758"/>
                  </a:lnTo>
                  <a:close/>
                  <a:moveTo>
                    <a:pt x="599" y="5512"/>
                  </a:moveTo>
                  <a:cubicBezTo>
                    <a:pt x="599" y="5613"/>
                    <a:pt x="599" y="5613"/>
                    <a:pt x="599" y="5613"/>
                  </a:cubicBezTo>
                  <a:cubicBezTo>
                    <a:pt x="10" y="5613"/>
                    <a:pt x="10" y="5613"/>
                    <a:pt x="10" y="5613"/>
                  </a:cubicBezTo>
                  <a:cubicBezTo>
                    <a:pt x="10" y="5512"/>
                    <a:pt x="10" y="5512"/>
                    <a:pt x="10" y="5512"/>
                  </a:cubicBezTo>
                  <a:lnTo>
                    <a:pt x="599" y="5512"/>
                  </a:lnTo>
                  <a:close/>
                  <a:moveTo>
                    <a:pt x="79" y="5060"/>
                  </a:moveTo>
                  <a:cubicBezTo>
                    <a:pt x="131" y="5023"/>
                    <a:pt x="207" y="5005"/>
                    <a:pt x="307" y="5005"/>
                  </a:cubicBezTo>
                  <a:cubicBezTo>
                    <a:pt x="508" y="5005"/>
                    <a:pt x="609" y="5070"/>
                    <a:pt x="609" y="5199"/>
                  </a:cubicBezTo>
                  <a:cubicBezTo>
                    <a:pt x="609" y="5267"/>
                    <a:pt x="582" y="5318"/>
                    <a:pt x="529" y="5354"/>
                  </a:cubicBezTo>
                  <a:cubicBezTo>
                    <a:pt x="475" y="5390"/>
                    <a:pt x="397" y="5408"/>
                    <a:pt x="293" y="5408"/>
                  </a:cubicBezTo>
                  <a:cubicBezTo>
                    <a:pt x="198" y="5408"/>
                    <a:pt x="126" y="5391"/>
                    <a:pt x="75" y="5356"/>
                  </a:cubicBezTo>
                  <a:cubicBezTo>
                    <a:pt x="25" y="5322"/>
                    <a:pt x="0" y="5274"/>
                    <a:pt x="0" y="5213"/>
                  </a:cubicBezTo>
                  <a:cubicBezTo>
                    <a:pt x="0" y="5147"/>
                    <a:pt x="27" y="5096"/>
                    <a:pt x="79" y="5060"/>
                  </a:cubicBezTo>
                  <a:close/>
                  <a:moveTo>
                    <a:pt x="300" y="5102"/>
                  </a:moveTo>
                  <a:cubicBezTo>
                    <a:pt x="151" y="5102"/>
                    <a:pt x="76" y="5137"/>
                    <a:pt x="76" y="5206"/>
                  </a:cubicBezTo>
                  <a:cubicBezTo>
                    <a:pt x="76" y="5276"/>
                    <a:pt x="150" y="5311"/>
                    <a:pt x="297" y="5311"/>
                  </a:cubicBezTo>
                  <a:cubicBezTo>
                    <a:pt x="454" y="5311"/>
                    <a:pt x="533" y="5275"/>
                    <a:pt x="533" y="5204"/>
                  </a:cubicBezTo>
                  <a:cubicBezTo>
                    <a:pt x="533" y="5136"/>
                    <a:pt x="455" y="5102"/>
                    <a:pt x="300" y="5102"/>
                  </a:cubicBezTo>
                  <a:close/>
                  <a:moveTo>
                    <a:pt x="599" y="4800"/>
                  </a:moveTo>
                  <a:cubicBezTo>
                    <a:pt x="599" y="4901"/>
                    <a:pt x="599" y="4901"/>
                    <a:pt x="599" y="4901"/>
                  </a:cubicBezTo>
                  <a:cubicBezTo>
                    <a:pt x="10" y="4901"/>
                    <a:pt x="10" y="4901"/>
                    <a:pt x="10" y="4901"/>
                  </a:cubicBezTo>
                  <a:cubicBezTo>
                    <a:pt x="10" y="4800"/>
                    <a:pt x="10" y="4800"/>
                    <a:pt x="10" y="4800"/>
                  </a:cubicBezTo>
                  <a:lnTo>
                    <a:pt x="599" y="4800"/>
                  </a:lnTo>
                  <a:close/>
                  <a:moveTo>
                    <a:pt x="79" y="4348"/>
                  </a:moveTo>
                  <a:cubicBezTo>
                    <a:pt x="131" y="4311"/>
                    <a:pt x="207" y="4293"/>
                    <a:pt x="307" y="4293"/>
                  </a:cubicBezTo>
                  <a:cubicBezTo>
                    <a:pt x="508" y="4293"/>
                    <a:pt x="609" y="4358"/>
                    <a:pt x="609" y="4487"/>
                  </a:cubicBezTo>
                  <a:cubicBezTo>
                    <a:pt x="609" y="4555"/>
                    <a:pt x="582" y="4607"/>
                    <a:pt x="529" y="4642"/>
                  </a:cubicBezTo>
                  <a:cubicBezTo>
                    <a:pt x="475" y="4678"/>
                    <a:pt x="397" y="4696"/>
                    <a:pt x="293" y="4696"/>
                  </a:cubicBezTo>
                  <a:cubicBezTo>
                    <a:pt x="198" y="4696"/>
                    <a:pt x="126" y="4679"/>
                    <a:pt x="75" y="4645"/>
                  </a:cubicBezTo>
                  <a:cubicBezTo>
                    <a:pt x="25" y="4610"/>
                    <a:pt x="0" y="4562"/>
                    <a:pt x="0" y="4501"/>
                  </a:cubicBezTo>
                  <a:cubicBezTo>
                    <a:pt x="0" y="4435"/>
                    <a:pt x="27" y="4384"/>
                    <a:pt x="79" y="4348"/>
                  </a:cubicBezTo>
                  <a:close/>
                  <a:moveTo>
                    <a:pt x="300" y="4390"/>
                  </a:moveTo>
                  <a:cubicBezTo>
                    <a:pt x="151" y="4390"/>
                    <a:pt x="76" y="4425"/>
                    <a:pt x="76" y="4494"/>
                  </a:cubicBezTo>
                  <a:cubicBezTo>
                    <a:pt x="76" y="4564"/>
                    <a:pt x="150" y="4599"/>
                    <a:pt x="297" y="4599"/>
                  </a:cubicBezTo>
                  <a:cubicBezTo>
                    <a:pt x="454" y="4599"/>
                    <a:pt x="533" y="4563"/>
                    <a:pt x="533" y="4492"/>
                  </a:cubicBezTo>
                  <a:cubicBezTo>
                    <a:pt x="533" y="4424"/>
                    <a:pt x="455" y="4390"/>
                    <a:pt x="300" y="4390"/>
                  </a:cubicBezTo>
                  <a:close/>
                  <a:moveTo>
                    <a:pt x="79" y="3881"/>
                  </a:moveTo>
                  <a:cubicBezTo>
                    <a:pt x="131" y="3844"/>
                    <a:pt x="207" y="3826"/>
                    <a:pt x="307" y="3826"/>
                  </a:cubicBezTo>
                  <a:cubicBezTo>
                    <a:pt x="508" y="3826"/>
                    <a:pt x="609" y="3891"/>
                    <a:pt x="609" y="4020"/>
                  </a:cubicBezTo>
                  <a:cubicBezTo>
                    <a:pt x="609" y="4088"/>
                    <a:pt x="582" y="4140"/>
                    <a:pt x="529" y="4175"/>
                  </a:cubicBezTo>
                  <a:cubicBezTo>
                    <a:pt x="475" y="4211"/>
                    <a:pt x="397" y="4229"/>
                    <a:pt x="293" y="4229"/>
                  </a:cubicBezTo>
                  <a:cubicBezTo>
                    <a:pt x="198" y="4229"/>
                    <a:pt x="126" y="4212"/>
                    <a:pt x="75" y="4178"/>
                  </a:cubicBezTo>
                  <a:cubicBezTo>
                    <a:pt x="25" y="4143"/>
                    <a:pt x="0" y="4096"/>
                    <a:pt x="0" y="4034"/>
                  </a:cubicBezTo>
                  <a:cubicBezTo>
                    <a:pt x="0" y="3969"/>
                    <a:pt x="27" y="3917"/>
                    <a:pt x="79" y="3881"/>
                  </a:cubicBezTo>
                  <a:close/>
                  <a:moveTo>
                    <a:pt x="300" y="3923"/>
                  </a:moveTo>
                  <a:cubicBezTo>
                    <a:pt x="151" y="3923"/>
                    <a:pt x="76" y="3958"/>
                    <a:pt x="76" y="4027"/>
                  </a:cubicBezTo>
                  <a:cubicBezTo>
                    <a:pt x="76" y="4097"/>
                    <a:pt x="150" y="4132"/>
                    <a:pt x="297" y="4132"/>
                  </a:cubicBezTo>
                  <a:cubicBezTo>
                    <a:pt x="454" y="4132"/>
                    <a:pt x="533" y="4096"/>
                    <a:pt x="533" y="4025"/>
                  </a:cubicBezTo>
                  <a:cubicBezTo>
                    <a:pt x="533" y="3957"/>
                    <a:pt x="455" y="3923"/>
                    <a:pt x="300" y="3923"/>
                  </a:cubicBezTo>
                  <a:close/>
                  <a:moveTo>
                    <a:pt x="599" y="3622"/>
                  </a:moveTo>
                  <a:cubicBezTo>
                    <a:pt x="599" y="3722"/>
                    <a:pt x="599" y="3722"/>
                    <a:pt x="599" y="3722"/>
                  </a:cubicBezTo>
                  <a:cubicBezTo>
                    <a:pt x="10" y="3722"/>
                    <a:pt x="10" y="3722"/>
                    <a:pt x="10" y="3722"/>
                  </a:cubicBezTo>
                  <a:cubicBezTo>
                    <a:pt x="10" y="3622"/>
                    <a:pt x="10" y="3622"/>
                    <a:pt x="10" y="3622"/>
                  </a:cubicBezTo>
                  <a:lnTo>
                    <a:pt x="599" y="3622"/>
                  </a:lnTo>
                  <a:close/>
                  <a:moveTo>
                    <a:pt x="79" y="3169"/>
                  </a:moveTo>
                  <a:cubicBezTo>
                    <a:pt x="131" y="3132"/>
                    <a:pt x="207" y="3114"/>
                    <a:pt x="307" y="3114"/>
                  </a:cubicBezTo>
                  <a:cubicBezTo>
                    <a:pt x="508" y="3114"/>
                    <a:pt x="609" y="3179"/>
                    <a:pt x="609" y="3308"/>
                  </a:cubicBezTo>
                  <a:cubicBezTo>
                    <a:pt x="609" y="3376"/>
                    <a:pt x="582" y="3427"/>
                    <a:pt x="529" y="3463"/>
                  </a:cubicBezTo>
                  <a:cubicBezTo>
                    <a:pt x="475" y="3499"/>
                    <a:pt x="397" y="3517"/>
                    <a:pt x="293" y="3517"/>
                  </a:cubicBezTo>
                  <a:cubicBezTo>
                    <a:pt x="198" y="3517"/>
                    <a:pt x="126" y="3500"/>
                    <a:pt x="75" y="3465"/>
                  </a:cubicBezTo>
                  <a:cubicBezTo>
                    <a:pt x="25" y="3431"/>
                    <a:pt x="0" y="3383"/>
                    <a:pt x="0" y="3322"/>
                  </a:cubicBezTo>
                  <a:cubicBezTo>
                    <a:pt x="0" y="3256"/>
                    <a:pt x="27" y="3205"/>
                    <a:pt x="79" y="3169"/>
                  </a:cubicBezTo>
                  <a:close/>
                  <a:moveTo>
                    <a:pt x="300" y="3211"/>
                  </a:moveTo>
                  <a:cubicBezTo>
                    <a:pt x="151" y="3211"/>
                    <a:pt x="76" y="3246"/>
                    <a:pt x="76" y="3315"/>
                  </a:cubicBezTo>
                  <a:cubicBezTo>
                    <a:pt x="76" y="3385"/>
                    <a:pt x="150" y="3420"/>
                    <a:pt x="297" y="3420"/>
                  </a:cubicBezTo>
                  <a:cubicBezTo>
                    <a:pt x="454" y="3420"/>
                    <a:pt x="533" y="3384"/>
                    <a:pt x="533" y="3312"/>
                  </a:cubicBezTo>
                  <a:cubicBezTo>
                    <a:pt x="533" y="3245"/>
                    <a:pt x="455" y="3211"/>
                    <a:pt x="300" y="3211"/>
                  </a:cubicBezTo>
                  <a:close/>
                  <a:moveTo>
                    <a:pt x="599" y="2909"/>
                  </a:moveTo>
                  <a:cubicBezTo>
                    <a:pt x="599" y="3010"/>
                    <a:pt x="599" y="3010"/>
                    <a:pt x="599" y="3010"/>
                  </a:cubicBezTo>
                  <a:cubicBezTo>
                    <a:pt x="10" y="3010"/>
                    <a:pt x="10" y="3010"/>
                    <a:pt x="10" y="3010"/>
                  </a:cubicBezTo>
                  <a:cubicBezTo>
                    <a:pt x="10" y="2909"/>
                    <a:pt x="10" y="2909"/>
                    <a:pt x="10" y="2909"/>
                  </a:cubicBezTo>
                  <a:lnTo>
                    <a:pt x="599" y="2909"/>
                  </a:lnTo>
                  <a:close/>
                  <a:moveTo>
                    <a:pt x="599" y="2665"/>
                  </a:moveTo>
                  <a:cubicBezTo>
                    <a:pt x="599" y="2765"/>
                    <a:pt x="599" y="2765"/>
                    <a:pt x="599" y="2765"/>
                  </a:cubicBezTo>
                  <a:cubicBezTo>
                    <a:pt x="10" y="2765"/>
                    <a:pt x="10" y="2765"/>
                    <a:pt x="10" y="2765"/>
                  </a:cubicBezTo>
                  <a:cubicBezTo>
                    <a:pt x="10" y="2665"/>
                    <a:pt x="10" y="2665"/>
                    <a:pt x="10" y="2665"/>
                  </a:cubicBezTo>
                  <a:lnTo>
                    <a:pt x="599" y="2665"/>
                  </a:lnTo>
                  <a:close/>
                  <a:moveTo>
                    <a:pt x="599" y="2419"/>
                  </a:moveTo>
                  <a:cubicBezTo>
                    <a:pt x="599" y="2520"/>
                    <a:pt x="599" y="2520"/>
                    <a:pt x="599" y="2520"/>
                  </a:cubicBezTo>
                  <a:cubicBezTo>
                    <a:pt x="10" y="2520"/>
                    <a:pt x="10" y="2520"/>
                    <a:pt x="10" y="2520"/>
                  </a:cubicBezTo>
                  <a:cubicBezTo>
                    <a:pt x="10" y="2419"/>
                    <a:pt x="10" y="2419"/>
                    <a:pt x="10" y="2419"/>
                  </a:cubicBezTo>
                  <a:lnTo>
                    <a:pt x="599" y="2419"/>
                  </a:lnTo>
                  <a:close/>
                  <a:moveTo>
                    <a:pt x="79" y="1966"/>
                  </a:moveTo>
                  <a:cubicBezTo>
                    <a:pt x="131" y="1930"/>
                    <a:pt x="207" y="1912"/>
                    <a:pt x="307" y="1912"/>
                  </a:cubicBezTo>
                  <a:cubicBezTo>
                    <a:pt x="508" y="1912"/>
                    <a:pt x="609" y="1976"/>
                    <a:pt x="609" y="2106"/>
                  </a:cubicBezTo>
                  <a:cubicBezTo>
                    <a:pt x="609" y="2173"/>
                    <a:pt x="582" y="2225"/>
                    <a:pt x="529" y="2261"/>
                  </a:cubicBezTo>
                  <a:cubicBezTo>
                    <a:pt x="475" y="2297"/>
                    <a:pt x="397" y="2315"/>
                    <a:pt x="293" y="2315"/>
                  </a:cubicBezTo>
                  <a:cubicBezTo>
                    <a:pt x="198" y="2315"/>
                    <a:pt x="126" y="2298"/>
                    <a:pt x="75" y="2263"/>
                  </a:cubicBezTo>
                  <a:cubicBezTo>
                    <a:pt x="25" y="2229"/>
                    <a:pt x="0" y="2181"/>
                    <a:pt x="0" y="2120"/>
                  </a:cubicBezTo>
                  <a:cubicBezTo>
                    <a:pt x="0" y="2054"/>
                    <a:pt x="27" y="2003"/>
                    <a:pt x="79" y="1966"/>
                  </a:cubicBezTo>
                  <a:close/>
                  <a:moveTo>
                    <a:pt x="300" y="2009"/>
                  </a:moveTo>
                  <a:cubicBezTo>
                    <a:pt x="151" y="2009"/>
                    <a:pt x="76" y="2043"/>
                    <a:pt x="76" y="2112"/>
                  </a:cubicBezTo>
                  <a:cubicBezTo>
                    <a:pt x="76" y="2182"/>
                    <a:pt x="150" y="2218"/>
                    <a:pt x="297" y="2218"/>
                  </a:cubicBezTo>
                  <a:cubicBezTo>
                    <a:pt x="454" y="2218"/>
                    <a:pt x="533" y="2182"/>
                    <a:pt x="533" y="2110"/>
                  </a:cubicBezTo>
                  <a:cubicBezTo>
                    <a:pt x="533" y="2043"/>
                    <a:pt x="455" y="2009"/>
                    <a:pt x="300" y="2009"/>
                  </a:cubicBezTo>
                  <a:close/>
                  <a:moveTo>
                    <a:pt x="138" y="1449"/>
                  </a:moveTo>
                  <a:cubicBezTo>
                    <a:pt x="196" y="1422"/>
                    <a:pt x="274" y="1418"/>
                    <a:pt x="372" y="1437"/>
                  </a:cubicBezTo>
                  <a:cubicBezTo>
                    <a:pt x="570" y="1474"/>
                    <a:pt x="657" y="1556"/>
                    <a:pt x="633" y="1683"/>
                  </a:cubicBezTo>
                  <a:cubicBezTo>
                    <a:pt x="621" y="1750"/>
                    <a:pt x="585" y="1796"/>
                    <a:pt x="526" y="1821"/>
                  </a:cubicBezTo>
                  <a:cubicBezTo>
                    <a:pt x="467" y="1846"/>
                    <a:pt x="386" y="1850"/>
                    <a:pt x="284" y="1830"/>
                  </a:cubicBezTo>
                  <a:cubicBezTo>
                    <a:pt x="191" y="1813"/>
                    <a:pt x="123" y="1783"/>
                    <a:pt x="80" y="1740"/>
                  </a:cubicBezTo>
                  <a:cubicBezTo>
                    <a:pt x="37" y="1697"/>
                    <a:pt x="21" y="1645"/>
                    <a:pt x="32" y="1585"/>
                  </a:cubicBezTo>
                  <a:cubicBezTo>
                    <a:pt x="45" y="1520"/>
                    <a:pt x="80" y="1475"/>
                    <a:pt x="138" y="1449"/>
                  </a:cubicBezTo>
                  <a:close/>
                  <a:moveTo>
                    <a:pt x="348" y="1531"/>
                  </a:moveTo>
                  <a:cubicBezTo>
                    <a:pt x="201" y="1504"/>
                    <a:pt x="121" y="1524"/>
                    <a:pt x="108" y="1592"/>
                  </a:cubicBezTo>
                  <a:cubicBezTo>
                    <a:pt x="95" y="1660"/>
                    <a:pt x="161" y="1708"/>
                    <a:pt x="306" y="1736"/>
                  </a:cubicBezTo>
                  <a:cubicBezTo>
                    <a:pt x="460" y="1765"/>
                    <a:pt x="544" y="1744"/>
                    <a:pt x="558" y="1674"/>
                  </a:cubicBezTo>
                  <a:cubicBezTo>
                    <a:pt x="570" y="1607"/>
                    <a:pt x="500" y="1560"/>
                    <a:pt x="348" y="1531"/>
                  </a:cubicBezTo>
                  <a:close/>
                  <a:moveTo>
                    <a:pt x="363" y="938"/>
                  </a:moveTo>
                  <a:cubicBezTo>
                    <a:pt x="427" y="931"/>
                    <a:pt x="502" y="950"/>
                    <a:pt x="591" y="997"/>
                  </a:cubicBezTo>
                  <a:cubicBezTo>
                    <a:pt x="768" y="1091"/>
                    <a:pt x="827" y="1196"/>
                    <a:pt x="766" y="1310"/>
                  </a:cubicBezTo>
                  <a:cubicBezTo>
                    <a:pt x="734" y="1370"/>
                    <a:pt x="687" y="1403"/>
                    <a:pt x="623" y="1409"/>
                  </a:cubicBezTo>
                  <a:cubicBezTo>
                    <a:pt x="559" y="1416"/>
                    <a:pt x="481" y="1395"/>
                    <a:pt x="389" y="1346"/>
                  </a:cubicBezTo>
                  <a:cubicBezTo>
                    <a:pt x="305" y="1302"/>
                    <a:pt x="249" y="1253"/>
                    <a:pt x="221" y="1199"/>
                  </a:cubicBezTo>
                  <a:cubicBezTo>
                    <a:pt x="193" y="1145"/>
                    <a:pt x="193" y="1091"/>
                    <a:pt x="222" y="1037"/>
                  </a:cubicBezTo>
                  <a:cubicBezTo>
                    <a:pt x="253" y="979"/>
                    <a:pt x="300" y="946"/>
                    <a:pt x="363" y="938"/>
                  </a:cubicBezTo>
                  <a:close/>
                  <a:moveTo>
                    <a:pt x="539" y="1080"/>
                  </a:moveTo>
                  <a:cubicBezTo>
                    <a:pt x="407" y="1010"/>
                    <a:pt x="325" y="1005"/>
                    <a:pt x="292" y="1066"/>
                  </a:cubicBezTo>
                  <a:cubicBezTo>
                    <a:pt x="259" y="1128"/>
                    <a:pt x="308" y="1193"/>
                    <a:pt x="438" y="1262"/>
                  </a:cubicBezTo>
                  <a:cubicBezTo>
                    <a:pt x="577" y="1336"/>
                    <a:pt x="663" y="1341"/>
                    <a:pt x="697" y="1278"/>
                  </a:cubicBezTo>
                  <a:cubicBezTo>
                    <a:pt x="729" y="1219"/>
                    <a:pt x="676" y="1152"/>
                    <a:pt x="539" y="1080"/>
                  </a:cubicBezTo>
                  <a:close/>
                  <a:moveTo>
                    <a:pt x="960" y="1022"/>
                  </a:moveTo>
                  <a:cubicBezTo>
                    <a:pt x="894" y="1098"/>
                    <a:pt x="894" y="1098"/>
                    <a:pt x="894" y="1098"/>
                  </a:cubicBezTo>
                  <a:cubicBezTo>
                    <a:pt x="450" y="712"/>
                    <a:pt x="450" y="712"/>
                    <a:pt x="450" y="712"/>
                  </a:cubicBezTo>
                  <a:cubicBezTo>
                    <a:pt x="516" y="636"/>
                    <a:pt x="516" y="636"/>
                    <a:pt x="516" y="636"/>
                  </a:cubicBezTo>
                  <a:lnTo>
                    <a:pt x="960" y="1022"/>
                  </a:lnTo>
                  <a:close/>
                  <a:moveTo>
                    <a:pt x="966" y="346"/>
                  </a:moveTo>
                  <a:cubicBezTo>
                    <a:pt x="1026" y="367"/>
                    <a:pt x="1086" y="418"/>
                    <a:pt x="1144" y="499"/>
                  </a:cubicBezTo>
                  <a:cubicBezTo>
                    <a:pt x="1263" y="661"/>
                    <a:pt x="1269" y="781"/>
                    <a:pt x="1164" y="857"/>
                  </a:cubicBezTo>
                  <a:cubicBezTo>
                    <a:pt x="1110" y="897"/>
                    <a:pt x="1052" y="905"/>
                    <a:pt x="992" y="883"/>
                  </a:cubicBezTo>
                  <a:cubicBezTo>
                    <a:pt x="931" y="861"/>
                    <a:pt x="871" y="808"/>
                    <a:pt x="810" y="724"/>
                  </a:cubicBezTo>
                  <a:cubicBezTo>
                    <a:pt x="754" y="647"/>
                    <a:pt x="725" y="579"/>
                    <a:pt x="724" y="518"/>
                  </a:cubicBezTo>
                  <a:cubicBezTo>
                    <a:pt x="722" y="457"/>
                    <a:pt x="746" y="409"/>
                    <a:pt x="796" y="373"/>
                  </a:cubicBezTo>
                  <a:cubicBezTo>
                    <a:pt x="849" y="334"/>
                    <a:pt x="906" y="325"/>
                    <a:pt x="966" y="346"/>
                  </a:cubicBezTo>
                  <a:close/>
                  <a:moveTo>
                    <a:pt x="1062" y="550"/>
                  </a:moveTo>
                  <a:cubicBezTo>
                    <a:pt x="974" y="429"/>
                    <a:pt x="902" y="389"/>
                    <a:pt x="846" y="430"/>
                  </a:cubicBezTo>
                  <a:cubicBezTo>
                    <a:pt x="789" y="471"/>
                    <a:pt x="804" y="551"/>
                    <a:pt x="891" y="670"/>
                  </a:cubicBezTo>
                  <a:cubicBezTo>
                    <a:pt x="983" y="797"/>
                    <a:pt x="1058" y="840"/>
                    <a:pt x="1116" y="798"/>
                  </a:cubicBezTo>
                  <a:cubicBezTo>
                    <a:pt x="1171" y="758"/>
                    <a:pt x="1153" y="676"/>
                    <a:pt x="1062" y="550"/>
                  </a:cubicBezTo>
                  <a:close/>
                  <a:moveTo>
                    <a:pt x="1465" y="684"/>
                  </a:moveTo>
                  <a:cubicBezTo>
                    <a:pt x="1372" y="723"/>
                    <a:pt x="1372" y="723"/>
                    <a:pt x="1372" y="723"/>
                  </a:cubicBezTo>
                  <a:cubicBezTo>
                    <a:pt x="1143" y="180"/>
                    <a:pt x="1143" y="180"/>
                    <a:pt x="1143" y="180"/>
                  </a:cubicBezTo>
                  <a:cubicBezTo>
                    <a:pt x="1236" y="141"/>
                    <a:pt x="1236" y="141"/>
                    <a:pt x="1236" y="141"/>
                  </a:cubicBezTo>
                  <a:lnTo>
                    <a:pt x="1465" y="684"/>
                  </a:lnTo>
                  <a:close/>
                  <a:moveTo>
                    <a:pt x="1769" y="81"/>
                  </a:moveTo>
                  <a:cubicBezTo>
                    <a:pt x="1814" y="126"/>
                    <a:pt x="1845" y="198"/>
                    <a:pt x="1861" y="297"/>
                  </a:cubicBezTo>
                  <a:cubicBezTo>
                    <a:pt x="1895" y="495"/>
                    <a:pt x="1848" y="605"/>
                    <a:pt x="1720" y="627"/>
                  </a:cubicBezTo>
                  <a:cubicBezTo>
                    <a:pt x="1654" y="638"/>
                    <a:pt x="1598" y="620"/>
                    <a:pt x="1554" y="574"/>
                  </a:cubicBezTo>
                  <a:cubicBezTo>
                    <a:pt x="1510" y="527"/>
                    <a:pt x="1479" y="452"/>
                    <a:pt x="1461" y="350"/>
                  </a:cubicBezTo>
                  <a:cubicBezTo>
                    <a:pt x="1445" y="257"/>
                    <a:pt x="1450" y="182"/>
                    <a:pt x="1476" y="127"/>
                  </a:cubicBezTo>
                  <a:cubicBezTo>
                    <a:pt x="1501" y="72"/>
                    <a:pt x="1544" y="39"/>
                    <a:pt x="1605" y="29"/>
                  </a:cubicBezTo>
                  <a:cubicBezTo>
                    <a:pt x="1669" y="18"/>
                    <a:pt x="1724" y="35"/>
                    <a:pt x="1769" y="81"/>
                  </a:cubicBezTo>
                  <a:close/>
                  <a:moveTo>
                    <a:pt x="1764" y="306"/>
                  </a:moveTo>
                  <a:cubicBezTo>
                    <a:pt x="1739" y="159"/>
                    <a:pt x="1693" y="91"/>
                    <a:pt x="1625" y="102"/>
                  </a:cubicBezTo>
                  <a:cubicBezTo>
                    <a:pt x="1555" y="114"/>
                    <a:pt x="1533" y="192"/>
                    <a:pt x="1558" y="338"/>
                  </a:cubicBezTo>
                  <a:cubicBezTo>
                    <a:pt x="1584" y="493"/>
                    <a:pt x="1633" y="564"/>
                    <a:pt x="1703" y="552"/>
                  </a:cubicBezTo>
                  <a:cubicBezTo>
                    <a:pt x="1770" y="541"/>
                    <a:pt x="1790" y="459"/>
                    <a:pt x="1764" y="306"/>
                  </a:cubicBezTo>
                  <a:close/>
                  <a:moveTo>
                    <a:pt x="2079" y="599"/>
                  </a:moveTo>
                  <a:cubicBezTo>
                    <a:pt x="1978" y="599"/>
                    <a:pt x="1978" y="599"/>
                    <a:pt x="1978" y="599"/>
                  </a:cubicBezTo>
                  <a:cubicBezTo>
                    <a:pt x="1978" y="10"/>
                    <a:pt x="1978" y="10"/>
                    <a:pt x="1978" y="10"/>
                  </a:cubicBezTo>
                  <a:cubicBezTo>
                    <a:pt x="2079" y="10"/>
                    <a:pt x="2079" y="10"/>
                    <a:pt x="2079" y="10"/>
                  </a:cubicBezTo>
                  <a:lnTo>
                    <a:pt x="2079" y="599"/>
                  </a:lnTo>
                  <a:close/>
                  <a:moveTo>
                    <a:pt x="2532" y="79"/>
                  </a:moveTo>
                  <a:cubicBezTo>
                    <a:pt x="2568" y="132"/>
                    <a:pt x="2587" y="208"/>
                    <a:pt x="2587" y="307"/>
                  </a:cubicBezTo>
                  <a:cubicBezTo>
                    <a:pt x="2587" y="508"/>
                    <a:pt x="2522" y="609"/>
                    <a:pt x="2393" y="609"/>
                  </a:cubicBezTo>
                  <a:cubicBezTo>
                    <a:pt x="2325" y="609"/>
                    <a:pt x="2273" y="582"/>
                    <a:pt x="2237" y="529"/>
                  </a:cubicBezTo>
                  <a:cubicBezTo>
                    <a:pt x="2201" y="476"/>
                    <a:pt x="2184" y="397"/>
                    <a:pt x="2184" y="293"/>
                  </a:cubicBezTo>
                  <a:cubicBezTo>
                    <a:pt x="2184" y="198"/>
                    <a:pt x="2201" y="126"/>
                    <a:pt x="2235" y="76"/>
                  </a:cubicBezTo>
                  <a:cubicBezTo>
                    <a:pt x="2269" y="26"/>
                    <a:pt x="2317" y="0"/>
                    <a:pt x="2379" y="0"/>
                  </a:cubicBezTo>
                  <a:cubicBezTo>
                    <a:pt x="2444" y="0"/>
                    <a:pt x="2495" y="27"/>
                    <a:pt x="2532" y="79"/>
                  </a:cubicBezTo>
                  <a:close/>
                  <a:moveTo>
                    <a:pt x="2489" y="301"/>
                  </a:moveTo>
                  <a:cubicBezTo>
                    <a:pt x="2489" y="151"/>
                    <a:pt x="2455" y="76"/>
                    <a:pt x="2386" y="76"/>
                  </a:cubicBezTo>
                  <a:cubicBezTo>
                    <a:pt x="2316" y="76"/>
                    <a:pt x="2281" y="150"/>
                    <a:pt x="2281" y="297"/>
                  </a:cubicBezTo>
                  <a:cubicBezTo>
                    <a:pt x="2281" y="454"/>
                    <a:pt x="2317" y="533"/>
                    <a:pt x="2388" y="533"/>
                  </a:cubicBezTo>
                  <a:cubicBezTo>
                    <a:pt x="2456" y="533"/>
                    <a:pt x="2489" y="456"/>
                    <a:pt x="2489" y="301"/>
                  </a:cubicBezTo>
                  <a:close/>
                  <a:moveTo>
                    <a:pt x="2791" y="599"/>
                  </a:moveTo>
                  <a:cubicBezTo>
                    <a:pt x="2690" y="599"/>
                    <a:pt x="2690" y="599"/>
                    <a:pt x="2690" y="599"/>
                  </a:cubicBezTo>
                  <a:cubicBezTo>
                    <a:pt x="2690" y="10"/>
                    <a:pt x="2690" y="10"/>
                    <a:pt x="2690" y="10"/>
                  </a:cubicBezTo>
                  <a:cubicBezTo>
                    <a:pt x="2791" y="10"/>
                    <a:pt x="2791" y="10"/>
                    <a:pt x="2791" y="10"/>
                  </a:cubicBezTo>
                  <a:lnTo>
                    <a:pt x="2791" y="599"/>
                  </a:lnTo>
                  <a:close/>
                  <a:moveTo>
                    <a:pt x="3244" y="79"/>
                  </a:moveTo>
                  <a:cubicBezTo>
                    <a:pt x="3281" y="132"/>
                    <a:pt x="3299" y="208"/>
                    <a:pt x="3299" y="307"/>
                  </a:cubicBezTo>
                  <a:cubicBezTo>
                    <a:pt x="3299" y="508"/>
                    <a:pt x="3234" y="609"/>
                    <a:pt x="3105" y="609"/>
                  </a:cubicBezTo>
                  <a:cubicBezTo>
                    <a:pt x="3037" y="609"/>
                    <a:pt x="2985" y="582"/>
                    <a:pt x="2949" y="529"/>
                  </a:cubicBezTo>
                  <a:cubicBezTo>
                    <a:pt x="2914" y="476"/>
                    <a:pt x="2896" y="397"/>
                    <a:pt x="2896" y="293"/>
                  </a:cubicBezTo>
                  <a:cubicBezTo>
                    <a:pt x="2896" y="198"/>
                    <a:pt x="2913" y="126"/>
                    <a:pt x="2947" y="76"/>
                  </a:cubicBezTo>
                  <a:cubicBezTo>
                    <a:pt x="2982" y="26"/>
                    <a:pt x="3029" y="0"/>
                    <a:pt x="3091" y="0"/>
                  </a:cubicBezTo>
                  <a:cubicBezTo>
                    <a:pt x="3156" y="0"/>
                    <a:pt x="3207" y="27"/>
                    <a:pt x="3244" y="79"/>
                  </a:cubicBezTo>
                  <a:close/>
                  <a:moveTo>
                    <a:pt x="3202" y="301"/>
                  </a:moveTo>
                  <a:cubicBezTo>
                    <a:pt x="3202" y="151"/>
                    <a:pt x="3167" y="76"/>
                    <a:pt x="3098" y="76"/>
                  </a:cubicBezTo>
                  <a:cubicBezTo>
                    <a:pt x="3028" y="76"/>
                    <a:pt x="2993" y="150"/>
                    <a:pt x="2993" y="297"/>
                  </a:cubicBezTo>
                  <a:cubicBezTo>
                    <a:pt x="2993" y="454"/>
                    <a:pt x="3029" y="533"/>
                    <a:pt x="3100" y="533"/>
                  </a:cubicBezTo>
                  <a:cubicBezTo>
                    <a:pt x="3168" y="533"/>
                    <a:pt x="3202" y="456"/>
                    <a:pt x="3202" y="301"/>
                  </a:cubicBezTo>
                  <a:close/>
                  <a:moveTo>
                    <a:pt x="3503" y="599"/>
                  </a:moveTo>
                  <a:cubicBezTo>
                    <a:pt x="3403" y="599"/>
                    <a:pt x="3403" y="599"/>
                    <a:pt x="3403" y="599"/>
                  </a:cubicBezTo>
                  <a:cubicBezTo>
                    <a:pt x="3403" y="10"/>
                    <a:pt x="3403" y="10"/>
                    <a:pt x="3403" y="10"/>
                  </a:cubicBezTo>
                  <a:cubicBezTo>
                    <a:pt x="3503" y="10"/>
                    <a:pt x="3503" y="10"/>
                    <a:pt x="3503" y="10"/>
                  </a:cubicBezTo>
                  <a:lnTo>
                    <a:pt x="3503" y="599"/>
                  </a:lnTo>
                  <a:close/>
                  <a:moveTo>
                    <a:pt x="3956" y="79"/>
                  </a:moveTo>
                  <a:cubicBezTo>
                    <a:pt x="3993" y="132"/>
                    <a:pt x="4011" y="208"/>
                    <a:pt x="4011" y="307"/>
                  </a:cubicBezTo>
                  <a:cubicBezTo>
                    <a:pt x="4011" y="508"/>
                    <a:pt x="3946" y="609"/>
                    <a:pt x="3817" y="609"/>
                  </a:cubicBezTo>
                  <a:cubicBezTo>
                    <a:pt x="3749" y="609"/>
                    <a:pt x="3697" y="582"/>
                    <a:pt x="3662" y="529"/>
                  </a:cubicBezTo>
                  <a:cubicBezTo>
                    <a:pt x="3626" y="476"/>
                    <a:pt x="3608" y="397"/>
                    <a:pt x="3608" y="293"/>
                  </a:cubicBezTo>
                  <a:cubicBezTo>
                    <a:pt x="3608" y="198"/>
                    <a:pt x="3625" y="126"/>
                    <a:pt x="3659" y="76"/>
                  </a:cubicBezTo>
                  <a:cubicBezTo>
                    <a:pt x="3694" y="26"/>
                    <a:pt x="3741" y="0"/>
                    <a:pt x="3803" y="0"/>
                  </a:cubicBezTo>
                  <a:cubicBezTo>
                    <a:pt x="3868" y="0"/>
                    <a:pt x="3920" y="27"/>
                    <a:pt x="3956" y="79"/>
                  </a:cubicBezTo>
                  <a:close/>
                  <a:moveTo>
                    <a:pt x="3914" y="301"/>
                  </a:moveTo>
                  <a:cubicBezTo>
                    <a:pt x="3914" y="151"/>
                    <a:pt x="3879" y="76"/>
                    <a:pt x="3810" y="76"/>
                  </a:cubicBezTo>
                  <a:cubicBezTo>
                    <a:pt x="3740" y="76"/>
                    <a:pt x="3705" y="150"/>
                    <a:pt x="3705" y="297"/>
                  </a:cubicBezTo>
                  <a:cubicBezTo>
                    <a:pt x="3705" y="454"/>
                    <a:pt x="3741" y="533"/>
                    <a:pt x="3812" y="533"/>
                  </a:cubicBezTo>
                  <a:cubicBezTo>
                    <a:pt x="3880" y="533"/>
                    <a:pt x="3914" y="456"/>
                    <a:pt x="3914" y="301"/>
                  </a:cubicBezTo>
                  <a:close/>
                  <a:moveTo>
                    <a:pt x="4215" y="599"/>
                  </a:moveTo>
                  <a:cubicBezTo>
                    <a:pt x="4115" y="599"/>
                    <a:pt x="4115" y="599"/>
                    <a:pt x="4115" y="599"/>
                  </a:cubicBezTo>
                  <a:cubicBezTo>
                    <a:pt x="4115" y="10"/>
                    <a:pt x="4115" y="10"/>
                    <a:pt x="4115" y="10"/>
                  </a:cubicBezTo>
                  <a:cubicBezTo>
                    <a:pt x="4215" y="10"/>
                    <a:pt x="4215" y="10"/>
                    <a:pt x="4215" y="10"/>
                  </a:cubicBezTo>
                  <a:lnTo>
                    <a:pt x="4215" y="599"/>
                  </a:lnTo>
                  <a:close/>
                  <a:moveTo>
                    <a:pt x="4668" y="79"/>
                  </a:moveTo>
                  <a:cubicBezTo>
                    <a:pt x="4704" y="132"/>
                    <a:pt x="4723" y="208"/>
                    <a:pt x="4723" y="307"/>
                  </a:cubicBezTo>
                  <a:cubicBezTo>
                    <a:pt x="4723" y="508"/>
                    <a:pt x="4658" y="609"/>
                    <a:pt x="4528" y="609"/>
                  </a:cubicBezTo>
                  <a:cubicBezTo>
                    <a:pt x="4461" y="609"/>
                    <a:pt x="4409" y="582"/>
                    <a:pt x="4373" y="529"/>
                  </a:cubicBezTo>
                  <a:cubicBezTo>
                    <a:pt x="4337" y="476"/>
                    <a:pt x="4319" y="397"/>
                    <a:pt x="4319" y="293"/>
                  </a:cubicBezTo>
                  <a:cubicBezTo>
                    <a:pt x="4319" y="198"/>
                    <a:pt x="4337" y="126"/>
                    <a:pt x="4371" y="76"/>
                  </a:cubicBezTo>
                  <a:cubicBezTo>
                    <a:pt x="4405" y="26"/>
                    <a:pt x="4453" y="0"/>
                    <a:pt x="4514" y="0"/>
                  </a:cubicBezTo>
                  <a:cubicBezTo>
                    <a:pt x="4580" y="0"/>
                    <a:pt x="4631" y="27"/>
                    <a:pt x="4668" y="79"/>
                  </a:cubicBezTo>
                  <a:close/>
                  <a:moveTo>
                    <a:pt x="4625" y="301"/>
                  </a:moveTo>
                  <a:cubicBezTo>
                    <a:pt x="4625" y="151"/>
                    <a:pt x="4591" y="76"/>
                    <a:pt x="4522" y="76"/>
                  </a:cubicBezTo>
                  <a:cubicBezTo>
                    <a:pt x="4452" y="76"/>
                    <a:pt x="4417" y="150"/>
                    <a:pt x="4417" y="297"/>
                  </a:cubicBezTo>
                  <a:cubicBezTo>
                    <a:pt x="4417" y="454"/>
                    <a:pt x="4452" y="533"/>
                    <a:pt x="4524" y="533"/>
                  </a:cubicBezTo>
                  <a:cubicBezTo>
                    <a:pt x="4592" y="533"/>
                    <a:pt x="4625" y="456"/>
                    <a:pt x="4625" y="301"/>
                  </a:cubicBezTo>
                  <a:close/>
                  <a:moveTo>
                    <a:pt x="4927" y="599"/>
                  </a:moveTo>
                  <a:cubicBezTo>
                    <a:pt x="4827" y="599"/>
                    <a:pt x="4827" y="599"/>
                    <a:pt x="4827" y="599"/>
                  </a:cubicBezTo>
                  <a:cubicBezTo>
                    <a:pt x="4827" y="10"/>
                    <a:pt x="4827" y="10"/>
                    <a:pt x="4827" y="10"/>
                  </a:cubicBezTo>
                  <a:cubicBezTo>
                    <a:pt x="4927" y="10"/>
                    <a:pt x="4927" y="10"/>
                    <a:pt x="4927" y="10"/>
                  </a:cubicBezTo>
                  <a:lnTo>
                    <a:pt x="4927" y="599"/>
                  </a:lnTo>
                  <a:close/>
                  <a:moveTo>
                    <a:pt x="5380" y="79"/>
                  </a:moveTo>
                  <a:cubicBezTo>
                    <a:pt x="5416" y="132"/>
                    <a:pt x="5435" y="208"/>
                    <a:pt x="5435" y="307"/>
                  </a:cubicBezTo>
                  <a:cubicBezTo>
                    <a:pt x="5435" y="508"/>
                    <a:pt x="5370" y="609"/>
                    <a:pt x="5241" y="609"/>
                  </a:cubicBezTo>
                  <a:cubicBezTo>
                    <a:pt x="5173" y="609"/>
                    <a:pt x="5121" y="582"/>
                    <a:pt x="5085" y="529"/>
                  </a:cubicBezTo>
                  <a:cubicBezTo>
                    <a:pt x="5049" y="476"/>
                    <a:pt x="5032" y="397"/>
                    <a:pt x="5032" y="293"/>
                  </a:cubicBezTo>
                  <a:cubicBezTo>
                    <a:pt x="5032" y="198"/>
                    <a:pt x="5049" y="126"/>
                    <a:pt x="5083" y="76"/>
                  </a:cubicBezTo>
                  <a:cubicBezTo>
                    <a:pt x="5117" y="26"/>
                    <a:pt x="5165" y="0"/>
                    <a:pt x="5227" y="0"/>
                  </a:cubicBezTo>
                  <a:cubicBezTo>
                    <a:pt x="5292" y="0"/>
                    <a:pt x="5343" y="27"/>
                    <a:pt x="5380" y="79"/>
                  </a:cubicBezTo>
                  <a:close/>
                  <a:moveTo>
                    <a:pt x="5337" y="301"/>
                  </a:moveTo>
                  <a:cubicBezTo>
                    <a:pt x="5337" y="151"/>
                    <a:pt x="5303" y="76"/>
                    <a:pt x="5234" y="76"/>
                  </a:cubicBezTo>
                  <a:cubicBezTo>
                    <a:pt x="5164" y="76"/>
                    <a:pt x="5129" y="150"/>
                    <a:pt x="5129" y="297"/>
                  </a:cubicBezTo>
                  <a:cubicBezTo>
                    <a:pt x="5129" y="454"/>
                    <a:pt x="5165" y="533"/>
                    <a:pt x="5236" y="533"/>
                  </a:cubicBezTo>
                  <a:cubicBezTo>
                    <a:pt x="5304" y="533"/>
                    <a:pt x="5337" y="456"/>
                    <a:pt x="5337" y="301"/>
                  </a:cubicBezTo>
                  <a:close/>
                  <a:moveTo>
                    <a:pt x="5575" y="641"/>
                  </a:moveTo>
                  <a:cubicBezTo>
                    <a:pt x="5478" y="614"/>
                    <a:pt x="5478" y="614"/>
                    <a:pt x="5478" y="614"/>
                  </a:cubicBezTo>
                  <a:cubicBezTo>
                    <a:pt x="5638" y="47"/>
                    <a:pt x="5638" y="47"/>
                    <a:pt x="5638" y="47"/>
                  </a:cubicBezTo>
                  <a:cubicBezTo>
                    <a:pt x="5735" y="75"/>
                    <a:pt x="5735" y="75"/>
                    <a:pt x="5735" y="75"/>
                  </a:cubicBezTo>
                  <a:lnTo>
                    <a:pt x="5575" y="641"/>
                  </a:lnTo>
                  <a:close/>
                  <a:moveTo>
                    <a:pt x="5745" y="728"/>
                  </a:moveTo>
                  <a:cubicBezTo>
                    <a:pt x="5658" y="677"/>
                    <a:pt x="5658" y="677"/>
                    <a:pt x="5658" y="677"/>
                  </a:cubicBezTo>
                  <a:cubicBezTo>
                    <a:pt x="5956" y="169"/>
                    <a:pt x="5956" y="169"/>
                    <a:pt x="5956" y="169"/>
                  </a:cubicBezTo>
                  <a:cubicBezTo>
                    <a:pt x="6043" y="220"/>
                    <a:pt x="6043" y="220"/>
                    <a:pt x="6043" y="220"/>
                  </a:cubicBezTo>
                  <a:lnTo>
                    <a:pt x="5745" y="728"/>
                  </a:lnTo>
                  <a:close/>
                  <a:moveTo>
                    <a:pt x="6407" y="675"/>
                  </a:moveTo>
                  <a:cubicBezTo>
                    <a:pt x="6389" y="736"/>
                    <a:pt x="6341" y="797"/>
                    <a:pt x="6262" y="859"/>
                  </a:cubicBezTo>
                  <a:cubicBezTo>
                    <a:pt x="6105" y="984"/>
                    <a:pt x="5986" y="996"/>
                    <a:pt x="5905" y="894"/>
                  </a:cubicBezTo>
                  <a:cubicBezTo>
                    <a:pt x="5863" y="841"/>
                    <a:pt x="5852" y="784"/>
                    <a:pt x="5872" y="723"/>
                  </a:cubicBezTo>
                  <a:cubicBezTo>
                    <a:pt x="5891" y="661"/>
                    <a:pt x="5942" y="599"/>
                    <a:pt x="6024" y="534"/>
                  </a:cubicBezTo>
                  <a:cubicBezTo>
                    <a:pt x="6098" y="475"/>
                    <a:pt x="6165" y="444"/>
                    <a:pt x="6226" y="440"/>
                  </a:cubicBezTo>
                  <a:cubicBezTo>
                    <a:pt x="6286" y="435"/>
                    <a:pt x="6336" y="457"/>
                    <a:pt x="6374" y="506"/>
                  </a:cubicBezTo>
                  <a:cubicBezTo>
                    <a:pt x="6415" y="557"/>
                    <a:pt x="6426" y="613"/>
                    <a:pt x="6407" y="675"/>
                  </a:cubicBezTo>
                  <a:close/>
                  <a:moveTo>
                    <a:pt x="6207" y="779"/>
                  </a:moveTo>
                  <a:cubicBezTo>
                    <a:pt x="6325" y="686"/>
                    <a:pt x="6362" y="612"/>
                    <a:pt x="6319" y="558"/>
                  </a:cubicBezTo>
                  <a:cubicBezTo>
                    <a:pt x="6276" y="503"/>
                    <a:pt x="6196" y="521"/>
                    <a:pt x="6081" y="613"/>
                  </a:cubicBezTo>
                  <a:cubicBezTo>
                    <a:pt x="5957" y="710"/>
                    <a:pt x="5918" y="787"/>
                    <a:pt x="5962" y="843"/>
                  </a:cubicBezTo>
                  <a:cubicBezTo>
                    <a:pt x="6004" y="896"/>
                    <a:pt x="6086" y="875"/>
                    <a:pt x="6207" y="779"/>
                  </a:cubicBezTo>
                  <a:close/>
                  <a:moveTo>
                    <a:pt x="6127" y="1217"/>
                  </a:moveTo>
                  <a:cubicBezTo>
                    <a:pt x="6070" y="1134"/>
                    <a:pt x="6070" y="1134"/>
                    <a:pt x="6070" y="1134"/>
                  </a:cubicBezTo>
                  <a:cubicBezTo>
                    <a:pt x="6558" y="805"/>
                    <a:pt x="6558" y="805"/>
                    <a:pt x="6558" y="805"/>
                  </a:cubicBezTo>
                  <a:cubicBezTo>
                    <a:pt x="6615" y="888"/>
                    <a:pt x="6615" y="888"/>
                    <a:pt x="6615" y="888"/>
                  </a:cubicBezTo>
                  <a:lnTo>
                    <a:pt x="6127" y="1217"/>
                  </a:lnTo>
                  <a:close/>
                  <a:moveTo>
                    <a:pt x="6290" y="1438"/>
                  </a:moveTo>
                  <a:cubicBezTo>
                    <a:pt x="6229" y="1358"/>
                    <a:pt x="6229" y="1358"/>
                    <a:pt x="6229" y="1358"/>
                  </a:cubicBezTo>
                  <a:cubicBezTo>
                    <a:pt x="6694" y="998"/>
                    <a:pt x="6694" y="998"/>
                    <a:pt x="6694" y="998"/>
                  </a:cubicBezTo>
                  <a:cubicBezTo>
                    <a:pt x="6756" y="1077"/>
                    <a:pt x="6756" y="1077"/>
                    <a:pt x="6756" y="1077"/>
                  </a:cubicBezTo>
                  <a:lnTo>
                    <a:pt x="6290" y="1438"/>
                  </a:lnTo>
                  <a:close/>
                  <a:moveTo>
                    <a:pt x="6467" y="1647"/>
                  </a:moveTo>
                  <a:cubicBezTo>
                    <a:pt x="6401" y="1571"/>
                    <a:pt x="6401" y="1571"/>
                    <a:pt x="6401" y="1571"/>
                  </a:cubicBezTo>
                  <a:cubicBezTo>
                    <a:pt x="6842" y="1182"/>
                    <a:pt x="6842" y="1182"/>
                    <a:pt x="6842" y="1182"/>
                  </a:cubicBezTo>
                  <a:cubicBezTo>
                    <a:pt x="6908" y="1257"/>
                    <a:pt x="6908" y="1257"/>
                    <a:pt x="6908" y="1257"/>
                  </a:cubicBezTo>
                  <a:lnTo>
                    <a:pt x="6467" y="1647"/>
                  </a:lnTo>
                  <a:close/>
                  <a:moveTo>
                    <a:pt x="7174" y="1615"/>
                  </a:moveTo>
                  <a:cubicBezTo>
                    <a:pt x="7165" y="1679"/>
                    <a:pt x="7126" y="1747"/>
                    <a:pt x="7058" y="1819"/>
                  </a:cubicBezTo>
                  <a:cubicBezTo>
                    <a:pt x="6920" y="1966"/>
                    <a:pt x="6804" y="1995"/>
                    <a:pt x="6710" y="1907"/>
                  </a:cubicBezTo>
                  <a:cubicBezTo>
                    <a:pt x="6660" y="1860"/>
                    <a:pt x="6641" y="1806"/>
                    <a:pt x="6651" y="1742"/>
                  </a:cubicBezTo>
                  <a:cubicBezTo>
                    <a:pt x="6662" y="1679"/>
                    <a:pt x="6702" y="1609"/>
                    <a:pt x="6773" y="1533"/>
                  </a:cubicBezTo>
                  <a:cubicBezTo>
                    <a:pt x="6838" y="1464"/>
                    <a:pt x="6900" y="1423"/>
                    <a:pt x="6960" y="1410"/>
                  </a:cubicBezTo>
                  <a:cubicBezTo>
                    <a:pt x="7019" y="1397"/>
                    <a:pt x="7071" y="1411"/>
                    <a:pt x="7116" y="1453"/>
                  </a:cubicBezTo>
                  <a:cubicBezTo>
                    <a:pt x="7164" y="1498"/>
                    <a:pt x="7183" y="1552"/>
                    <a:pt x="7174" y="1615"/>
                  </a:cubicBezTo>
                  <a:close/>
                  <a:moveTo>
                    <a:pt x="6991" y="1748"/>
                  </a:moveTo>
                  <a:cubicBezTo>
                    <a:pt x="7094" y="1639"/>
                    <a:pt x="7120" y="1560"/>
                    <a:pt x="7069" y="1513"/>
                  </a:cubicBezTo>
                  <a:cubicBezTo>
                    <a:pt x="7018" y="1465"/>
                    <a:pt x="6942" y="1495"/>
                    <a:pt x="6842" y="1603"/>
                  </a:cubicBezTo>
                  <a:cubicBezTo>
                    <a:pt x="6734" y="1717"/>
                    <a:pt x="6706" y="1799"/>
                    <a:pt x="6758" y="1848"/>
                  </a:cubicBezTo>
                  <a:cubicBezTo>
                    <a:pt x="6808" y="1894"/>
                    <a:pt x="6885" y="1861"/>
                    <a:pt x="6991" y="1748"/>
                  </a:cubicBezTo>
                  <a:close/>
                  <a:moveTo>
                    <a:pt x="7053" y="2183"/>
                  </a:moveTo>
                  <a:cubicBezTo>
                    <a:pt x="6974" y="2122"/>
                    <a:pt x="6974" y="2122"/>
                    <a:pt x="6974" y="2122"/>
                  </a:cubicBezTo>
                  <a:cubicBezTo>
                    <a:pt x="7334" y="1656"/>
                    <a:pt x="7334" y="1656"/>
                    <a:pt x="7334" y="1656"/>
                  </a:cubicBezTo>
                  <a:cubicBezTo>
                    <a:pt x="7414" y="1717"/>
                    <a:pt x="7414" y="1717"/>
                    <a:pt x="7414" y="1717"/>
                  </a:cubicBezTo>
                  <a:lnTo>
                    <a:pt x="7053" y="2183"/>
                  </a:lnTo>
                  <a:close/>
                  <a:moveTo>
                    <a:pt x="7742" y="2020"/>
                  </a:moveTo>
                  <a:cubicBezTo>
                    <a:pt x="7744" y="2084"/>
                    <a:pt x="7719" y="2158"/>
                    <a:pt x="7666" y="2242"/>
                  </a:cubicBezTo>
                  <a:cubicBezTo>
                    <a:pt x="7558" y="2412"/>
                    <a:pt x="7450" y="2462"/>
                    <a:pt x="7340" y="2393"/>
                  </a:cubicBezTo>
                  <a:cubicBezTo>
                    <a:pt x="7283" y="2357"/>
                    <a:pt x="7254" y="2307"/>
                    <a:pt x="7252" y="2242"/>
                  </a:cubicBezTo>
                  <a:cubicBezTo>
                    <a:pt x="7250" y="2178"/>
                    <a:pt x="7277" y="2102"/>
                    <a:pt x="7333" y="2014"/>
                  </a:cubicBezTo>
                  <a:cubicBezTo>
                    <a:pt x="7384" y="1934"/>
                    <a:pt x="7437" y="1882"/>
                    <a:pt x="7493" y="1858"/>
                  </a:cubicBezTo>
                  <a:cubicBezTo>
                    <a:pt x="7548" y="1834"/>
                    <a:pt x="7602" y="1839"/>
                    <a:pt x="7654" y="1871"/>
                  </a:cubicBezTo>
                  <a:cubicBezTo>
                    <a:pt x="7710" y="1907"/>
                    <a:pt x="7739" y="1956"/>
                    <a:pt x="7742" y="2020"/>
                  </a:cubicBezTo>
                  <a:close/>
                  <a:moveTo>
                    <a:pt x="7587" y="2184"/>
                  </a:moveTo>
                  <a:cubicBezTo>
                    <a:pt x="7667" y="2058"/>
                    <a:pt x="7678" y="1976"/>
                    <a:pt x="7620" y="1939"/>
                  </a:cubicBezTo>
                  <a:cubicBezTo>
                    <a:pt x="7561" y="1902"/>
                    <a:pt x="7492" y="1945"/>
                    <a:pt x="7413" y="2070"/>
                  </a:cubicBezTo>
                  <a:cubicBezTo>
                    <a:pt x="7329" y="2203"/>
                    <a:pt x="7317" y="2288"/>
                    <a:pt x="7377" y="2326"/>
                  </a:cubicBezTo>
                  <a:cubicBezTo>
                    <a:pt x="7434" y="2363"/>
                    <a:pt x="7504" y="2315"/>
                    <a:pt x="7587" y="2184"/>
                  </a:cubicBezTo>
                  <a:close/>
                  <a:moveTo>
                    <a:pt x="7730" y="2600"/>
                  </a:moveTo>
                  <a:cubicBezTo>
                    <a:pt x="7640" y="2555"/>
                    <a:pt x="7640" y="2555"/>
                    <a:pt x="7640" y="2555"/>
                  </a:cubicBezTo>
                  <a:cubicBezTo>
                    <a:pt x="7907" y="2029"/>
                    <a:pt x="7907" y="2029"/>
                    <a:pt x="7907" y="2029"/>
                  </a:cubicBezTo>
                  <a:cubicBezTo>
                    <a:pt x="7997" y="2075"/>
                    <a:pt x="7997" y="2075"/>
                    <a:pt x="7997" y="2075"/>
                  </a:cubicBezTo>
                  <a:lnTo>
                    <a:pt x="7730" y="2600"/>
                  </a:lnTo>
                  <a:close/>
                  <a:moveTo>
                    <a:pt x="8375" y="2310"/>
                  </a:moveTo>
                  <a:cubicBezTo>
                    <a:pt x="8390" y="2372"/>
                    <a:pt x="8380" y="2450"/>
                    <a:pt x="8343" y="2542"/>
                  </a:cubicBezTo>
                  <a:cubicBezTo>
                    <a:pt x="8270" y="2730"/>
                    <a:pt x="8173" y="2800"/>
                    <a:pt x="8052" y="2752"/>
                  </a:cubicBezTo>
                  <a:cubicBezTo>
                    <a:pt x="7989" y="2728"/>
                    <a:pt x="7951" y="2684"/>
                    <a:pt x="7937" y="2621"/>
                  </a:cubicBezTo>
                  <a:cubicBezTo>
                    <a:pt x="7923" y="2558"/>
                    <a:pt x="7935" y="2478"/>
                    <a:pt x="7973" y="2382"/>
                  </a:cubicBezTo>
                  <a:cubicBezTo>
                    <a:pt x="8008" y="2293"/>
                    <a:pt x="8050" y="2232"/>
                    <a:pt x="8100" y="2198"/>
                  </a:cubicBezTo>
                  <a:cubicBezTo>
                    <a:pt x="8151" y="2164"/>
                    <a:pt x="8204" y="2158"/>
                    <a:pt x="8261" y="2181"/>
                  </a:cubicBezTo>
                  <a:cubicBezTo>
                    <a:pt x="8323" y="2205"/>
                    <a:pt x="8361" y="2248"/>
                    <a:pt x="8375" y="2310"/>
                  </a:cubicBezTo>
                  <a:close/>
                  <a:moveTo>
                    <a:pt x="8255" y="2501"/>
                  </a:moveTo>
                  <a:cubicBezTo>
                    <a:pt x="8310" y="2361"/>
                    <a:pt x="8305" y="2279"/>
                    <a:pt x="8241" y="2254"/>
                  </a:cubicBezTo>
                  <a:cubicBezTo>
                    <a:pt x="8175" y="2228"/>
                    <a:pt x="8116" y="2284"/>
                    <a:pt x="8062" y="2421"/>
                  </a:cubicBezTo>
                  <a:cubicBezTo>
                    <a:pt x="8005" y="2567"/>
                    <a:pt x="8009" y="2654"/>
                    <a:pt x="8076" y="2680"/>
                  </a:cubicBezTo>
                  <a:cubicBezTo>
                    <a:pt x="8139" y="2705"/>
                    <a:pt x="8198" y="2645"/>
                    <a:pt x="8255" y="2501"/>
                  </a:cubicBezTo>
                  <a:close/>
                  <a:moveTo>
                    <a:pt x="8475" y="2882"/>
                  </a:moveTo>
                  <a:cubicBezTo>
                    <a:pt x="8378" y="2854"/>
                    <a:pt x="8378" y="2854"/>
                    <a:pt x="8378" y="2854"/>
                  </a:cubicBezTo>
                  <a:cubicBezTo>
                    <a:pt x="8540" y="2288"/>
                    <a:pt x="8540" y="2288"/>
                    <a:pt x="8540" y="2288"/>
                  </a:cubicBezTo>
                  <a:cubicBezTo>
                    <a:pt x="8636" y="2316"/>
                    <a:pt x="8636" y="2316"/>
                    <a:pt x="8636" y="2316"/>
                  </a:cubicBezTo>
                  <a:lnTo>
                    <a:pt x="8475" y="2882"/>
                  </a:lnTo>
                  <a:close/>
                  <a:moveTo>
                    <a:pt x="9053" y="2475"/>
                  </a:moveTo>
                  <a:cubicBezTo>
                    <a:pt x="9079" y="2533"/>
                    <a:pt x="9083" y="2611"/>
                    <a:pt x="9065" y="2709"/>
                  </a:cubicBezTo>
                  <a:cubicBezTo>
                    <a:pt x="9028" y="2907"/>
                    <a:pt x="8946" y="2994"/>
                    <a:pt x="8819" y="2970"/>
                  </a:cubicBezTo>
                  <a:cubicBezTo>
                    <a:pt x="8753" y="2958"/>
                    <a:pt x="8707" y="2922"/>
                    <a:pt x="8681" y="2863"/>
                  </a:cubicBezTo>
                  <a:cubicBezTo>
                    <a:pt x="8655" y="2804"/>
                    <a:pt x="8652" y="2724"/>
                    <a:pt x="8671" y="2621"/>
                  </a:cubicBezTo>
                  <a:cubicBezTo>
                    <a:pt x="8688" y="2528"/>
                    <a:pt x="8719" y="2460"/>
                    <a:pt x="8761" y="2417"/>
                  </a:cubicBezTo>
                  <a:cubicBezTo>
                    <a:pt x="8804" y="2374"/>
                    <a:pt x="8856" y="2358"/>
                    <a:pt x="8916" y="2369"/>
                  </a:cubicBezTo>
                  <a:cubicBezTo>
                    <a:pt x="8981" y="2381"/>
                    <a:pt x="9026" y="2416"/>
                    <a:pt x="9053" y="2475"/>
                  </a:cubicBezTo>
                  <a:close/>
                  <a:moveTo>
                    <a:pt x="8970" y="2685"/>
                  </a:moveTo>
                  <a:cubicBezTo>
                    <a:pt x="8998" y="2537"/>
                    <a:pt x="8978" y="2458"/>
                    <a:pt x="8910" y="2445"/>
                  </a:cubicBezTo>
                  <a:cubicBezTo>
                    <a:pt x="8841" y="2432"/>
                    <a:pt x="8793" y="2498"/>
                    <a:pt x="8766" y="2643"/>
                  </a:cubicBezTo>
                  <a:cubicBezTo>
                    <a:pt x="8737" y="2798"/>
                    <a:pt x="8758" y="2882"/>
                    <a:pt x="8828" y="2895"/>
                  </a:cubicBezTo>
                  <a:cubicBezTo>
                    <a:pt x="8895" y="2907"/>
                    <a:pt x="8942" y="2837"/>
                    <a:pt x="8970" y="2685"/>
                  </a:cubicBezTo>
                  <a:close/>
                  <a:moveTo>
                    <a:pt x="9258" y="3018"/>
                  </a:moveTo>
                  <a:cubicBezTo>
                    <a:pt x="9158" y="3009"/>
                    <a:pt x="9158" y="3009"/>
                    <a:pt x="9158" y="3009"/>
                  </a:cubicBezTo>
                  <a:cubicBezTo>
                    <a:pt x="9210" y="2422"/>
                    <a:pt x="9210" y="2422"/>
                    <a:pt x="9210" y="2422"/>
                  </a:cubicBezTo>
                  <a:cubicBezTo>
                    <a:pt x="9310" y="2431"/>
                    <a:pt x="9310" y="2431"/>
                    <a:pt x="9310" y="2431"/>
                  </a:cubicBezTo>
                  <a:lnTo>
                    <a:pt x="9258" y="3018"/>
                  </a:lnTo>
                  <a:close/>
                  <a:moveTo>
                    <a:pt x="9750" y="2508"/>
                  </a:moveTo>
                  <a:cubicBezTo>
                    <a:pt x="9787" y="2560"/>
                    <a:pt x="9806" y="2636"/>
                    <a:pt x="9807" y="2736"/>
                  </a:cubicBezTo>
                  <a:cubicBezTo>
                    <a:pt x="9809" y="2937"/>
                    <a:pt x="9745" y="3038"/>
                    <a:pt x="9616" y="3039"/>
                  </a:cubicBezTo>
                  <a:cubicBezTo>
                    <a:pt x="9548" y="3040"/>
                    <a:pt x="9496" y="3014"/>
                    <a:pt x="9460" y="2961"/>
                  </a:cubicBezTo>
                  <a:cubicBezTo>
                    <a:pt x="9423" y="2908"/>
                    <a:pt x="9405" y="2829"/>
                    <a:pt x="9404" y="2725"/>
                  </a:cubicBezTo>
                  <a:cubicBezTo>
                    <a:pt x="9403" y="2631"/>
                    <a:pt x="9419" y="2558"/>
                    <a:pt x="9453" y="2508"/>
                  </a:cubicBezTo>
                  <a:cubicBezTo>
                    <a:pt x="9487" y="2457"/>
                    <a:pt x="9534" y="2432"/>
                    <a:pt x="9595" y="2431"/>
                  </a:cubicBezTo>
                  <a:cubicBezTo>
                    <a:pt x="9661" y="2430"/>
                    <a:pt x="9713" y="2456"/>
                    <a:pt x="9750" y="2508"/>
                  </a:cubicBezTo>
                  <a:close/>
                  <a:moveTo>
                    <a:pt x="9710" y="2730"/>
                  </a:moveTo>
                  <a:cubicBezTo>
                    <a:pt x="9708" y="2580"/>
                    <a:pt x="9673" y="2506"/>
                    <a:pt x="9604" y="2507"/>
                  </a:cubicBezTo>
                  <a:cubicBezTo>
                    <a:pt x="9534" y="2507"/>
                    <a:pt x="9499" y="2581"/>
                    <a:pt x="9501" y="2729"/>
                  </a:cubicBezTo>
                  <a:cubicBezTo>
                    <a:pt x="9503" y="2886"/>
                    <a:pt x="9539" y="2964"/>
                    <a:pt x="9611" y="2963"/>
                  </a:cubicBezTo>
                  <a:cubicBezTo>
                    <a:pt x="9678" y="2963"/>
                    <a:pt x="9711" y="2885"/>
                    <a:pt x="9710" y="2730"/>
                  </a:cubicBezTo>
                  <a:close/>
                  <a:moveTo>
                    <a:pt x="10204" y="2461"/>
                  </a:moveTo>
                  <a:cubicBezTo>
                    <a:pt x="10247" y="2508"/>
                    <a:pt x="10275" y="2581"/>
                    <a:pt x="10288" y="2680"/>
                  </a:cubicBezTo>
                  <a:cubicBezTo>
                    <a:pt x="10314" y="2879"/>
                    <a:pt x="10262" y="2987"/>
                    <a:pt x="10134" y="3004"/>
                  </a:cubicBezTo>
                  <a:cubicBezTo>
                    <a:pt x="10067" y="3012"/>
                    <a:pt x="10012" y="2993"/>
                    <a:pt x="9970" y="2944"/>
                  </a:cubicBezTo>
                  <a:cubicBezTo>
                    <a:pt x="9927" y="2896"/>
                    <a:pt x="9899" y="2820"/>
                    <a:pt x="9886" y="2717"/>
                  </a:cubicBezTo>
                  <a:cubicBezTo>
                    <a:pt x="9874" y="2623"/>
                    <a:pt x="9882" y="2549"/>
                    <a:pt x="9910" y="2495"/>
                  </a:cubicBezTo>
                  <a:cubicBezTo>
                    <a:pt x="9937" y="2441"/>
                    <a:pt x="9981" y="2410"/>
                    <a:pt x="10042" y="2402"/>
                  </a:cubicBezTo>
                  <a:cubicBezTo>
                    <a:pt x="10107" y="2394"/>
                    <a:pt x="10161" y="2413"/>
                    <a:pt x="10204" y="2461"/>
                  </a:cubicBezTo>
                  <a:close/>
                  <a:moveTo>
                    <a:pt x="10191" y="2686"/>
                  </a:moveTo>
                  <a:cubicBezTo>
                    <a:pt x="10171" y="2537"/>
                    <a:pt x="10128" y="2467"/>
                    <a:pt x="10059" y="2476"/>
                  </a:cubicBezTo>
                  <a:cubicBezTo>
                    <a:pt x="9990" y="2485"/>
                    <a:pt x="9964" y="2563"/>
                    <a:pt x="9983" y="2709"/>
                  </a:cubicBezTo>
                  <a:cubicBezTo>
                    <a:pt x="10003" y="2865"/>
                    <a:pt x="10049" y="2938"/>
                    <a:pt x="10120" y="2929"/>
                  </a:cubicBezTo>
                  <a:cubicBezTo>
                    <a:pt x="10187" y="2920"/>
                    <a:pt x="10210" y="2839"/>
                    <a:pt x="10191" y="2686"/>
                  </a:cubicBezTo>
                  <a:close/>
                  <a:moveTo>
                    <a:pt x="10566" y="2914"/>
                  </a:moveTo>
                  <a:cubicBezTo>
                    <a:pt x="10468" y="2937"/>
                    <a:pt x="10468" y="2937"/>
                    <a:pt x="10468" y="2937"/>
                  </a:cubicBezTo>
                  <a:cubicBezTo>
                    <a:pt x="10338" y="2362"/>
                    <a:pt x="10338" y="2362"/>
                    <a:pt x="10338" y="2362"/>
                  </a:cubicBezTo>
                  <a:cubicBezTo>
                    <a:pt x="10436" y="2340"/>
                    <a:pt x="10436" y="2340"/>
                    <a:pt x="10436" y="2340"/>
                  </a:cubicBezTo>
                  <a:lnTo>
                    <a:pt x="10566" y="2914"/>
                  </a:lnTo>
                  <a:close/>
                  <a:moveTo>
                    <a:pt x="10878" y="2279"/>
                  </a:moveTo>
                  <a:cubicBezTo>
                    <a:pt x="10929" y="2317"/>
                    <a:pt x="10970" y="2384"/>
                    <a:pt x="11001" y="2478"/>
                  </a:cubicBezTo>
                  <a:cubicBezTo>
                    <a:pt x="11064" y="2669"/>
                    <a:pt x="11034" y="2785"/>
                    <a:pt x="10911" y="2826"/>
                  </a:cubicBezTo>
                  <a:cubicBezTo>
                    <a:pt x="10847" y="2847"/>
                    <a:pt x="10790" y="2838"/>
                    <a:pt x="10739" y="2798"/>
                  </a:cubicBezTo>
                  <a:cubicBezTo>
                    <a:pt x="10688" y="2759"/>
                    <a:pt x="10646" y="2690"/>
                    <a:pt x="10614" y="2591"/>
                  </a:cubicBezTo>
                  <a:cubicBezTo>
                    <a:pt x="10584" y="2501"/>
                    <a:pt x="10578" y="2427"/>
                    <a:pt x="10595" y="2369"/>
                  </a:cubicBezTo>
                  <a:cubicBezTo>
                    <a:pt x="10612" y="2310"/>
                    <a:pt x="10649" y="2272"/>
                    <a:pt x="10707" y="2252"/>
                  </a:cubicBezTo>
                  <a:cubicBezTo>
                    <a:pt x="10770" y="2232"/>
                    <a:pt x="10826" y="2241"/>
                    <a:pt x="10878" y="2279"/>
                  </a:cubicBezTo>
                  <a:close/>
                  <a:moveTo>
                    <a:pt x="10907" y="2503"/>
                  </a:moveTo>
                  <a:cubicBezTo>
                    <a:pt x="10860" y="2360"/>
                    <a:pt x="10804" y="2300"/>
                    <a:pt x="10738" y="2322"/>
                  </a:cubicBezTo>
                  <a:cubicBezTo>
                    <a:pt x="10671" y="2344"/>
                    <a:pt x="10661" y="2425"/>
                    <a:pt x="10707" y="2564"/>
                  </a:cubicBezTo>
                  <a:cubicBezTo>
                    <a:pt x="10757" y="2714"/>
                    <a:pt x="10815" y="2777"/>
                    <a:pt x="10883" y="2755"/>
                  </a:cubicBezTo>
                  <a:cubicBezTo>
                    <a:pt x="10947" y="2734"/>
                    <a:pt x="10955" y="2650"/>
                    <a:pt x="10907" y="2503"/>
                  </a:cubicBezTo>
                  <a:close/>
                  <a:moveTo>
                    <a:pt x="11295" y="2092"/>
                  </a:moveTo>
                  <a:cubicBezTo>
                    <a:pt x="11350" y="2124"/>
                    <a:pt x="11400" y="2184"/>
                    <a:pt x="11442" y="2274"/>
                  </a:cubicBezTo>
                  <a:cubicBezTo>
                    <a:pt x="11529" y="2456"/>
                    <a:pt x="11513" y="2575"/>
                    <a:pt x="11396" y="2630"/>
                  </a:cubicBezTo>
                  <a:cubicBezTo>
                    <a:pt x="11335" y="2659"/>
                    <a:pt x="11277" y="2657"/>
                    <a:pt x="11222" y="2625"/>
                  </a:cubicBezTo>
                  <a:cubicBezTo>
                    <a:pt x="11167" y="2592"/>
                    <a:pt x="11117" y="2528"/>
                    <a:pt x="11072" y="2434"/>
                  </a:cubicBezTo>
                  <a:cubicBezTo>
                    <a:pt x="11031" y="2349"/>
                    <a:pt x="11016" y="2276"/>
                    <a:pt x="11025" y="2216"/>
                  </a:cubicBezTo>
                  <a:cubicBezTo>
                    <a:pt x="11035" y="2156"/>
                    <a:pt x="11067" y="2113"/>
                    <a:pt x="11123" y="2087"/>
                  </a:cubicBezTo>
                  <a:cubicBezTo>
                    <a:pt x="11182" y="2059"/>
                    <a:pt x="11239" y="2060"/>
                    <a:pt x="11295" y="2092"/>
                  </a:cubicBezTo>
                  <a:close/>
                  <a:moveTo>
                    <a:pt x="11352" y="2310"/>
                  </a:moveTo>
                  <a:cubicBezTo>
                    <a:pt x="11287" y="2175"/>
                    <a:pt x="11224" y="2122"/>
                    <a:pt x="11162" y="2152"/>
                  </a:cubicBezTo>
                  <a:cubicBezTo>
                    <a:pt x="11098" y="2182"/>
                    <a:pt x="11098" y="2263"/>
                    <a:pt x="11162" y="2396"/>
                  </a:cubicBezTo>
                  <a:cubicBezTo>
                    <a:pt x="11229" y="2539"/>
                    <a:pt x="11295" y="2594"/>
                    <a:pt x="11360" y="2564"/>
                  </a:cubicBezTo>
                  <a:cubicBezTo>
                    <a:pt x="11421" y="2535"/>
                    <a:pt x="11418" y="2450"/>
                    <a:pt x="11352" y="2310"/>
                  </a:cubicBezTo>
                  <a:close/>
                  <a:moveTo>
                    <a:pt x="11780" y="2411"/>
                  </a:moveTo>
                  <a:cubicBezTo>
                    <a:pt x="11693" y="2463"/>
                    <a:pt x="11693" y="2463"/>
                    <a:pt x="11693" y="2463"/>
                  </a:cubicBezTo>
                  <a:cubicBezTo>
                    <a:pt x="11391" y="1957"/>
                    <a:pt x="11391" y="1957"/>
                    <a:pt x="11391" y="1957"/>
                  </a:cubicBezTo>
                  <a:cubicBezTo>
                    <a:pt x="11478" y="1906"/>
                    <a:pt x="11478" y="1906"/>
                    <a:pt x="11478" y="1906"/>
                  </a:cubicBezTo>
                  <a:lnTo>
                    <a:pt x="11780" y="2411"/>
                  </a:lnTo>
                  <a:close/>
                  <a:moveTo>
                    <a:pt x="11879" y="1710"/>
                  </a:moveTo>
                  <a:cubicBezTo>
                    <a:pt x="11939" y="1731"/>
                    <a:pt x="11999" y="1782"/>
                    <a:pt x="12058" y="1862"/>
                  </a:cubicBezTo>
                  <a:cubicBezTo>
                    <a:pt x="12177" y="2024"/>
                    <a:pt x="12184" y="2143"/>
                    <a:pt x="12080" y="2220"/>
                  </a:cubicBezTo>
                  <a:cubicBezTo>
                    <a:pt x="12026" y="2260"/>
                    <a:pt x="11968" y="2269"/>
                    <a:pt x="11908" y="2247"/>
                  </a:cubicBezTo>
                  <a:cubicBezTo>
                    <a:pt x="11847" y="2226"/>
                    <a:pt x="11786" y="2173"/>
                    <a:pt x="11725" y="2089"/>
                  </a:cubicBezTo>
                  <a:cubicBezTo>
                    <a:pt x="11669" y="2013"/>
                    <a:pt x="11639" y="1944"/>
                    <a:pt x="11638" y="1883"/>
                  </a:cubicBezTo>
                  <a:cubicBezTo>
                    <a:pt x="11636" y="1823"/>
                    <a:pt x="11659" y="1774"/>
                    <a:pt x="11709" y="1738"/>
                  </a:cubicBezTo>
                  <a:cubicBezTo>
                    <a:pt x="11762" y="1699"/>
                    <a:pt x="11818" y="1690"/>
                    <a:pt x="11879" y="1710"/>
                  </a:cubicBezTo>
                  <a:close/>
                  <a:moveTo>
                    <a:pt x="11976" y="1914"/>
                  </a:moveTo>
                  <a:cubicBezTo>
                    <a:pt x="11887" y="1793"/>
                    <a:pt x="11815" y="1754"/>
                    <a:pt x="11759" y="1794"/>
                  </a:cubicBezTo>
                  <a:cubicBezTo>
                    <a:pt x="11703" y="1836"/>
                    <a:pt x="11718" y="1916"/>
                    <a:pt x="11805" y="2035"/>
                  </a:cubicBezTo>
                  <a:cubicBezTo>
                    <a:pt x="11899" y="2161"/>
                    <a:pt x="11974" y="2204"/>
                    <a:pt x="12032" y="2161"/>
                  </a:cubicBezTo>
                  <a:cubicBezTo>
                    <a:pt x="12086" y="2121"/>
                    <a:pt x="12067" y="2039"/>
                    <a:pt x="11976" y="1914"/>
                  </a:cubicBezTo>
                  <a:close/>
                  <a:moveTo>
                    <a:pt x="12218" y="1404"/>
                  </a:moveTo>
                  <a:cubicBezTo>
                    <a:pt x="12281" y="1417"/>
                    <a:pt x="12346" y="1459"/>
                    <a:pt x="12415" y="1532"/>
                  </a:cubicBezTo>
                  <a:cubicBezTo>
                    <a:pt x="12553" y="1678"/>
                    <a:pt x="12575" y="1795"/>
                    <a:pt x="12481" y="1884"/>
                  </a:cubicBezTo>
                  <a:cubicBezTo>
                    <a:pt x="12432" y="1931"/>
                    <a:pt x="12376" y="1947"/>
                    <a:pt x="12313" y="1933"/>
                  </a:cubicBezTo>
                  <a:cubicBezTo>
                    <a:pt x="12251" y="1919"/>
                    <a:pt x="12183" y="1874"/>
                    <a:pt x="12112" y="1798"/>
                  </a:cubicBezTo>
                  <a:cubicBezTo>
                    <a:pt x="12047" y="1729"/>
                    <a:pt x="12010" y="1665"/>
                    <a:pt x="12000" y="1605"/>
                  </a:cubicBezTo>
                  <a:cubicBezTo>
                    <a:pt x="11991" y="1545"/>
                    <a:pt x="12008" y="1494"/>
                    <a:pt x="12053" y="1452"/>
                  </a:cubicBezTo>
                  <a:cubicBezTo>
                    <a:pt x="12101" y="1407"/>
                    <a:pt x="12156" y="1391"/>
                    <a:pt x="12218" y="1404"/>
                  </a:cubicBezTo>
                  <a:close/>
                  <a:moveTo>
                    <a:pt x="12340" y="1594"/>
                  </a:moveTo>
                  <a:cubicBezTo>
                    <a:pt x="12237" y="1485"/>
                    <a:pt x="12160" y="1454"/>
                    <a:pt x="12110" y="1502"/>
                  </a:cubicBezTo>
                  <a:cubicBezTo>
                    <a:pt x="12059" y="1550"/>
                    <a:pt x="12084" y="1627"/>
                    <a:pt x="12186" y="1734"/>
                  </a:cubicBezTo>
                  <a:cubicBezTo>
                    <a:pt x="12294" y="1849"/>
                    <a:pt x="12374" y="1881"/>
                    <a:pt x="12426" y="1832"/>
                  </a:cubicBezTo>
                  <a:cubicBezTo>
                    <a:pt x="12475" y="1786"/>
                    <a:pt x="12446" y="1706"/>
                    <a:pt x="12340" y="1594"/>
                  </a:cubicBezTo>
                  <a:close/>
                  <a:moveTo>
                    <a:pt x="12778" y="1558"/>
                  </a:moveTo>
                  <a:cubicBezTo>
                    <a:pt x="12711" y="1634"/>
                    <a:pt x="12711" y="1634"/>
                    <a:pt x="12711" y="1634"/>
                  </a:cubicBezTo>
                  <a:cubicBezTo>
                    <a:pt x="12269" y="1246"/>
                    <a:pt x="12269" y="1246"/>
                    <a:pt x="12269" y="1246"/>
                  </a:cubicBezTo>
                  <a:cubicBezTo>
                    <a:pt x="12335" y="1170"/>
                    <a:pt x="12335" y="1170"/>
                    <a:pt x="12335" y="1170"/>
                  </a:cubicBezTo>
                  <a:lnTo>
                    <a:pt x="12778" y="1558"/>
                  </a:lnTo>
                  <a:close/>
                  <a:moveTo>
                    <a:pt x="12949" y="1344"/>
                  </a:moveTo>
                  <a:cubicBezTo>
                    <a:pt x="12888" y="1424"/>
                    <a:pt x="12888" y="1424"/>
                    <a:pt x="12888" y="1424"/>
                  </a:cubicBezTo>
                  <a:cubicBezTo>
                    <a:pt x="12421" y="1066"/>
                    <a:pt x="12421" y="1066"/>
                    <a:pt x="12421" y="1066"/>
                  </a:cubicBezTo>
                  <a:cubicBezTo>
                    <a:pt x="12482" y="986"/>
                    <a:pt x="12482" y="986"/>
                    <a:pt x="12482" y="986"/>
                  </a:cubicBezTo>
                  <a:lnTo>
                    <a:pt x="12949" y="1344"/>
                  </a:lnTo>
                  <a:close/>
                  <a:moveTo>
                    <a:pt x="13106" y="1120"/>
                  </a:moveTo>
                  <a:cubicBezTo>
                    <a:pt x="13050" y="1203"/>
                    <a:pt x="13050" y="1203"/>
                    <a:pt x="13050" y="1203"/>
                  </a:cubicBezTo>
                  <a:cubicBezTo>
                    <a:pt x="12561" y="876"/>
                    <a:pt x="12561" y="876"/>
                    <a:pt x="12561" y="876"/>
                  </a:cubicBezTo>
                  <a:cubicBezTo>
                    <a:pt x="12617" y="792"/>
                    <a:pt x="12617" y="792"/>
                    <a:pt x="12617" y="792"/>
                  </a:cubicBezTo>
                  <a:lnTo>
                    <a:pt x="13106" y="1120"/>
                  </a:lnTo>
                  <a:close/>
                  <a:moveTo>
                    <a:pt x="13243" y="900"/>
                  </a:moveTo>
                  <a:cubicBezTo>
                    <a:pt x="13189" y="984"/>
                    <a:pt x="13189" y="984"/>
                    <a:pt x="13189" y="984"/>
                  </a:cubicBezTo>
                  <a:cubicBezTo>
                    <a:pt x="12693" y="667"/>
                    <a:pt x="12693" y="667"/>
                    <a:pt x="12693" y="667"/>
                  </a:cubicBezTo>
                  <a:cubicBezTo>
                    <a:pt x="12747" y="582"/>
                    <a:pt x="12747" y="582"/>
                    <a:pt x="12747" y="582"/>
                  </a:cubicBezTo>
                  <a:lnTo>
                    <a:pt x="13243" y="900"/>
                  </a:lnTo>
                  <a:close/>
                  <a:moveTo>
                    <a:pt x="13216" y="236"/>
                  </a:moveTo>
                  <a:cubicBezTo>
                    <a:pt x="13276" y="257"/>
                    <a:pt x="13336" y="308"/>
                    <a:pt x="13395" y="388"/>
                  </a:cubicBezTo>
                  <a:cubicBezTo>
                    <a:pt x="13513" y="551"/>
                    <a:pt x="13520" y="670"/>
                    <a:pt x="13415" y="746"/>
                  </a:cubicBezTo>
                  <a:cubicBezTo>
                    <a:pt x="13361" y="786"/>
                    <a:pt x="13303" y="795"/>
                    <a:pt x="13243" y="773"/>
                  </a:cubicBezTo>
                  <a:cubicBezTo>
                    <a:pt x="13182" y="751"/>
                    <a:pt x="13122" y="698"/>
                    <a:pt x="13060" y="614"/>
                  </a:cubicBezTo>
                  <a:cubicBezTo>
                    <a:pt x="13004" y="537"/>
                    <a:pt x="12976" y="469"/>
                    <a:pt x="12974" y="408"/>
                  </a:cubicBezTo>
                  <a:cubicBezTo>
                    <a:pt x="12972" y="347"/>
                    <a:pt x="12996" y="299"/>
                    <a:pt x="13046" y="263"/>
                  </a:cubicBezTo>
                  <a:cubicBezTo>
                    <a:pt x="13099" y="224"/>
                    <a:pt x="13155" y="215"/>
                    <a:pt x="13216" y="236"/>
                  </a:cubicBezTo>
                  <a:close/>
                  <a:moveTo>
                    <a:pt x="13312" y="440"/>
                  </a:moveTo>
                  <a:cubicBezTo>
                    <a:pt x="13224" y="319"/>
                    <a:pt x="13152" y="279"/>
                    <a:pt x="13096" y="320"/>
                  </a:cubicBezTo>
                  <a:cubicBezTo>
                    <a:pt x="13039" y="361"/>
                    <a:pt x="13055" y="441"/>
                    <a:pt x="13141" y="560"/>
                  </a:cubicBezTo>
                  <a:cubicBezTo>
                    <a:pt x="13234" y="687"/>
                    <a:pt x="13309" y="730"/>
                    <a:pt x="13367" y="688"/>
                  </a:cubicBezTo>
                  <a:cubicBezTo>
                    <a:pt x="13422" y="648"/>
                    <a:pt x="13403" y="565"/>
                    <a:pt x="13312" y="440"/>
                  </a:cubicBezTo>
                  <a:close/>
                  <a:moveTo>
                    <a:pt x="13701" y="611"/>
                  </a:moveTo>
                  <a:cubicBezTo>
                    <a:pt x="13603" y="637"/>
                    <a:pt x="13603" y="637"/>
                    <a:pt x="13603" y="637"/>
                  </a:cubicBezTo>
                  <a:cubicBezTo>
                    <a:pt x="13452" y="68"/>
                    <a:pt x="13452" y="68"/>
                    <a:pt x="13452" y="68"/>
                  </a:cubicBezTo>
                  <a:cubicBezTo>
                    <a:pt x="13549" y="42"/>
                    <a:pt x="13549" y="42"/>
                    <a:pt x="13549" y="42"/>
                  </a:cubicBezTo>
                  <a:lnTo>
                    <a:pt x="13701" y="611"/>
                  </a:lnTo>
                  <a:close/>
                  <a:moveTo>
                    <a:pt x="14096" y="79"/>
                  </a:moveTo>
                  <a:cubicBezTo>
                    <a:pt x="14132" y="132"/>
                    <a:pt x="14151" y="208"/>
                    <a:pt x="14151" y="307"/>
                  </a:cubicBezTo>
                  <a:cubicBezTo>
                    <a:pt x="14151" y="508"/>
                    <a:pt x="14086" y="609"/>
                    <a:pt x="13956" y="609"/>
                  </a:cubicBezTo>
                  <a:cubicBezTo>
                    <a:pt x="13889" y="609"/>
                    <a:pt x="13837" y="582"/>
                    <a:pt x="13801" y="529"/>
                  </a:cubicBezTo>
                  <a:cubicBezTo>
                    <a:pt x="13765" y="476"/>
                    <a:pt x="13747" y="397"/>
                    <a:pt x="13747" y="293"/>
                  </a:cubicBezTo>
                  <a:cubicBezTo>
                    <a:pt x="13747" y="198"/>
                    <a:pt x="13765" y="126"/>
                    <a:pt x="13799" y="76"/>
                  </a:cubicBezTo>
                  <a:cubicBezTo>
                    <a:pt x="13833" y="26"/>
                    <a:pt x="13881" y="0"/>
                    <a:pt x="13943" y="0"/>
                  </a:cubicBezTo>
                  <a:cubicBezTo>
                    <a:pt x="14008" y="0"/>
                    <a:pt x="14059" y="27"/>
                    <a:pt x="14096" y="79"/>
                  </a:cubicBezTo>
                  <a:close/>
                  <a:moveTo>
                    <a:pt x="14053" y="301"/>
                  </a:moveTo>
                  <a:cubicBezTo>
                    <a:pt x="14053" y="151"/>
                    <a:pt x="14019" y="76"/>
                    <a:pt x="13950" y="76"/>
                  </a:cubicBezTo>
                  <a:cubicBezTo>
                    <a:pt x="13880" y="76"/>
                    <a:pt x="13845" y="150"/>
                    <a:pt x="13845" y="297"/>
                  </a:cubicBezTo>
                  <a:cubicBezTo>
                    <a:pt x="13845" y="454"/>
                    <a:pt x="13881" y="533"/>
                    <a:pt x="13952" y="533"/>
                  </a:cubicBezTo>
                  <a:cubicBezTo>
                    <a:pt x="14020" y="533"/>
                    <a:pt x="14053" y="456"/>
                    <a:pt x="14053" y="301"/>
                  </a:cubicBezTo>
                  <a:close/>
                  <a:moveTo>
                    <a:pt x="14356" y="599"/>
                  </a:moveTo>
                  <a:cubicBezTo>
                    <a:pt x="14255" y="599"/>
                    <a:pt x="14255" y="599"/>
                    <a:pt x="14255" y="599"/>
                  </a:cubicBezTo>
                  <a:cubicBezTo>
                    <a:pt x="14255" y="10"/>
                    <a:pt x="14255" y="10"/>
                    <a:pt x="14255" y="10"/>
                  </a:cubicBezTo>
                  <a:cubicBezTo>
                    <a:pt x="14356" y="10"/>
                    <a:pt x="14356" y="10"/>
                    <a:pt x="14356" y="10"/>
                  </a:cubicBezTo>
                  <a:lnTo>
                    <a:pt x="14356" y="599"/>
                  </a:lnTo>
                  <a:close/>
                  <a:moveTo>
                    <a:pt x="14808" y="79"/>
                  </a:moveTo>
                  <a:cubicBezTo>
                    <a:pt x="14844" y="132"/>
                    <a:pt x="14863" y="208"/>
                    <a:pt x="14863" y="307"/>
                  </a:cubicBezTo>
                  <a:cubicBezTo>
                    <a:pt x="14863" y="508"/>
                    <a:pt x="14798" y="609"/>
                    <a:pt x="14668" y="609"/>
                  </a:cubicBezTo>
                  <a:cubicBezTo>
                    <a:pt x="14601" y="609"/>
                    <a:pt x="14549" y="582"/>
                    <a:pt x="14513" y="529"/>
                  </a:cubicBezTo>
                  <a:cubicBezTo>
                    <a:pt x="14477" y="476"/>
                    <a:pt x="14459" y="397"/>
                    <a:pt x="14459" y="293"/>
                  </a:cubicBezTo>
                  <a:cubicBezTo>
                    <a:pt x="14459" y="198"/>
                    <a:pt x="14477" y="126"/>
                    <a:pt x="14511" y="76"/>
                  </a:cubicBezTo>
                  <a:cubicBezTo>
                    <a:pt x="14545" y="26"/>
                    <a:pt x="14593" y="0"/>
                    <a:pt x="14654" y="0"/>
                  </a:cubicBezTo>
                  <a:cubicBezTo>
                    <a:pt x="14720" y="0"/>
                    <a:pt x="14771" y="27"/>
                    <a:pt x="14808" y="79"/>
                  </a:cubicBezTo>
                  <a:close/>
                  <a:moveTo>
                    <a:pt x="14765" y="301"/>
                  </a:moveTo>
                  <a:cubicBezTo>
                    <a:pt x="14765" y="151"/>
                    <a:pt x="14731" y="76"/>
                    <a:pt x="14662" y="76"/>
                  </a:cubicBezTo>
                  <a:cubicBezTo>
                    <a:pt x="14592" y="76"/>
                    <a:pt x="14557" y="150"/>
                    <a:pt x="14557" y="297"/>
                  </a:cubicBezTo>
                  <a:cubicBezTo>
                    <a:pt x="14557" y="454"/>
                    <a:pt x="14592" y="533"/>
                    <a:pt x="14664" y="533"/>
                  </a:cubicBezTo>
                  <a:cubicBezTo>
                    <a:pt x="14732" y="533"/>
                    <a:pt x="14765" y="456"/>
                    <a:pt x="14765" y="301"/>
                  </a:cubicBezTo>
                  <a:close/>
                  <a:moveTo>
                    <a:pt x="15067" y="599"/>
                  </a:moveTo>
                  <a:cubicBezTo>
                    <a:pt x="14967" y="599"/>
                    <a:pt x="14967" y="599"/>
                    <a:pt x="14967" y="599"/>
                  </a:cubicBezTo>
                  <a:cubicBezTo>
                    <a:pt x="14967" y="10"/>
                    <a:pt x="14967" y="10"/>
                    <a:pt x="14967" y="10"/>
                  </a:cubicBezTo>
                  <a:cubicBezTo>
                    <a:pt x="15067" y="10"/>
                    <a:pt x="15067" y="10"/>
                    <a:pt x="15067" y="10"/>
                  </a:cubicBezTo>
                  <a:lnTo>
                    <a:pt x="15067" y="599"/>
                  </a:lnTo>
                  <a:close/>
                  <a:moveTo>
                    <a:pt x="15520" y="79"/>
                  </a:moveTo>
                  <a:cubicBezTo>
                    <a:pt x="15557" y="132"/>
                    <a:pt x="15575" y="208"/>
                    <a:pt x="15575" y="307"/>
                  </a:cubicBezTo>
                  <a:cubicBezTo>
                    <a:pt x="15575" y="508"/>
                    <a:pt x="15510" y="609"/>
                    <a:pt x="15381" y="609"/>
                  </a:cubicBezTo>
                  <a:cubicBezTo>
                    <a:pt x="15313" y="609"/>
                    <a:pt x="15261" y="582"/>
                    <a:pt x="15225" y="529"/>
                  </a:cubicBezTo>
                  <a:cubicBezTo>
                    <a:pt x="15190" y="476"/>
                    <a:pt x="15172" y="397"/>
                    <a:pt x="15172" y="293"/>
                  </a:cubicBezTo>
                  <a:cubicBezTo>
                    <a:pt x="15172" y="198"/>
                    <a:pt x="15189" y="126"/>
                    <a:pt x="15223" y="76"/>
                  </a:cubicBezTo>
                  <a:cubicBezTo>
                    <a:pt x="15258" y="26"/>
                    <a:pt x="15305" y="0"/>
                    <a:pt x="15367" y="0"/>
                  </a:cubicBezTo>
                  <a:cubicBezTo>
                    <a:pt x="15432" y="0"/>
                    <a:pt x="15483" y="27"/>
                    <a:pt x="15520" y="79"/>
                  </a:cubicBezTo>
                  <a:close/>
                  <a:moveTo>
                    <a:pt x="15478" y="301"/>
                  </a:moveTo>
                  <a:cubicBezTo>
                    <a:pt x="15478" y="151"/>
                    <a:pt x="15443" y="76"/>
                    <a:pt x="15374" y="76"/>
                  </a:cubicBezTo>
                  <a:cubicBezTo>
                    <a:pt x="15304" y="76"/>
                    <a:pt x="15269" y="150"/>
                    <a:pt x="15269" y="297"/>
                  </a:cubicBezTo>
                  <a:cubicBezTo>
                    <a:pt x="15269" y="454"/>
                    <a:pt x="15305" y="533"/>
                    <a:pt x="15376" y="533"/>
                  </a:cubicBezTo>
                  <a:cubicBezTo>
                    <a:pt x="15444" y="533"/>
                    <a:pt x="15478" y="456"/>
                    <a:pt x="15478" y="301"/>
                  </a:cubicBezTo>
                  <a:close/>
                  <a:moveTo>
                    <a:pt x="15780" y="599"/>
                  </a:moveTo>
                  <a:cubicBezTo>
                    <a:pt x="15679" y="599"/>
                    <a:pt x="15679" y="599"/>
                    <a:pt x="15679" y="599"/>
                  </a:cubicBezTo>
                  <a:cubicBezTo>
                    <a:pt x="15679" y="10"/>
                    <a:pt x="15679" y="10"/>
                    <a:pt x="15679" y="10"/>
                  </a:cubicBezTo>
                  <a:cubicBezTo>
                    <a:pt x="15780" y="10"/>
                    <a:pt x="15780" y="10"/>
                    <a:pt x="15780" y="10"/>
                  </a:cubicBezTo>
                  <a:lnTo>
                    <a:pt x="15780" y="599"/>
                  </a:lnTo>
                  <a:close/>
                  <a:moveTo>
                    <a:pt x="16024" y="599"/>
                  </a:moveTo>
                  <a:cubicBezTo>
                    <a:pt x="15924" y="599"/>
                    <a:pt x="15924" y="599"/>
                    <a:pt x="15924" y="599"/>
                  </a:cubicBezTo>
                  <a:cubicBezTo>
                    <a:pt x="15924" y="10"/>
                    <a:pt x="15924" y="10"/>
                    <a:pt x="15924" y="10"/>
                  </a:cubicBezTo>
                  <a:cubicBezTo>
                    <a:pt x="16024" y="10"/>
                    <a:pt x="16024" y="10"/>
                    <a:pt x="16024" y="10"/>
                  </a:cubicBezTo>
                  <a:lnTo>
                    <a:pt x="16024" y="599"/>
                  </a:lnTo>
                  <a:close/>
                  <a:moveTo>
                    <a:pt x="16508" y="103"/>
                  </a:moveTo>
                  <a:cubicBezTo>
                    <a:pt x="16538" y="160"/>
                    <a:pt x="16548" y="237"/>
                    <a:pt x="16537" y="336"/>
                  </a:cubicBezTo>
                  <a:cubicBezTo>
                    <a:pt x="16514" y="536"/>
                    <a:pt x="16439" y="629"/>
                    <a:pt x="16310" y="614"/>
                  </a:cubicBezTo>
                  <a:cubicBezTo>
                    <a:pt x="16243" y="607"/>
                    <a:pt x="16195" y="575"/>
                    <a:pt x="16165" y="518"/>
                  </a:cubicBezTo>
                  <a:cubicBezTo>
                    <a:pt x="16135" y="460"/>
                    <a:pt x="16126" y="380"/>
                    <a:pt x="16138" y="277"/>
                  </a:cubicBezTo>
                  <a:cubicBezTo>
                    <a:pt x="16148" y="183"/>
                    <a:pt x="16174" y="113"/>
                    <a:pt x="16213" y="67"/>
                  </a:cubicBezTo>
                  <a:cubicBezTo>
                    <a:pt x="16253" y="21"/>
                    <a:pt x="16303" y="1"/>
                    <a:pt x="16364" y="8"/>
                  </a:cubicBezTo>
                  <a:cubicBezTo>
                    <a:pt x="16430" y="16"/>
                    <a:pt x="16477" y="47"/>
                    <a:pt x="16508" y="103"/>
                  </a:cubicBezTo>
                  <a:close/>
                  <a:moveTo>
                    <a:pt x="16441" y="319"/>
                  </a:moveTo>
                  <a:cubicBezTo>
                    <a:pt x="16458" y="170"/>
                    <a:pt x="16432" y="92"/>
                    <a:pt x="16363" y="84"/>
                  </a:cubicBezTo>
                  <a:cubicBezTo>
                    <a:pt x="16294" y="76"/>
                    <a:pt x="16250" y="146"/>
                    <a:pt x="16234" y="292"/>
                  </a:cubicBezTo>
                  <a:cubicBezTo>
                    <a:pt x="16216" y="448"/>
                    <a:pt x="16243" y="530"/>
                    <a:pt x="16314" y="538"/>
                  </a:cubicBezTo>
                  <a:cubicBezTo>
                    <a:pt x="16381" y="546"/>
                    <a:pt x="16424" y="473"/>
                    <a:pt x="16441" y="319"/>
                  </a:cubicBezTo>
                  <a:close/>
                  <a:moveTo>
                    <a:pt x="17054" y="380"/>
                  </a:moveTo>
                  <a:cubicBezTo>
                    <a:pt x="17055" y="444"/>
                    <a:pt x="17027" y="517"/>
                    <a:pt x="16971" y="600"/>
                  </a:cubicBezTo>
                  <a:cubicBezTo>
                    <a:pt x="16858" y="766"/>
                    <a:pt x="16748" y="813"/>
                    <a:pt x="16641" y="740"/>
                  </a:cubicBezTo>
                  <a:cubicBezTo>
                    <a:pt x="16585" y="702"/>
                    <a:pt x="16557" y="651"/>
                    <a:pt x="16558" y="587"/>
                  </a:cubicBezTo>
                  <a:cubicBezTo>
                    <a:pt x="16558" y="523"/>
                    <a:pt x="16587" y="448"/>
                    <a:pt x="16646" y="361"/>
                  </a:cubicBezTo>
                  <a:cubicBezTo>
                    <a:pt x="16699" y="283"/>
                    <a:pt x="16754" y="233"/>
                    <a:pt x="16810" y="211"/>
                  </a:cubicBezTo>
                  <a:cubicBezTo>
                    <a:pt x="16867" y="188"/>
                    <a:pt x="16920" y="194"/>
                    <a:pt x="16971" y="229"/>
                  </a:cubicBezTo>
                  <a:cubicBezTo>
                    <a:pt x="17025" y="266"/>
                    <a:pt x="17053" y="316"/>
                    <a:pt x="17054" y="380"/>
                  </a:cubicBezTo>
                  <a:close/>
                  <a:moveTo>
                    <a:pt x="16894" y="539"/>
                  </a:moveTo>
                  <a:cubicBezTo>
                    <a:pt x="16978" y="416"/>
                    <a:pt x="16992" y="334"/>
                    <a:pt x="16935" y="296"/>
                  </a:cubicBezTo>
                  <a:cubicBezTo>
                    <a:pt x="16877" y="256"/>
                    <a:pt x="16806" y="297"/>
                    <a:pt x="16724" y="419"/>
                  </a:cubicBezTo>
                  <a:cubicBezTo>
                    <a:pt x="16636" y="550"/>
                    <a:pt x="16621" y="635"/>
                    <a:pt x="16680" y="675"/>
                  </a:cubicBezTo>
                  <a:cubicBezTo>
                    <a:pt x="16736" y="713"/>
                    <a:pt x="16807" y="668"/>
                    <a:pt x="16894" y="539"/>
                  </a:cubicBezTo>
                  <a:close/>
                  <a:moveTo>
                    <a:pt x="16864" y="963"/>
                  </a:moveTo>
                  <a:cubicBezTo>
                    <a:pt x="16807" y="880"/>
                    <a:pt x="16807" y="880"/>
                    <a:pt x="16807" y="880"/>
                  </a:cubicBezTo>
                  <a:cubicBezTo>
                    <a:pt x="17291" y="544"/>
                    <a:pt x="17291" y="544"/>
                    <a:pt x="17291" y="544"/>
                  </a:cubicBezTo>
                  <a:cubicBezTo>
                    <a:pt x="17348" y="627"/>
                    <a:pt x="17348" y="627"/>
                    <a:pt x="17348" y="627"/>
                  </a:cubicBezTo>
                  <a:lnTo>
                    <a:pt x="16864" y="963"/>
                  </a:lnTo>
                  <a:close/>
                  <a:moveTo>
                    <a:pt x="17547" y="1056"/>
                  </a:moveTo>
                  <a:cubicBezTo>
                    <a:pt x="17525" y="1116"/>
                    <a:pt x="17473" y="1175"/>
                    <a:pt x="17391" y="1232"/>
                  </a:cubicBezTo>
                  <a:cubicBezTo>
                    <a:pt x="17227" y="1347"/>
                    <a:pt x="17107" y="1352"/>
                    <a:pt x="17033" y="1246"/>
                  </a:cubicBezTo>
                  <a:cubicBezTo>
                    <a:pt x="16994" y="1190"/>
                    <a:pt x="16986" y="1133"/>
                    <a:pt x="17009" y="1073"/>
                  </a:cubicBezTo>
                  <a:cubicBezTo>
                    <a:pt x="17033" y="1013"/>
                    <a:pt x="17087" y="953"/>
                    <a:pt x="17172" y="893"/>
                  </a:cubicBezTo>
                  <a:cubicBezTo>
                    <a:pt x="17250" y="839"/>
                    <a:pt x="17319" y="812"/>
                    <a:pt x="17380" y="811"/>
                  </a:cubicBezTo>
                  <a:cubicBezTo>
                    <a:pt x="17440" y="811"/>
                    <a:pt x="17488" y="835"/>
                    <a:pt x="17523" y="886"/>
                  </a:cubicBezTo>
                  <a:cubicBezTo>
                    <a:pt x="17561" y="939"/>
                    <a:pt x="17569" y="996"/>
                    <a:pt x="17547" y="1056"/>
                  </a:cubicBezTo>
                  <a:close/>
                  <a:moveTo>
                    <a:pt x="17341" y="1148"/>
                  </a:moveTo>
                  <a:cubicBezTo>
                    <a:pt x="17464" y="1063"/>
                    <a:pt x="17505" y="991"/>
                    <a:pt x="17466" y="935"/>
                  </a:cubicBezTo>
                  <a:cubicBezTo>
                    <a:pt x="17426" y="878"/>
                    <a:pt x="17345" y="891"/>
                    <a:pt x="17225" y="975"/>
                  </a:cubicBezTo>
                  <a:cubicBezTo>
                    <a:pt x="17096" y="1066"/>
                    <a:pt x="17052" y="1140"/>
                    <a:pt x="17093" y="1199"/>
                  </a:cubicBezTo>
                  <a:cubicBezTo>
                    <a:pt x="17131" y="1254"/>
                    <a:pt x="17214" y="1237"/>
                    <a:pt x="17341" y="1148"/>
                  </a:cubicBezTo>
                  <a:close/>
                  <a:moveTo>
                    <a:pt x="17312" y="1587"/>
                  </a:moveTo>
                  <a:cubicBezTo>
                    <a:pt x="17247" y="1510"/>
                    <a:pt x="17247" y="1510"/>
                    <a:pt x="17247" y="1510"/>
                  </a:cubicBezTo>
                  <a:cubicBezTo>
                    <a:pt x="17696" y="1129"/>
                    <a:pt x="17696" y="1129"/>
                    <a:pt x="17696" y="1129"/>
                  </a:cubicBezTo>
                  <a:cubicBezTo>
                    <a:pt x="17761" y="1206"/>
                    <a:pt x="17761" y="1206"/>
                    <a:pt x="17761" y="1206"/>
                  </a:cubicBezTo>
                  <a:lnTo>
                    <a:pt x="17312" y="1587"/>
                  </a:lnTo>
                  <a:close/>
                  <a:moveTo>
                    <a:pt x="17499" y="1788"/>
                  </a:moveTo>
                  <a:cubicBezTo>
                    <a:pt x="17429" y="1716"/>
                    <a:pt x="17429" y="1716"/>
                    <a:pt x="17429" y="1716"/>
                  </a:cubicBezTo>
                  <a:cubicBezTo>
                    <a:pt x="17852" y="1306"/>
                    <a:pt x="17852" y="1306"/>
                    <a:pt x="17852" y="1306"/>
                  </a:cubicBezTo>
                  <a:cubicBezTo>
                    <a:pt x="17922" y="1378"/>
                    <a:pt x="17922" y="1378"/>
                    <a:pt x="17922" y="1378"/>
                  </a:cubicBezTo>
                  <a:lnTo>
                    <a:pt x="17499" y="1788"/>
                  </a:lnTo>
                  <a:close/>
                  <a:moveTo>
                    <a:pt x="17698" y="1976"/>
                  </a:moveTo>
                  <a:cubicBezTo>
                    <a:pt x="17624" y="1908"/>
                    <a:pt x="17624" y="1908"/>
                    <a:pt x="17624" y="1908"/>
                  </a:cubicBezTo>
                  <a:cubicBezTo>
                    <a:pt x="18019" y="1472"/>
                    <a:pt x="18019" y="1472"/>
                    <a:pt x="18019" y="1472"/>
                  </a:cubicBezTo>
                  <a:cubicBezTo>
                    <a:pt x="18093" y="1540"/>
                    <a:pt x="18093" y="1540"/>
                    <a:pt x="18093" y="1540"/>
                  </a:cubicBezTo>
                  <a:lnTo>
                    <a:pt x="17698" y="1976"/>
                  </a:lnTo>
                  <a:close/>
                  <a:moveTo>
                    <a:pt x="18397" y="1867"/>
                  </a:moveTo>
                  <a:cubicBezTo>
                    <a:pt x="18395" y="1930"/>
                    <a:pt x="18364" y="2002"/>
                    <a:pt x="18304" y="2082"/>
                  </a:cubicBezTo>
                  <a:cubicBezTo>
                    <a:pt x="18184" y="2243"/>
                    <a:pt x="18072" y="2285"/>
                    <a:pt x="17968" y="2208"/>
                  </a:cubicBezTo>
                  <a:cubicBezTo>
                    <a:pt x="17914" y="2167"/>
                    <a:pt x="17888" y="2115"/>
                    <a:pt x="17892" y="2050"/>
                  </a:cubicBezTo>
                  <a:cubicBezTo>
                    <a:pt x="17895" y="1986"/>
                    <a:pt x="17928" y="1912"/>
                    <a:pt x="17990" y="1829"/>
                  </a:cubicBezTo>
                  <a:cubicBezTo>
                    <a:pt x="18047" y="1753"/>
                    <a:pt x="18104" y="1706"/>
                    <a:pt x="18161" y="1686"/>
                  </a:cubicBezTo>
                  <a:cubicBezTo>
                    <a:pt x="18219" y="1667"/>
                    <a:pt x="18272" y="1675"/>
                    <a:pt x="18321" y="1712"/>
                  </a:cubicBezTo>
                  <a:cubicBezTo>
                    <a:pt x="18374" y="1751"/>
                    <a:pt x="18399" y="1803"/>
                    <a:pt x="18397" y="1867"/>
                  </a:cubicBezTo>
                  <a:close/>
                  <a:moveTo>
                    <a:pt x="18230" y="2019"/>
                  </a:moveTo>
                  <a:cubicBezTo>
                    <a:pt x="18320" y="1899"/>
                    <a:pt x="18337" y="1818"/>
                    <a:pt x="18282" y="1777"/>
                  </a:cubicBezTo>
                  <a:cubicBezTo>
                    <a:pt x="18226" y="1735"/>
                    <a:pt x="18154" y="1773"/>
                    <a:pt x="18065" y="1891"/>
                  </a:cubicBezTo>
                  <a:cubicBezTo>
                    <a:pt x="17971" y="2017"/>
                    <a:pt x="17953" y="2101"/>
                    <a:pt x="18010" y="2144"/>
                  </a:cubicBezTo>
                  <a:cubicBezTo>
                    <a:pt x="18064" y="2184"/>
                    <a:pt x="18138" y="2143"/>
                    <a:pt x="18230" y="2019"/>
                  </a:cubicBezTo>
                  <a:close/>
                  <a:moveTo>
                    <a:pt x="18341" y="2444"/>
                  </a:moveTo>
                  <a:cubicBezTo>
                    <a:pt x="18255" y="2392"/>
                    <a:pt x="18255" y="2392"/>
                    <a:pt x="18255" y="2392"/>
                  </a:cubicBezTo>
                  <a:cubicBezTo>
                    <a:pt x="18561" y="1889"/>
                    <a:pt x="18561" y="1889"/>
                    <a:pt x="18561" y="1889"/>
                  </a:cubicBezTo>
                  <a:cubicBezTo>
                    <a:pt x="18647" y="1941"/>
                    <a:pt x="18647" y="1941"/>
                    <a:pt x="18647" y="1941"/>
                  </a:cubicBezTo>
                  <a:lnTo>
                    <a:pt x="18341" y="2444"/>
                  </a:lnTo>
                  <a:close/>
                  <a:moveTo>
                    <a:pt x="18581" y="2576"/>
                  </a:moveTo>
                  <a:cubicBezTo>
                    <a:pt x="18491" y="2530"/>
                    <a:pt x="18491" y="2530"/>
                    <a:pt x="18491" y="2530"/>
                  </a:cubicBezTo>
                  <a:cubicBezTo>
                    <a:pt x="18764" y="2008"/>
                    <a:pt x="18764" y="2008"/>
                    <a:pt x="18764" y="2008"/>
                  </a:cubicBezTo>
                  <a:cubicBezTo>
                    <a:pt x="18854" y="2055"/>
                    <a:pt x="18854" y="2055"/>
                    <a:pt x="18854" y="2055"/>
                  </a:cubicBezTo>
                  <a:lnTo>
                    <a:pt x="18581" y="2576"/>
                  </a:lnTo>
                  <a:close/>
                  <a:moveTo>
                    <a:pt x="19230" y="2294"/>
                  </a:moveTo>
                  <a:cubicBezTo>
                    <a:pt x="19244" y="2357"/>
                    <a:pt x="19232" y="2434"/>
                    <a:pt x="19194" y="2526"/>
                  </a:cubicBezTo>
                  <a:cubicBezTo>
                    <a:pt x="19118" y="2713"/>
                    <a:pt x="19020" y="2781"/>
                    <a:pt x="18901" y="2733"/>
                  </a:cubicBezTo>
                  <a:cubicBezTo>
                    <a:pt x="18838" y="2707"/>
                    <a:pt x="18800" y="2663"/>
                    <a:pt x="18787" y="2600"/>
                  </a:cubicBezTo>
                  <a:cubicBezTo>
                    <a:pt x="18774" y="2537"/>
                    <a:pt x="18787" y="2457"/>
                    <a:pt x="18826" y="2361"/>
                  </a:cubicBezTo>
                  <a:cubicBezTo>
                    <a:pt x="18862" y="2273"/>
                    <a:pt x="18905" y="2213"/>
                    <a:pt x="18956" y="2179"/>
                  </a:cubicBezTo>
                  <a:cubicBezTo>
                    <a:pt x="19007" y="2146"/>
                    <a:pt x="19060" y="2141"/>
                    <a:pt x="19117" y="2164"/>
                  </a:cubicBezTo>
                  <a:cubicBezTo>
                    <a:pt x="19178" y="2189"/>
                    <a:pt x="19215" y="2232"/>
                    <a:pt x="19230" y="2294"/>
                  </a:cubicBezTo>
                  <a:close/>
                  <a:moveTo>
                    <a:pt x="19107" y="2484"/>
                  </a:moveTo>
                  <a:cubicBezTo>
                    <a:pt x="19163" y="2345"/>
                    <a:pt x="19159" y="2263"/>
                    <a:pt x="19096" y="2236"/>
                  </a:cubicBezTo>
                  <a:cubicBezTo>
                    <a:pt x="19031" y="2210"/>
                    <a:pt x="18970" y="2265"/>
                    <a:pt x="18915" y="2401"/>
                  </a:cubicBezTo>
                  <a:cubicBezTo>
                    <a:pt x="18855" y="2547"/>
                    <a:pt x="18859" y="2634"/>
                    <a:pt x="18925" y="2660"/>
                  </a:cubicBezTo>
                  <a:cubicBezTo>
                    <a:pt x="18988" y="2686"/>
                    <a:pt x="19048" y="2627"/>
                    <a:pt x="19107" y="2484"/>
                  </a:cubicBezTo>
                  <a:close/>
                  <a:moveTo>
                    <a:pt x="19321" y="2867"/>
                  </a:moveTo>
                  <a:cubicBezTo>
                    <a:pt x="19224" y="2839"/>
                    <a:pt x="19224" y="2839"/>
                    <a:pt x="19224" y="2839"/>
                  </a:cubicBezTo>
                  <a:cubicBezTo>
                    <a:pt x="19394" y="2275"/>
                    <a:pt x="19394" y="2275"/>
                    <a:pt x="19394" y="2275"/>
                  </a:cubicBezTo>
                  <a:cubicBezTo>
                    <a:pt x="19490" y="2303"/>
                    <a:pt x="19490" y="2303"/>
                    <a:pt x="19490" y="2303"/>
                  </a:cubicBezTo>
                  <a:lnTo>
                    <a:pt x="19321" y="2867"/>
                  </a:lnTo>
                  <a:close/>
                  <a:moveTo>
                    <a:pt x="19587" y="2934"/>
                  </a:moveTo>
                  <a:cubicBezTo>
                    <a:pt x="19489" y="2912"/>
                    <a:pt x="19489" y="2912"/>
                    <a:pt x="19489" y="2912"/>
                  </a:cubicBezTo>
                  <a:cubicBezTo>
                    <a:pt x="19621" y="2338"/>
                    <a:pt x="19621" y="2338"/>
                    <a:pt x="19621" y="2338"/>
                  </a:cubicBezTo>
                  <a:cubicBezTo>
                    <a:pt x="19719" y="2361"/>
                    <a:pt x="19719" y="2361"/>
                    <a:pt x="19719" y="2361"/>
                  </a:cubicBezTo>
                  <a:lnTo>
                    <a:pt x="19587" y="2934"/>
                  </a:lnTo>
                  <a:close/>
                  <a:moveTo>
                    <a:pt x="20143" y="2497"/>
                  </a:moveTo>
                  <a:cubicBezTo>
                    <a:pt x="20173" y="2554"/>
                    <a:pt x="20181" y="2632"/>
                    <a:pt x="20168" y="2731"/>
                  </a:cubicBezTo>
                  <a:cubicBezTo>
                    <a:pt x="20142" y="2930"/>
                    <a:pt x="20064" y="3021"/>
                    <a:pt x="19936" y="3004"/>
                  </a:cubicBezTo>
                  <a:cubicBezTo>
                    <a:pt x="19869" y="2996"/>
                    <a:pt x="19821" y="2962"/>
                    <a:pt x="19793" y="2905"/>
                  </a:cubicBezTo>
                  <a:cubicBezTo>
                    <a:pt x="19764" y="2847"/>
                    <a:pt x="19756" y="2767"/>
                    <a:pt x="19770" y="2664"/>
                  </a:cubicBezTo>
                  <a:cubicBezTo>
                    <a:pt x="19782" y="2570"/>
                    <a:pt x="19809" y="2500"/>
                    <a:pt x="19849" y="2455"/>
                  </a:cubicBezTo>
                  <a:cubicBezTo>
                    <a:pt x="19890" y="2410"/>
                    <a:pt x="19941" y="2391"/>
                    <a:pt x="20001" y="2399"/>
                  </a:cubicBezTo>
                  <a:cubicBezTo>
                    <a:pt x="20067" y="2408"/>
                    <a:pt x="20114" y="2441"/>
                    <a:pt x="20143" y="2497"/>
                  </a:cubicBezTo>
                  <a:close/>
                  <a:moveTo>
                    <a:pt x="20072" y="2711"/>
                  </a:moveTo>
                  <a:cubicBezTo>
                    <a:pt x="20092" y="2563"/>
                    <a:pt x="20067" y="2484"/>
                    <a:pt x="19999" y="2475"/>
                  </a:cubicBezTo>
                  <a:cubicBezTo>
                    <a:pt x="19929" y="2466"/>
                    <a:pt x="19885" y="2535"/>
                    <a:pt x="19866" y="2681"/>
                  </a:cubicBezTo>
                  <a:cubicBezTo>
                    <a:pt x="19845" y="2837"/>
                    <a:pt x="19871" y="2919"/>
                    <a:pt x="19941" y="2929"/>
                  </a:cubicBezTo>
                  <a:cubicBezTo>
                    <a:pt x="20008" y="2937"/>
                    <a:pt x="20052" y="2865"/>
                    <a:pt x="20072" y="2711"/>
                  </a:cubicBezTo>
                  <a:close/>
                  <a:moveTo>
                    <a:pt x="20601" y="2511"/>
                  </a:moveTo>
                  <a:cubicBezTo>
                    <a:pt x="20637" y="2564"/>
                    <a:pt x="20655" y="2640"/>
                    <a:pt x="20654" y="2740"/>
                  </a:cubicBezTo>
                  <a:cubicBezTo>
                    <a:pt x="20651" y="2941"/>
                    <a:pt x="20586" y="3041"/>
                    <a:pt x="20456" y="3039"/>
                  </a:cubicBezTo>
                  <a:cubicBezTo>
                    <a:pt x="20388" y="3039"/>
                    <a:pt x="20337" y="3012"/>
                    <a:pt x="20302" y="2958"/>
                  </a:cubicBezTo>
                  <a:cubicBezTo>
                    <a:pt x="20266" y="2904"/>
                    <a:pt x="20249" y="2825"/>
                    <a:pt x="20251" y="2721"/>
                  </a:cubicBezTo>
                  <a:cubicBezTo>
                    <a:pt x="20252" y="2626"/>
                    <a:pt x="20269" y="2554"/>
                    <a:pt x="20304" y="2504"/>
                  </a:cubicBezTo>
                  <a:cubicBezTo>
                    <a:pt x="20339" y="2455"/>
                    <a:pt x="20387" y="2430"/>
                    <a:pt x="20449" y="2431"/>
                  </a:cubicBezTo>
                  <a:cubicBezTo>
                    <a:pt x="20514" y="2432"/>
                    <a:pt x="20565" y="2458"/>
                    <a:pt x="20601" y="2511"/>
                  </a:cubicBezTo>
                  <a:close/>
                  <a:moveTo>
                    <a:pt x="20556" y="2732"/>
                  </a:moveTo>
                  <a:cubicBezTo>
                    <a:pt x="20558" y="2582"/>
                    <a:pt x="20524" y="2507"/>
                    <a:pt x="20455" y="2507"/>
                  </a:cubicBezTo>
                  <a:cubicBezTo>
                    <a:pt x="20385" y="2506"/>
                    <a:pt x="20349" y="2579"/>
                    <a:pt x="20348" y="2726"/>
                  </a:cubicBezTo>
                  <a:cubicBezTo>
                    <a:pt x="20346" y="2884"/>
                    <a:pt x="20381" y="2963"/>
                    <a:pt x="20452" y="2963"/>
                  </a:cubicBezTo>
                  <a:cubicBezTo>
                    <a:pt x="20520" y="2964"/>
                    <a:pt x="20555" y="2887"/>
                    <a:pt x="20556" y="2732"/>
                  </a:cubicBezTo>
                  <a:close/>
                  <a:moveTo>
                    <a:pt x="20897" y="3010"/>
                  </a:moveTo>
                  <a:cubicBezTo>
                    <a:pt x="20797" y="3018"/>
                    <a:pt x="20797" y="3018"/>
                    <a:pt x="20797" y="3018"/>
                  </a:cubicBezTo>
                  <a:cubicBezTo>
                    <a:pt x="20746" y="2432"/>
                    <a:pt x="20746" y="2432"/>
                    <a:pt x="20746" y="2432"/>
                  </a:cubicBezTo>
                  <a:cubicBezTo>
                    <a:pt x="20847" y="2423"/>
                    <a:pt x="20847" y="2423"/>
                    <a:pt x="20847" y="2423"/>
                  </a:cubicBezTo>
                  <a:lnTo>
                    <a:pt x="20897" y="3010"/>
                  </a:lnTo>
                  <a:close/>
                  <a:moveTo>
                    <a:pt x="21169" y="2974"/>
                  </a:moveTo>
                  <a:cubicBezTo>
                    <a:pt x="21070" y="2989"/>
                    <a:pt x="21070" y="2989"/>
                    <a:pt x="21070" y="2989"/>
                  </a:cubicBezTo>
                  <a:cubicBezTo>
                    <a:pt x="20981" y="2407"/>
                    <a:pt x="20981" y="2407"/>
                    <a:pt x="20981" y="2407"/>
                  </a:cubicBezTo>
                  <a:cubicBezTo>
                    <a:pt x="21080" y="2392"/>
                    <a:pt x="21080" y="2392"/>
                    <a:pt x="21080" y="2392"/>
                  </a:cubicBezTo>
                  <a:lnTo>
                    <a:pt x="21169" y="2974"/>
                  </a:lnTo>
                  <a:close/>
                  <a:moveTo>
                    <a:pt x="21525" y="2363"/>
                  </a:moveTo>
                  <a:cubicBezTo>
                    <a:pt x="21573" y="2405"/>
                    <a:pt x="21610" y="2474"/>
                    <a:pt x="21634" y="2571"/>
                  </a:cubicBezTo>
                  <a:cubicBezTo>
                    <a:pt x="21683" y="2766"/>
                    <a:pt x="21645" y="2879"/>
                    <a:pt x="21519" y="2911"/>
                  </a:cubicBezTo>
                  <a:cubicBezTo>
                    <a:pt x="21454" y="2927"/>
                    <a:pt x="21397" y="2914"/>
                    <a:pt x="21349" y="2871"/>
                  </a:cubicBezTo>
                  <a:cubicBezTo>
                    <a:pt x="21301" y="2828"/>
                    <a:pt x="21265" y="2756"/>
                    <a:pt x="21239" y="2655"/>
                  </a:cubicBezTo>
                  <a:cubicBezTo>
                    <a:pt x="21216" y="2563"/>
                    <a:pt x="21215" y="2489"/>
                    <a:pt x="21236" y="2432"/>
                  </a:cubicBezTo>
                  <a:cubicBezTo>
                    <a:pt x="21257" y="2375"/>
                    <a:pt x="21298" y="2339"/>
                    <a:pt x="21357" y="2324"/>
                  </a:cubicBezTo>
                  <a:cubicBezTo>
                    <a:pt x="21421" y="2308"/>
                    <a:pt x="21477" y="2321"/>
                    <a:pt x="21525" y="2363"/>
                  </a:cubicBezTo>
                  <a:close/>
                  <a:moveTo>
                    <a:pt x="21538" y="2588"/>
                  </a:moveTo>
                  <a:cubicBezTo>
                    <a:pt x="21501" y="2443"/>
                    <a:pt x="21450" y="2379"/>
                    <a:pt x="21383" y="2395"/>
                  </a:cubicBezTo>
                  <a:cubicBezTo>
                    <a:pt x="21315" y="2412"/>
                    <a:pt x="21299" y="2492"/>
                    <a:pt x="21335" y="2635"/>
                  </a:cubicBezTo>
                  <a:cubicBezTo>
                    <a:pt x="21373" y="2788"/>
                    <a:pt x="21427" y="2855"/>
                    <a:pt x="21496" y="2838"/>
                  </a:cubicBezTo>
                  <a:cubicBezTo>
                    <a:pt x="21562" y="2822"/>
                    <a:pt x="21576" y="2738"/>
                    <a:pt x="21538" y="2588"/>
                  </a:cubicBezTo>
                  <a:close/>
                  <a:moveTo>
                    <a:pt x="21938" y="2771"/>
                  </a:moveTo>
                  <a:cubicBezTo>
                    <a:pt x="21843" y="2804"/>
                    <a:pt x="21843" y="2804"/>
                    <a:pt x="21843" y="2804"/>
                  </a:cubicBezTo>
                  <a:cubicBezTo>
                    <a:pt x="21646" y="2250"/>
                    <a:pt x="21646" y="2250"/>
                    <a:pt x="21646" y="2250"/>
                  </a:cubicBezTo>
                  <a:cubicBezTo>
                    <a:pt x="21741" y="2216"/>
                    <a:pt x="21741" y="2216"/>
                    <a:pt x="21741" y="2216"/>
                  </a:cubicBezTo>
                  <a:lnTo>
                    <a:pt x="21938" y="2771"/>
                  </a:lnTo>
                  <a:close/>
                  <a:moveTo>
                    <a:pt x="22172" y="2103"/>
                  </a:moveTo>
                  <a:cubicBezTo>
                    <a:pt x="22227" y="2135"/>
                    <a:pt x="22276" y="2196"/>
                    <a:pt x="22318" y="2286"/>
                  </a:cubicBezTo>
                  <a:cubicBezTo>
                    <a:pt x="22403" y="2469"/>
                    <a:pt x="22387" y="2587"/>
                    <a:pt x="22270" y="2642"/>
                  </a:cubicBezTo>
                  <a:cubicBezTo>
                    <a:pt x="22209" y="2671"/>
                    <a:pt x="22151" y="2668"/>
                    <a:pt x="22096" y="2635"/>
                  </a:cubicBezTo>
                  <a:cubicBezTo>
                    <a:pt x="22040" y="2602"/>
                    <a:pt x="21991" y="2538"/>
                    <a:pt x="21947" y="2444"/>
                  </a:cubicBezTo>
                  <a:cubicBezTo>
                    <a:pt x="21907" y="2358"/>
                    <a:pt x="21892" y="2285"/>
                    <a:pt x="21902" y="2225"/>
                  </a:cubicBezTo>
                  <a:cubicBezTo>
                    <a:pt x="21911" y="2165"/>
                    <a:pt x="21944" y="2123"/>
                    <a:pt x="22000" y="2097"/>
                  </a:cubicBezTo>
                  <a:cubicBezTo>
                    <a:pt x="22059" y="2069"/>
                    <a:pt x="22117" y="2071"/>
                    <a:pt x="22172" y="2103"/>
                  </a:cubicBezTo>
                  <a:close/>
                  <a:moveTo>
                    <a:pt x="22227" y="2322"/>
                  </a:moveTo>
                  <a:cubicBezTo>
                    <a:pt x="22164" y="2186"/>
                    <a:pt x="22101" y="2133"/>
                    <a:pt x="22038" y="2162"/>
                  </a:cubicBezTo>
                  <a:cubicBezTo>
                    <a:pt x="21975" y="2192"/>
                    <a:pt x="21974" y="2273"/>
                    <a:pt x="22037" y="2406"/>
                  </a:cubicBezTo>
                  <a:cubicBezTo>
                    <a:pt x="22103" y="2549"/>
                    <a:pt x="22169" y="2605"/>
                    <a:pt x="22234" y="2575"/>
                  </a:cubicBezTo>
                  <a:cubicBezTo>
                    <a:pt x="22295" y="2546"/>
                    <a:pt x="22293" y="2462"/>
                    <a:pt x="22227" y="2322"/>
                  </a:cubicBezTo>
                  <a:close/>
                  <a:moveTo>
                    <a:pt x="22565" y="1868"/>
                  </a:moveTo>
                  <a:cubicBezTo>
                    <a:pt x="22624" y="1892"/>
                    <a:pt x="22680" y="1947"/>
                    <a:pt x="22733" y="2031"/>
                  </a:cubicBezTo>
                  <a:cubicBezTo>
                    <a:pt x="22840" y="2202"/>
                    <a:pt x="22839" y="2321"/>
                    <a:pt x="22729" y="2390"/>
                  </a:cubicBezTo>
                  <a:cubicBezTo>
                    <a:pt x="22672" y="2426"/>
                    <a:pt x="22614" y="2431"/>
                    <a:pt x="22555" y="2405"/>
                  </a:cubicBezTo>
                  <a:cubicBezTo>
                    <a:pt x="22496" y="2379"/>
                    <a:pt x="22439" y="2322"/>
                    <a:pt x="22384" y="2234"/>
                  </a:cubicBezTo>
                  <a:cubicBezTo>
                    <a:pt x="22333" y="2154"/>
                    <a:pt x="22309" y="2083"/>
                    <a:pt x="22312" y="2023"/>
                  </a:cubicBezTo>
                  <a:cubicBezTo>
                    <a:pt x="22314" y="1962"/>
                    <a:pt x="22341" y="1915"/>
                    <a:pt x="22393" y="1883"/>
                  </a:cubicBezTo>
                  <a:cubicBezTo>
                    <a:pt x="22449" y="1848"/>
                    <a:pt x="22506" y="1843"/>
                    <a:pt x="22565" y="1868"/>
                  </a:cubicBezTo>
                  <a:close/>
                  <a:moveTo>
                    <a:pt x="22647" y="2078"/>
                  </a:moveTo>
                  <a:cubicBezTo>
                    <a:pt x="22567" y="1951"/>
                    <a:pt x="22498" y="1906"/>
                    <a:pt x="22440" y="1943"/>
                  </a:cubicBezTo>
                  <a:cubicBezTo>
                    <a:pt x="22380" y="1980"/>
                    <a:pt x="22390" y="2061"/>
                    <a:pt x="22468" y="2186"/>
                  </a:cubicBezTo>
                  <a:cubicBezTo>
                    <a:pt x="22552" y="2319"/>
                    <a:pt x="22624" y="2366"/>
                    <a:pt x="22685" y="2328"/>
                  </a:cubicBezTo>
                  <a:cubicBezTo>
                    <a:pt x="22742" y="2292"/>
                    <a:pt x="22729" y="2209"/>
                    <a:pt x="22647" y="2078"/>
                  </a:cubicBezTo>
                  <a:close/>
                  <a:moveTo>
                    <a:pt x="23083" y="2128"/>
                  </a:moveTo>
                  <a:cubicBezTo>
                    <a:pt x="23003" y="2189"/>
                    <a:pt x="23003" y="2189"/>
                    <a:pt x="23003" y="2189"/>
                  </a:cubicBezTo>
                  <a:cubicBezTo>
                    <a:pt x="22644" y="1723"/>
                    <a:pt x="22644" y="1723"/>
                    <a:pt x="22644" y="1723"/>
                  </a:cubicBezTo>
                  <a:cubicBezTo>
                    <a:pt x="22724" y="1661"/>
                    <a:pt x="22724" y="1661"/>
                    <a:pt x="22724" y="1661"/>
                  </a:cubicBezTo>
                  <a:lnTo>
                    <a:pt x="23083" y="2128"/>
                  </a:lnTo>
                  <a:close/>
                  <a:moveTo>
                    <a:pt x="23100" y="1421"/>
                  </a:moveTo>
                  <a:cubicBezTo>
                    <a:pt x="23162" y="1434"/>
                    <a:pt x="23227" y="1477"/>
                    <a:pt x="23295" y="1550"/>
                  </a:cubicBezTo>
                  <a:cubicBezTo>
                    <a:pt x="23433" y="1697"/>
                    <a:pt x="23454" y="1815"/>
                    <a:pt x="23359" y="1903"/>
                  </a:cubicBezTo>
                  <a:cubicBezTo>
                    <a:pt x="23310" y="1949"/>
                    <a:pt x="23254" y="1965"/>
                    <a:pt x="23191" y="1950"/>
                  </a:cubicBezTo>
                  <a:cubicBezTo>
                    <a:pt x="23129" y="1936"/>
                    <a:pt x="23062" y="1890"/>
                    <a:pt x="22991" y="1814"/>
                  </a:cubicBezTo>
                  <a:cubicBezTo>
                    <a:pt x="22926" y="1745"/>
                    <a:pt x="22889" y="1681"/>
                    <a:pt x="22880" y="1620"/>
                  </a:cubicBezTo>
                  <a:cubicBezTo>
                    <a:pt x="22871" y="1560"/>
                    <a:pt x="22889" y="1509"/>
                    <a:pt x="22934" y="1468"/>
                  </a:cubicBezTo>
                  <a:cubicBezTo>
                    <a:pt x="22982" y="1423"/>
                    <a:pt x="23037" y="1407"/>
                    <a:pt x="23100" y="1421"/>
                  </a:cubicBezTo>
                  <a:close/>
                  <a:moveTo>
                    <a:pt x="23220" y="1611"/>
                  </a:moveTo>
                  <a:cubicBezTo>
                    <a:pt x="23118" y="1502"/>
                    <a:pt x="23041" y="1471"/>
                    <a:pt x="22991" y="1518"/>
                  </a:cubicBezTo>
                  <a:cubicBezTo>
                    <a:pt x="22940" y="1566"/>
                    <a:pt x="22964" y="1643"/>
                    <a:pt x="23065" y="1751"/>
                  </a:cubicBezTo>
                  <a:cubicBezTo>
                    <a:pt x="23172" y="1866"/>
                    <a:pt x="23252" y="1899"/>
                    <a:pt x="23304" y="1851"/>
                  </a:cubicBezTo>
                  <a:cubicBezTo>
                    <a:pt x="23354" y="1804"/>
                    <a:pt x="23325" y="1725"/>
                    <a:pt x="23220" y="1611"/>
                  </a:cubicBezTo>
                  <a:close/>
                  <a:moveTo>
                    <a:pt x="23658" y="1579"/>
                  </a:moveTo>
                  <a:cubicBezTo>
                    <a:pt x="23591" y="1654"/>
                    <a:pt x="23591" y="1654"/>
                    <a:pt x="23591" y="1654"/>
                  </a:cubicBezTo>
                  <a:cubicBezTo>
                    <a:pt x="23151" y="1263"/>
                    <a:pt x="23151" y="1263"/>
                    <a:pt x="23151" y="1263"/>
                  </a:cubicBezTo>
                  <a:cubicBezTo>
                    <a:pt x="23218" y="1188"/>
                    <a:pt x="23218" y="1188"/>
                    <a:pt x="23218" y="1188"/>
                  </a:cubicBezTo>
                  <a:lnTo>
                    <a:pt x="23658" y="1579"/>
                  </a:lnTo>
                  <a:close/>
                  <a:moveTo>
                    <a:pt x="23831" y="1366"/>
                  </a:moveTo>
                  <a:cubicBezTo>
                    <a:pt x="23769" y="1446"/>
                    <a:pt x="23769" y="1446"/>
                    <a:pt x="23769" y="1446"/>
                  </a:cubicBezTo>
                  <a:cubicBezTo>
                    <a:pt x="23304" y="1084"/>
                    <a:pt x="23304" y="1084"/>
                    <a:pt x="23304" y="1084"/>
                  </a:cubicBezTo>
                  <a:cubicBezTo>
                    <a:pt x="23366" y="1005"/>
                    <a:pt x="23366" y="1005"/>
                    <a:pt x="23366" y="1005"/>
                  </a:cubicBezTo>
                  <a:lnTo>
                    <a:pt x="23831" y="1366"/>
                  </a:lnTo>
                  <a:close/>
                  <a:moveTo>
                    <a:pt x="23989" y="1143"/>
                  </a:moveTo>
                  <a:cubicBezTo>
                    <a:pt x="23933" y="1226"/>
                    <a:pt x="23933" y="1226"/>
                    <a:pt x="23933" y="1226"/>
                  </a:cubicBezTo>
                  <a:cubicBezTo>
                    <a:pt x="23445" y="895"/>
                    <a:pt x="23445" y="895"/>
                    <a:pt x="23445" y="895"/>
                  </a:cubicBezTo>
                  <a:cubicBezTo>
                    <a:pt x="23502" y="812"/>
                    <a:pt x="23502" y="812"/>
                    <a:pt x="23502" y="812"/>
                  </a:cubicBezTo>
                  <a:lnTo>
                    <a:pt x="23989" y="1143"/>
                  </a:lnTo>
                  <a:close/>
                  <a:moveTo>
                    <a:pt x="23832" y="452"/>
                  </a:moveTo>
                  <a:cubicBezTo>
                    <a:pt x="23896" y="456"/>
                    <a:pt x="23967" y="488"/>
                    <a:pt x="24046" y="549"/>
                  </a:cubicBezTo>
                  <a:cubicBezTo>
                    <a:pt x="24205" y="672"/>
                    <a:pt x="24245" y="785"/>
                    <a:pt x="24165" y="887"/>
                  </a:cubicBezTo>
                  <a:cubicBezTo>
                    <a:pt x="24124" y="941"/>
                    <a:pt x="24071" y="965"/>
                    <a:pt x="24007" y="961"/>
                  </a:cubicBezTo>
                  <a:cubicBezTo>
                    <a:pt x="23943" y="956"/>
                    <a:pt x="23869" y="922"/>
                    <a:pt x="23787" y="859"/>
                  </a:cubicBezTo>
                  <a:cubicBezTo>
                    <a:pt x="23712" y="800"/>
                    <a:pt x="23666" y="743"/>
                    <a:pt x="23647" y="685"/>
                  </a:cubicBezTo>
                  <a:cubicBezTo>
                    <a:pt x="23629" y="627"/>
                    <a:pt x="23638" y="574"/>
                    <a:pt x="23676" y="525"/>
                  </a:cubicBezTo>
                  <a:cubicBezTo>
                    <a:pt x="23716" y="473"/>
                    <a:pt x="23768" y="449"/>
                    <a:pt x="23832" y="452"/>
                  </a:cubicBezTo>
                  <a:close/>
                  <a:moveTo>
                    <a:pt x="23981" y="622"/>
                  </a:moveTo>
                  <a:cubicBezTo>
                    <a:pt x="23863" y="530"/>
                    <a:pt x="23782" y="511"/>
                    <a:pt x="23740" y="566"/>
                  </a:cubicBezTo>
                  <a:cubicBezTo>
                    <a:pt x="23697" y="621"/>
                    <a:pt x="23734" y="694"/>
                    <a:pt x="23850" y="784"/>
                  </a:cubicBezTo>
                  <a:cubicBezTo>
                    <a:pt x="23974" y="881"/>
                    <a:pt x="24059" y="901"/>
                    <a:pt x="24102" y="844"/>
                  </a:cubicBezTo>
                  <a:cubicBezTo>
                    <a:pt x="24144" y="791"/>
                    <a:pt x="24103" y="717"/>
                    <a:pt x="23981" y="622"/>
                  </a:cubicBezTo>
                  <a:close/>
                  <a:moveTo>
                    <a:pt x="24354" y="131"/>
                  </a:moveTo>
                  <a:cubicBezTo>
                    <a:pt x="24409" y="164"/>
                    <a:pt x="24457" y="226"/>
                    <a:pt x="24498" y="316"/>
                  </a:cubicBezTo>
                  <a:cubicBezTo>
                    <a:pt x="24581" y="500"/>
                    <a:pt x="24563" y="618"/>
                    <a:pt x="24445" y="671"/>
                  </a:cubicBezTo>
                  <a:cubicBezTo>
                    <a:pt x="24384" y="699"/>
                    <a:pt x="24326" y="696"/>
                    <a:pt x="24271" y="662"/>
                  </a:cubicBezTo>
                  <a:cubicBezTo>
                    <a:pt x="24216" y="629"/>
                    <a:pt x="24167" y="564"/>
                    <a:pt x="24125" y="469"/>
                  </a:cubicBezTo>
                  <a:cubicBezTo>
                    <a:pt x="24086" y="383"/>
                    <a:pt x="24072" y="310"/>
                    <a:pt x="24082" y="250"/>
                  </a:cubicBezTo>
                  <a:cubicBezTo>
                    <a:pt x="24093" y="190"/>
                    <a:pt x="24126" y="148"/>
                    <a:pt x="24182" y="123"/>
                  </a:cubicBezTo>
                  <a:cubicBezTo>
                    <a:pt x="24242" y="96"/>
                    <a:pt x="24299" y="98"/>
                    <a:pt x="24354" y="131"/>
                  </a:cubicBezTo>
                  <a:close/>
                  <a:moveTo>
                    <a:pt x="24407" y="351"/>
                  </a:moveTo>
                  <a:cubicBezTo>
                    <a:pt x="24345" y="214"/>
                    <a:pt x="24283" y="160"/>
                    <a:pt x="24220" y="188"/>
                  </a:cubicBezTo>
                  <a:cubicBezTo>
                    <a:pt x="24156" y="217"/>
                    <a:pt x="24154" y="299"/>
                    <a:pt x="24215" y="433"/>
                  </a:cubicBezTo>
                  <a:cubicBezTo>
                    <a:pt x="24280" y="577"/>
                    <a:pt x="24345" y="634"/>
                    <a:pt x="24410" y="604"/>
                  </a:cubicBezTo>
                  <a:cubicBezTo>
                    <a:pt x="24472" y="576"/>
                    <a:pt x="24470" y="492"/>
                    <a:pt x="24407" y="351"/>
                  </a:cubicBezTo>
                  <a:close/>
                  <a:moveTo>
                    <a:pt x="24944" y="78"/>
                  </a:moveTo>
                  <a:cubicBezTo>
                    <a:pt x="24981" y="130"/>
                    <a:pt x="25000" y="206"/>
                    <a:pt x="25001" y="306"/>
                  </a:cubicBezTo>
                  <a:cubicBezTo>
                    <a:pt x="25002" y="507"/>
                    <a:pt x="24938" y="608"/>
                    <a:pt x="24808" y="609"/>
                  </a:cubicBezTo>
                  <a:cubicBezTo>
                    <a:pt x="24741" y="609"/>
                    <a:pt x="24689" y="583"/>
                    <a:pt x="24653" y="530"/>
                  </a:cubicBezTo>
                  <a:cubicBezTo>
                    <a:pt x="24616" y="477"/>
                    <a:pt x="24598" y="398"/>
                    <a:pt x="24597" y="294"/>
                  </a:cubicBezTo>
                  <a:cubicBezTo>
                    <a:pt x="24597" y="199"/>
                    <a:pt x="24613" y="127"/>
                    <a:pt x="24647" y="77"/>
                  </a:cubicBezTo>
                  <a:cubicBezTo>
                    <a:pt x="24681" y="26"/>
                    <a:pt x="24729" y="1"/>
                    <a:pt x="24790" y="1"/>
                  </a:cubicBezTo>
                  <a:cubicBezTo>
                    <a:pt x="24856" y="0"/>
                    <a:pt x="24907" y="26"/>
                    <a:pt x="24944" y="78"/>
                  </a:cubicBezTo>
                  <a:close/>
                  <a:moveTo>
                    <a:pt x="24903" y="300"/>
                  </a:moveTo>
                  <a:cubicBezTo>
                    <a:pt x="24902" y="150"/>
                    <a:pt x="24867" y="76"/>
                    <a:pt x="24798" y="76"/>
                  </a:cubicBezTo>
                  <a:cubicBezTo>
                    <a:pt x="24728" y="76"/>
                    <a:pt x="24694" y="150"/>
                    <a:pt x="24695" y="298"/>
                  </a:cubicBezTo>
                  <a:cubicBezTo>
                    <a:pt x="24696" y="455"/>
                    <a:pt x="24732" y="533"/>
                    <a:pt x="24803" y="533"/>
                  </a:cubicBezTo>
                  <a:cubicBezTo>
                    <a:pt x="24871" y="533"/>
                    <a:pt x="24904" y="455"/>
                    <a:pt x="24903" y="300"/>
                  </a:cubicBezTo>
                  <a:close/>
                  <a:moveTo>
                    <a:pt x="25206" y="599"/>
                  </a:moveTo>
                  <a:cubicBezTo>
                    <a:pt x="25105" y="599"/>
                    <a:pt x="25105" y="599"/>
                    <a:pt x="25105" y="599"/>
                  </a:cubicBezTo>
                  <a:cubicBezTo>
                    <a:pt x="25105" y="10"/>
                    <a:pt x="25105" y="10"/>
                    <a:pt x="25105" y="10"/>
                  </a:cubicBezTo>
                  <a:cubicBezTo>
                    <a:pt x="25206" y="10"/>
                    <a:pt x="25206" y="10"/>
                    <a:pt x="25206" y="10"/>
                  </a:cubicBezTo>
                  <a:lnTo>
                    <a:pt x="25206" y="599"/>
                  </a:lnTo>
                  <a:close/>
                  <a:moveTo>
                    <a:pt x="25659" y="79"/>
                  </a:moveTo>
                  <a:cubicBezTo>
                    <a:pt x="25695" y="132"/>
                    <a:pt x="25714" y="208"/>
                    <a:pt x="25714" y="307"/>
                  </a:cubicBezTo>
                  <a:cubicBezTo>
                    <a:pt x="25714" y="508"/>
                    <a:pt x="25649" y="609"/>
                    <a:pt x="25519" y="609"/>
                  </a:cubicBezTo>
                  <a:cubicBezTo>
                    <a:pt x="25452" y="609"/>
                    <a:pt x="25400" y="582"/>
                    <a:pt x="25364" y="529"/>
                  </a:cubicBezTo>
                  <a:cubicBezTo>
                    <a:pt x="25328" y="476"/>
                    <a:pt x="25310" y="397"/>
                    <a:pt x="25310" y="293"/>
                  </a:cubicBezTo>
                  <a:cubicBezTo>
                    <a:pt x="25310" y="198"/>
                    <a:pt x="25328" y="126"/>
                    <a:pt x="25362" y="76"/>
                  </a:cubicBezTo>
                  <a:cubicBezTo>
                    <a:pt x="25396" y="26"/>
                    <a:pt x="25444" y="0"/>
                    <a:pt x="25506" y="0"/>
                  </a:cubicBezTo>
                  <a:cubicBezTo>
                    <a:pt x="25571" y="0"/>
                    <a:pt x="25622" y="27"/>
                    <a:pt x="25659" y="79"/>
                  </a:cubicBezTo>
                  <a:close/>
                  <a:moveTo>
                    <a:pt x="25616" y="301"/>
                  </a:moveTo>
                  <a:cubicBezTo>
                    <a:pt x="25616" y="151"/>
                    <a:pt x="25582" y="76"/>
                    <a:pt x="25513" y="76"/>
                  </a:cubicBezTo>
                  <a:cubicBezTo>
                    <a:pt x="25443" y="76"/>
                    <a:pt x="25408" y="150"/>
                    <a:pt x="25408" y="297"/>
                  </a:cubicBezTo>
                  <a:cubicBezTo>
                    <a:pt x="25408" y="454"/>
                    <a:pt x="25444" y="533"/>
                    <a:pt x="25515" y="533"/>
                  </a:cubicBezTo>
                  <a:cubicBezTo>
                    <a:pt x="25583" y="533"/>
                    <a:pt x="25616" y="456"/>
                    <a:pt x="25616" y="301"/>
                  </a:cubicBezTo>
                  <a:close/>
                  <a:moveTo>
                    <a:pt x="25918" y="599"/>
                  </a:moveTo>
                  <a:cubicBezTo>
                    <a:pt x="25817" y="599"/>
                    <a:pt x="25817" y="599"/>
                    <a:pt x="25817" y="599"/>
                  </a:cubicBezTo>
                  <a:cubicBezTo>
                    <a:pt x="25817" y="10"/>
                    <a:pt x="25817" y="10"/>
                    <a:pt x="25817" y="10"/>
                  </a:cubicBezTo>
                  <a:cubicBezTo>
                    <a:pt x="25918" y="10"/>
                    <a:pt x="25918" y="10"/>
                    <a:pt x="25918" y="10"/>
                  </a:cubicBezTo>
                  <a:lnTo>
                    <a:pt x="25918" y="599"/>
                  </a:lnTo>
                  <a:close/>
                  <a:moveTo>
                    <a:pt x="26371" y="79"/>
                  </a:moveTo>
                  <a:cubicBezTo>
                    <a:pt x="26407" y="132"/>
                    <a:pt x="26425" y="208"/>
                    <a:pt x="26425" y="307"/>
                  </a:cubicBezTo>
                  <a:cubicBezTo>
                    <a:pt x="26425" y="508"/>
                    <a:pt x="26361" y="609"/>
                    <a:pt x="26231" y="609"/>
                  </a:cubicBezTo>
                  <a:cubicBezTo>
                    <a:pt x="26164" y="609"/>
                    <a:pt x="26112" y="582"/>
                    <a:pt x="26076" y="529"/>
                  </a:cubicBezTo>
                  <a:cubicBezTo>
                    <a:pt x="26040" y="476"/>
                    <a:pt x="26022" y="397"/>
                    <a:pt x="26022" y="293"/>
                  </a:cubicBezTo>
                  <a:cubicBezTo>
                    <a:pt x="26022" y="198"/>
                    <a:pt x="26039" y="126"/>
                    <a:pt x="26074" y="76"/>
                  </a:cubicBezTo>
                  <a:cubicBezTo>
                    <a:pt x="26108" y="26"/>
                    <a:pt x="26156" y="0"/>
                    <a:pt x="26217" y="0"/>
                  </a:cubicBezTo>
                  <a:cubicBezTo>
                    <a:pt x="26283" y="0"/>
                    <a:pt x="26334" y="27"/>
                    <a:pt x="26371" y="79"/>
                  </a:cubicBezTo>
                  <a:close/>
                  <a:moveTo>
                    <a:pt x="26328" y="301"/>
                  </a:moveTo>
                  <a:cubicBezTo>
                    <a:pt x="26328" y="151"/>
                    <a:pt x="26294" y="76"/>
                    <a:pt x="26225" y="76"/>
                  </a:cubicBezTo>
                  <a:cubicBezTo>
                    <a:pt x="26155" y="76"/>
                    <a:pt x="26119" y="150"/>
                    <a:pt x="26119" y="297"/>
                  </a:cubicBezTo>
                  <a:cubicBezTo>
                    <a:pt x="26119" y="454"/>
                    <a:pt x="26155" y="533"/>
                    <a:pt x="26227" y="533"/>
                  </a:cubicBezTo>
                  <a:cubicBezTo>
                    <a:pt x="26294" y="533"/>
                    <a:pt x="26328" y="456"/>
                    <a:pt x="26328" y="301"/>
                  </a:cubicBezTo>
                  <a:close/>
                  <a:moveTo>
                    <a:pt x="26630" y="599"/>
                  </a:moveTo>
                  <a:cubicBezTo>
                    <a:pt x="26530" y="599"/>
                    <a:pt x="26530" y="599"/>
                    <a:pt x="26530" y="599"/>
                  </a:cubicBezTo>
                  <a:cubicBezTo>
                    <a:pt x="26530" y="10"/>
                    <a:pt x="26530" y="10"/>
                    <a:pt x="26530" y="10"/>
                  </a:cubicBezTo>
                  <a:cubicBezTo>
                    <a:pt x="26630" y="10"/>
                    <a:pt x="26630" y="10"/>
                    <a:pt x="26630" y="10"/>
                  </a:cubicBezTo>
                  <a:lnTo>
                    <a:pt x="26630" y="599"/>
                  </a:lnTo>
                  <a:close/>
                  <a:moveTo>
                    <a:pt x="27083" y="79"/>
                  </a:moveTo>
                  <a:cubicBezTo>
                    <a:pt x="27119" y="132"/>
                    <a:pt x="27137" y="208"/>
                    <a:pt x="27137" y="307"/>
                  </a:cubicBezTo>
                  <a:cubicBezTo>
                    <a:pt x="27137" y="508"/>
                    <a:pt x="27073" y="609"/>
                    <a:pt x="26943" y="609"/>
                  </a:cubicBezTo>
                  <a:cubicBezTo>
                    <a:pt x="26876" y="609"/>
                    <a:pt x="26824" y="582"/>
                    <a:pt x="26788" y="529"/>
                  </a:cubicBezTo>
                  <a:cubicBezTo>
                    <a:pt x="26752" y="476"/>
                    <a:pt x="26734" y="397"/>
                    <a:pt x="26734" y="293"/>
                  </a:cubicBezTo>
                  <a:cubicBezTo>
                    <a:pt x="26734" y="198"/>
                    <a:pt x="26751" y="126"/>
                    <a:pt x="26786" y="76"/>
                  </a:cubicBezTo>
                  <a:cubicBezTo>
                    <a:pt x="26820" y="26"/>
                    <a:pt x="26868" y="0"/>
                    <a:pt x="26929" y="0"/>
                  </a:cubicBezTo>
                  <a:cubicBezTo>
                    <a:pt x="26995" y="0"/>
                    <a:pt x="27046" y="27"/>
                    <a:pt x="27083" y="79"/>
                  </a:cubicBezTo>
                  <a:close/>
                  <a:moveTo>
                    <a:pt x="27040" y="301"/>
                  </a:moveTo>
                  <a:cubicBezTo>
                    <a:pt x="27040" y="151"/>
                    <a:pt x="27006" y="76"/>
                    <a:pt x="26937" y="76"/>
                  </a:cubicBezTo>
                  <a:cubicBezTo>
                    <a:pt x="26866" y="76"/>
                    <a:pt x="26831" y="150"/>
                    <a:pt x="26831" y="297"/>
                  </a:cubicBezTo>
                  <a:cubicBezTo>
                    <a:pt x="26831" y="454"/>
                    <a:pt x="26867" y="533"/>
                    <a:pt x="26939" y="533"/>
                  </a:cubicBezTo>
                  <a:cubicBezTo>
                    <a:pt x="27006" y="533"/>
                    <a:pt x="27040" y="456"/>
                    <a:pt x="27040" y="301"/>
                  </a:cubicBezTo>
                  <a:close/>
                  <a:moveTo>
                    <a:pt x="27301" y="620"/>
                  </a:moveTo>
                  <a:cubicBezTo>
                    <a:pt x="27202" y="602"/>
                    <a:pt x="27202" y="602"/>
                    <a:pt x="27202" y="602"/>
                  </a:cubicBezTo>
                  <a:cubicBezTo>
                    <a:pt x="27307" y="23"/>
                    <a:pt x="27307" y="23"/>
                    <a:pt x="27307" y="23"/>
                  </a:cubicBezTo>
                  <a:cubicBezTo>
                    <a:pt x="27406" y="41"/>
                    <a:pt x="27406" y="41"/>
                    <a:pt x="27406" y="41"/>
                  </a:cubicBezTo>
                  <a:lnTo>
                    <a:pt x="27301" y="620"/>
                  </a:lnTo>
                  <a:close/>
                  <a:moveTo>
                    <a:pt x="27905" y="342"/>
                  </a:moveTo>
                  <a:cubicBezTo>
                    <a:pt x="27909" y="405"/>
                    <a:pt x="27885" y="480"/>
                    <a:pt x="27833" y="565"/>
                  </a:cubicBezTo>
                  <a:cubicBezTo>
                    <a:pt x="27728" y="737"/>
                    <a:pt x="27621" y="789"/>
                    <a:pt x="27510" y="721"/>
                  </a:cubicBezTo>
                  <a:cubicBezTo>
                    <a:pt x="27452" y="686"/>
                    <a:pt x="27422" y="636"/>
                    <a:pt x="27419" y="572"/>
                  </a:cubicBezTo>
                  <a:cubicBezTo>
                    <a:pt x="27417" y="508"/>
                    <a:pt x="27442" y="431"/>
                    <a:pt x="27497" y="343"/>
                  </a:cubicBezTo>
                  <a:cubicBezTo>
                    <a:pt x="27546" y="262"/>
                    <a:pt x="27598" y="209"/>
                    <a:pt x="27654" y="184"/>
                  </a:cubicBezTo>
                  <a:cubicBezTo>
                    <a:pt x="27709" y="159"/>
                    <a:pt x="27763" y="163"/>
                    <a:pt x="27815" y="195"/>
                  </a:cubicBezTo>
                  <a:cubicBezTo>
                    <a:pt x="27871" y="229"/>
                    <a:pt x="27901" y="278"/>
                    <a:pt x="27905" y="342"/>
                  </a:cubicBezTo>
                  <a:close/>
                  <a:moveTo>
                    <a:pt x="27754" y="509"/>
                  </a:moveTo>
                  <a:cubicBezTo>
                    <a:pt x="27832" y="381"/>
                    <a:pt x="27841" y="299"/>
                    <a:pt x="27782" y="263"/>
                  </a:cubicBezTo>
                  <a:cubicBezTo>
                    <a:pt x="27722" y="226"/>
                    <a:pt x="27654" y="271"/>
                    <a:pt x="27577" y="397"/>
                  </a:cubicBezTo>
                  <a:cubicBezTo>
                    <a:pt x="27495" y="531"/>
                    <a:pt x="27485" y="617"/>
                    <a:pt x="27546" y="654"/>
                  </a:cubicBezTo>
                  <a:cubicBezTo>
                    <a:pt x="27604" y="689"/>
                    <a:pt x="27673" y="641"/>
                    <a:pt x="27754" y="509"/>
                  </a:cubicBezTo>
                  <a:close/>
                  <a:moveTo>
                    <a:pt x="27743" y="932"/>
                  </a:moveTo>
                  <a:cubicBezTo>
                    <a:pt x="27682" y="852"/>
                    <a:pt x="27682" y="852"/>
                    <a:pt x="27682" y="852"/>
                  </a:cubicBezTo>
                  <a:cubicBezTo>
                    <a:pt x="28150" y="495"/>
                    <a:pt x="28150" y="495"/>
                    <a:pt x="28150" y="495"/>
                  </a:cubicBezTo>
                  <a:cubicBezTo>
                    <a:pt x="28211" y="575"/>
                    <a:pt x="28211" y="575"/>
                    <a:pt x="28211" y="575"/>
                  </a:cubicBezTo>
                  <a:lnTo>
                    <a:pt x="27743" y="932"/>
                  </a:lnTo>
                  <a:close/>
                  <a:moveTo>
                    <a:pt x="28418" y="1021"/>
                  </a:moveTo>
                  <a:cubicBezTo>
                    <a:pt x="28395" y="1080"/>
                    <a:pt x="28343" y="1138"/>
                    <a:pt x="28261" y="1194"/>
                  </a:cubicBezTo>
                  <a:cubicBezTo>
                    <a:pt x="28094" y="1308"/>
                    <a:pt x="27975" y="1311"/>
                    <a:pt x="27902" y="1204"/>
                  </a:cubicBezTo>
                  <a:cubicBezTo>
                    <a:pt x="27864" y="1148"/>
                    <a:pt x="27857" y="1090"/>
                    <a:pt x="27881" y="1031"/>
                  </a:cubicBezTo>
                  <a:cubicBezTo>
                    <a:pt x="27905" y="971"/>
                    <a:pt x="27959" y="912"/>
                    <a:pt x="28045" y="853"/>
                  </a:cubicBezTo>
                  <a:cubicBezTo>
                    <a:pt x="28124" y="800"/>
                    <a:pt x="28193" y="773"/>
                    <a:pt x="28254" y="773"/>
                  </a:cubicBezTo>
                  <a:cubicBezTo>
                    <a:pt x="28315" y="774"/>
                    <a:pt x="28362" y="799"/>
                    <a:pt x="28397" y="850"/>
                  </a:cubicBezTo>
                  <a:cubicBezTo>
                    <a:pt x="28434" y="904"/>
                    <a:pt x="28441" y="961"/>
                    <a:pt x="28418" y="1021"/>
                  </a:cubicBezTo>
                  <a:close/>
                  <a:moveTo>
                    <a:pt x="28211" y="1110"/>
                  </a:moveTo>
                  <a:cubicBezTo>
                    <a:pt x="28335" y="1026"/>
                    <a:pt x="28377" y="955"/>
                    <a:pt x="28339" y="898"/>
                  </a:cubicBezTo>
                  <a:cubicBezTo>
                    <a:pt x="28299" y="840"/>
                    <a:pt x="28219" y="853"/>
                    <a:pt x="28097" y="936"/>
                  </a:cubicBezTo>
                  <a:cubicBezTo>
                    <a:pt x="27967" y="1025"/>
                    <a:pt x="27922" y="1098"/>
                    <a:pt x="27962" y="1157"/>
                  </a:cubicBezTo>
                  <a:cubicBezTo>
                    <a:pt x="28000" y="1213"/>
                    <a:pt x="28083" y="1198"/>
                    <a:pt x="28211" y="1110"/>
                  </a:cubicBezTo>
                  <a:close/>
                  <a:moveTo>
                    <a:pt x="28177" y="1549"/>
                  </a:moveTo>
                  <a:cubicBezTo>
                    <a:pt x="28113" y="1471"/>
                    <a:pt x="28113" y="1471"/>
                    <a:pt x="28113" y="1471"/>
                  </a:cubicBezTo>
                  <a:cubicBezTo>
                    <a:pt x="28566" y="1095"/>
                    <a:pt x="28566" y="1095"/>
                    <a:pt x="28566" y="1095"/>
                  </a:cubicBezTo>
                  <a:cubicBezTo>
                    <a:pt x="28630" y="1173"/>
                    <a:pt x="28630" y="1173"/>
                    <a:pt x="28630" y="1173"/>
                  </a:cubicBezTo>
                  <a:lnTo>
                    <a:pt x="28177" y="1549"/>
                  </a:lnTo>
                  <a:close/>
                  <a:moveTo>
                    <a:pt x="28884" y="1539"/>
                  </a:moveTo>
                  <a:cubicBezTo>
                    <a:pt x="28873" y="1602"/>
                    <a:pt x="28833" y="1669"/>
                    <a:pt x="28762" y="1739"/>
                  </a:cubicBezTo>
                  <a:cubicBezTo>
                    <a:pt x="28620" y="1882"/>
                    <a:pt x="28503" y="1907"/>
                    <a:pt x="28412" y="1816"/>
                  </a:cubicBezTo>
                  <a:cubicBezTo>
                    <a:pt x="28364" y="1768"/>
                    <a:pt x="28346" y="1713"/>
                    <a:pt x="28358" y="1650"/>
                  </a:cubicBezTo>
                  <a:cubicBezTo>
                    <a:pt x="28370" y="1586"/>
                    <a:pt x="28413" y="1518"/>
                    <a:pt x="28487" y="1444"/>
                  </a:cubicBezTo>
                  <a:cubicBezTo>
                    <a:pt x="28554" y="1377"/>
                    <a:pt x="28617" y="1338"/>
                    <a:pt x="28677" y="1327"/>
                  </a:cubicBezTo>
                  <a:cubicBezTo>
                    <a:pt x="28736" y="1316"/>
                    <a:pt x="28788" y="1332"/>
                    <a:pt x="28831" y="1375"/>
                  </a:cubicBezTo>
                  <a:cubicBezTo>
                    <a:pt x="28878" y="1421"/>
                    <a:pt x="28896" y="1476"/>
                    <a:pt x="28884" y="1539"/>
                  </a:cubicBezTo>
                  <a:close/>
                  <a:moveTo>
                    <a:pt x="28698" y="1666"/>
                  </a:moveTo>
                  <a:cubicBezTo>
                    <a:pt x="28804" y="1560"/>
                    <a:pt x="28832" y="1482"/>
                    <a:pt x="28783" y="1434"/>
                  </a:cubicBezTo>
                  <a:cubicBezTo>
                    <a:pt x="28734" y="1384"/>
                    <a:pt x="28657" y="1412"/>
                    <a:pt x="28553" y="1516"/>
                  </a:cubicBezTo>
                  <a:cubicBezTo>
                    <a:pt x="28442" y="1627"/>
                    <a:pt x="28411" y="1708"/>
                    <a:pt x="28462" y="1759"/>
                  </a:cubicBezTo>
                  <a:cubicBezTo>
                    <a:pt x="28510" y="1807"/>
                    <a:pt x="28588" y="1776"/>
                    <a:pt x="28698" y="1666"/>
                  </a:cubicBezTo>
                  <a:close/>
                  <a:moveTo>
                    <a:pt x="28746" y="2103"/>
                  </a:moveTo>
                  <a:cubicBezTo>
                    <a:pt x="28669" y="2039"/>
                    <a:pt x="28669" y="2039"/>
                    <a:pt x="28669" y="2039"/>
                  </a:cubicBezTo>
                  <a:cubicBezTo>
                    <a:pt x="29043" y="1584"/>
                    <a:pt x="29043" y="1584"/>
                    <a:pt x="29043" y="1584"/>
                  </a:cubicBezTo>
                  <a:cubicBezTo>
                    <a:pt x="29121" y="1648"/>
                    <a:pt x="29121" y="1648"/>
                    <a:pt x="29121" y="1648"/>
                  </a:cubicBezTo>
                  <a:lnTo>
                    <a:pt x="28746" y="2103"/>
                  </a:lnTo>
                  <a:close/>
                  <a:moveTo>
                    <a:pt x="29439" y="1961"/>
                  </a:moveTo>
                  <a:cubicBezTo>
                    <a:pt x="29440" y="2025"/>
                    <a:pt x="29413" y="2098"/>
                    <a:pt x="29357" y="2180"/>
                  </a:cubicBezTo>
                  <a:cubicBezTo>
                    <a:pt x="29244" y="2347"/>
                    <a:pt x="29134" y="2394"/>
                    <a:pt x="29027" y="2321"/>
                  </a:cubicBezTo>
                  <a:cubicBezTo>
                    <a:pt x="28971" y="2284"/>
                    <a:pt x="28943" y="2232"/>
                    <a:pt x="28943" y="2168"/>
                  </a:cubicBezTo>
                  <a:cubicBezTo>
                    <a:pt x="28943" y="2104"/>
                    <a:pt x="28973" y="2029"/>
                    <a:pt x="29031" y="1942"/>
                  </a:cubicBezTo>
                  <a:cubicBezTo>
                    <a:pt x="29084" y="1864"/>
                    <a:pt x="29139" y="1814"/>
                    <a:pt x="29196" y="1792"/>
                  </a:cubicBezTo>
                  <a:cubicBezTo>
                    <a:pt x="29252" y="1769"/>
                    <a:pt x="29306" y="1775"/>
                    <a:pt x="29357" y="1810"/>
                  </a:cubicBezTo>
                  <a:cubicBezTo>
                    <a:pt x="29411" y="1847"/>
                    <a:pt x="29439" y="1897"/>
                    <a:pt x="29439" y="1961"/>
                  </a:cubicBezTo>
                  <a:close/>
                  <a:moveTo>
                    <a:pt x="29280" y="2120"/>
                  </a:moveTo>
                  <a:cubicBezTo>
                    <a:pt x="29364" y="1997"/>
                    <a:pt x="29377" y="1915"/>
                    <a:pt x="29320" y="1877"/>
                  </a:cubicBezTo>
                  <a:cubicBezTo>
                    <a:pt x="29262" y="1837"/>
                    <a:pt x="29192" y="1879"/>
                    <a:pt x="29109" y="2000"/>
                  </a:cubicBezTo>
                  <a:cubicBezTo>
                    <a:pt x="29021" y="2131"/>
                    <a:pt x="29007" y="2216"/>
                    <a:pt x="29066" y="2256"/>
                  </a:cubicBezTo>
                  <a:cubicBezTo>
                    <a:pt x="29122" y="2294"/>
                    <a:pt x="29193" y="2249"/>
                    <a:pt x="29280" y="2120"/>
                  </a:cubicBezTo>
                  <a:close/>
                  <a:moveTo>
                    <a:pt x="29410" y="2541"/>
                  </a:moveTo>
                  <a:cubicBezTo>
                    <a:pt x="29322" y="2492"/>
                    <a:pt x="29322" y="2492"/>
                    <a:pt x="29322" y="2492"/>
                  </a:cubicBezTo>
                  <a:cubicBezTo>
                    <a:pt x="29605" y="1976"/>
                    <a:pt x="29605" y="1976"/>
                    <a:pt x="29605" y="1976"/>
                  </a:cubicBezTo>
                  <a:cubicBezTo>
                    <a:pt x="29693" y="2024"/>
                    <a:pt x="29693" y="2024"/>
                    <a:pt x="29693" y="2024"/>
                  </a:cubicBezTo>
                  <a:lnTo>
                    <a:pt x="29410" y="2541"/>
                  </a:lnTo>
                  <a:close/>
                  <a:moveTo>
                    <a:pt x="29656" y="2661"/>
                  </a:moveTo>
                  <a:cubicBezTo>
                    <a:pt x="29565" y="2619"/>
                    <a:pt x="29565" y="2619"/>
                    <a:pt x="29565" y="2619"/>
                  </a:cubicBezTo>
                  <a:cubicBezTo>
                    <a:pt x="29813" y="2085"/>
                    <a:pt x="29813" y="2085"/>
                    <a:pt x="29813" y="2085"/>
                  </a:cubicBezTo>
                  <a:cubicBezTo>
                    <a:pt x="29904" y="2127"/>
                    <a:pt x="29904" y="2127"/>
                    <a:pt x="29904" y="2127"/>
                  </a:cubicBezTo>
                  <a:lnTo>
                    <a:pt x="29656" y="2661"/>
                  </a:lnTo>
                  <a:close/>
                  <a:moveTo>
                    <a:pt x="30291" y="2349"/>
                  </a:moveTo>
                  <a:cubicBezTo>
                    <a:pt x="30308" y="2411"/>
                    <a:pt x="30300" y="2489"/>
                    <a:pt x="30267" y="2582"/>
                  </a:cubicBezTo>
                  <a:cubicBezTo>
                    <a:pt x="30200" y="2772"/>
                    <a:pt x="30105" y="2845"/>
                    <a:pt x="29983" y="2802"/>
                  </a:cubicBezTo>
                  <a:cubicBezTo>
                    <a:pt x="29919" y="2780"/>
                    <a:pt x="29879" y="2737"/>
                    <a:pt x="29863" y="2675"/>
                  </a:cubicBezTo>
                  <a:cubicBezTo>
                    <a:pt x="29847" y="2613"/>
                    <a:pt x="29857" y="2533"/>
                    <a:pt x="29891" y="2435"/>
                  </a:cubicBezTo>
                  <a:cubicBezTo>
                    <a:pt x="29923" y="2345"/>
                    <a:pt x="29963" y="2283"/>
                    <a:pt x="30012" y="2247"/>
                  </a:cubicBezTo>
                  <a:cubicBezTo>
                    <a:pt x="30061" y="2211"/>
                    <a:pt x="30115" y="2203"/>
                    <a:pt x="30173" y="2224"/>
                  </a:cubicBezTo>
                  <a:cubicBezTo>
                    <a:pt x="30235" y="2246"/>
                    <a:pt x="30274" y="2288"/>
                    <a:pt x="30291" y="2349"/>
                  </a:cubicBezTo>
                  <a:close/>
                  <a:moveTo>
                    <a:pt x="30177" y="2544"/>
                  </a:moveTo>
                  <a:cubicBezTo>
                    <a:pt x="30227" y="2403"/>
                    <a:pt x="30220" y="2321"/>
                    <a:pt x="30154" y="2298"/>
                  </a:cubicBezTo>
                  <a:cubicBezTo>
                    <a:pt x="30088" y="2274"/>
                    <a:pt x="30031" y="2332"/>
                    <a:pt x="29982" y="2471"/>
                  </a:cubicBezTo>
                  <a:cubicBezTo>
                    <a:pt x="29929" y="2619"/>
                    <a:pt x="29937" y="2705"/>
                    <a:pt x="30004" y="2729"/>
                  </a:cubicBezTo>
                  <a:cubicBezTo>
                    <a:pt x="30068" y="2752"/>
                    <a:pt x="30126" y="2690"/>
                    <a:pt x="30177" y="2544"/>
                  </a:cubicBezTo>
                  <a:close/>
                  <a:moveTo>
                    <a:pt x="30410" y="2917"/>
                  </a:moveTo>
                  <a:cubicBezTo>
                    <a:pt x="30312" y="2893"/>
                    <a:pt x="30312" y="2893"/>
                    <a:pt x="30312" y="2893"/>
                  </a:cubicBezTo>
                  <a:cubicBezTo>
                    <a:pt x="30454" y="2322"/>
                    <a:pt x="30454" y="2322"/>
                    <a:pt x="30454" y="2322"/>
                  </a:cubicBezTo>
                  <a:cubicBezTo>
                    <a:pt x="30552" y="2346"/>
                    <a:pt x="30552" y="2346"/>
                    <a:pt x="30552" y="2346"/>
                  </a:cubicBezTo>
                  <a:lnTo>
                    <a:pt x="30410" y="2917"/>
                  </a:lnTo>
                  <a:close/>
                  <a:moveTo>
                    <a:pt x="30678" y="2972"/>
                  </a:moveTo>
                  <a:cubicBezTo>
                    <a:pt x="30579" y="2954"/>
                    <a:pt x="30579" y="2954"/>
                    <a:pt x="30579" y="2954"/>
                  </a:cubicBezTo>
                  <a:cubicBezTo>
                    <a:pt x="30684" y="2374"/>
                    <a:pt x="30684" y="2374"/>
                    <a:pt x="30684" y="2374"/>
                  </a:cubicBezTo>
                  <a:cubicBezTo>
                    <a:pt x="30783" y="2392"/>
                    <a:pt x="30783" y="2392"/>
                    <a:pt x="30783" y="2392"/>
                  </a:cubicBezTo>
                  <a:lnTo>
                    <a:pt x="30678" y="2972"/>
                  </a:lnTo>
                  <a:close/>
                  <a:moveTo>
                    <a:pt x="30950" y="3008"/>
                  </a:moveTo>
                  <a:cubicBezTo>
                    <a:pt x="30850" y="2997"/>
                    <a:pt x="30850" y="2997"/>
                    <a:pt x="30850" y="2997"/>
                  </a:cubicBezTo>
                  <a:cubicBezTo>
                    <a:pt x="30917" y="2412"/>
                    <a:pt x="30917" y="2412"/>
                    <a:pt x="30917" y="2412"/>
                  </a:cubicBezTo>
                  <a:cubicBezTo>
                    <a:pt x="31016" y="2423"/>
                    <a:pt x="31016" y="2423"/>
                    <a:pt x="31016" y="2423"/>
                  </a:cubicBezTo>
                  <a:lnTo>
                    <a:pt x="30950" y="3008"/>
                  </a:lnTo>
                  <a:close/>
                  <a:moveTo>
                    <a:pt x="31454" y="2512"/>
                  </a:moveTo>
                  <a:cubicBezTo>
                    <a:pt x="31490" y="2565"/>
                    <a:pt x="31506" y="2641"/>
                    <a:pt x="31505" y="2741"/>
                  </a:cubicBezTo>
                  <a:cubicBezTo>
                    <a:pt x="31501" y="2942"/>
                    <a:pt x="31434" y="3041"/>
                    <a:pt x="31305" y="3039"/>
                  </a:cubicBezTo>
                  <a:cubicBezTo>
                    <a:pt x="31237" y="3038"/>
                    <a:pt x="31186" y="3010"/>
                    <a:pt x="31151" y="2956"/>
                  </a:cubicBezTo>
                  <a:cubicBezTo>
                    <a:pt x="31116" y="2902"/>
                    <a:pt x="31100" y="2823"/>
                    <a:pt x="31102" y="2719"/>
                  </a:cubicBezTo>
                  <a:cubicBezTo>
                    <a:pt x="31104" y="2624"/>
                    <a:pt x="31122" y="2552"/>
                    <a:pt x="31157" y="2503"/>
                  </a:cubicBezTo>
                  <a:cubicBezTo>
                    <a:pt x="31193" y="2453"/>
                    <a:pt x="31241" y="2429"/>
                    <a:pt x="31302" y="2430"/>
                  </a:cubicBezTo>
                  <a:cubicBezTo>
                    <a:pt x="31368" y="2432"/>
                    <a:pt x="31419" y="2459"/>
                    <a:pt x="31454" y="2512"/>
                  </a:cubicBezTo>
                  <a:close/>
                  <a:moveTo>
                    <a:pt x="31407" y="2732"/>
                  </a:moveTo>
                  <a:cubicBezTo>
                    <a:pt x="31410" y="2583"/>
                    <a:pt x="31377" y="2507"/>
                    <a:pt x="31308" y="2506"/>
                  </a:cubicBezTo>
                  <a:cubicBezTo>
                    <a:pt x="31238" y="2505"/>
                    <a:pt x="31202" y="2577"/>
                    <a:pt x="31199" y="2725"/>
                  </a:cubicBezTo>
                  <a:cubicBezTo>
                    <a:pt x="31196" y="2882"/>
                    <a:pt x="31230" y="2961"/>
                    <a:pt x="31302" y="2963"/>
                  </a:cubicBezTo>
                  <a:cubicBezTo>
                    <a:pt x="31369" y="2964"/>
                    <a:pt x="31404" y="2887"/>
                    <a:pt x="31407" y="2732"/>
                  </a:cubicBezTo>
                  <a:close/>
                  <a:moveTo>
                    <a:pt x="31745" y="3014"/>
                  </a:moveTo>
                  <a:cubicBezTo>
                    <a:pt x="31644" y="3022"/>
                    <a:pt x="31644" y="3022"/>
                    <a:pt x="31644" y="3022"/>
                  </a:cubicBezTo>
                  <a:cubicBezTo>
                    <a:pt x="31601" y="2435"/>
                    <a:pt x="31601" y="2435"/>
                    <a:pt x="31601" y="2435"/>
                  </a:cubicBezTo>
                  <a:cubicBezTo>
                    <a:pt x="31701" y="2427"/>
                    <a:pt x="31701" y="2427"/>
                    <a:pt x="31701" y="2427"/>
                  </a:cubicBezTo>
                  <a:lnTo>
                    <a:pt x="31745" y="3014"/>
                  </a:lnTo>
                  <a:close/>
                  <a:moveTo>
                    <a:pt x="32147" y="2433"/>
                  </a:moveTo>
                  <a:cubicBezTo>
                    <a:pt x="32192" y="2478"/>
                    <a:pt x="32222" y="2550"/>
                    <a:pt x="32239" y="2648"/>
                  </a:cubicBezTo>
                  <a:cubicBezTo>
                    <a:pt x="32273" y="2847"/>
                    <a:pt x="32226" y="2957"/>
                    <a:pt x="32098" y="2978"/>
                  </a:cubicBezTo>
                  <a:cubicBezTo>
                    <a:pt x="32032" y="2990"/>
                    <a:pt x="31976" y="2972"/>
                    <a:pt x="31932" y="2925"/>
                  </a:cubicBezTo>
                  <a:cubicBezTo>
                    <a:pt x="31888" y="2879"/>
                    <a:pt x="31857" y="2804"/>
                    <a:pt x="31839" y="2702"/>
                  </a:cubicBezTo>
                  <a:cubicBezTo>
                    <a:pt x="31823" y="2608"/>
                    <a:pt x="31828" y="2534"/>
                    <a:pt x="31854" y="2479"/>
                  </a:cubicBezTo>
                  <a:cubicBezTo>
                    <a:pt x="31879" y="2424"/>
                    <a:pt x="31922" y="2391"/>
                    <a:pt x="31982" y="2381"/>
                  </a:cubicBezTo>
                  <a:cubicBezTo>
                    <a:pt x="32047" y="2370"/>
                    <a:pt x="32102" y="2387"/>
                    <a:pt x="32147" y="2433"/>
                  </a:cubicBezTo>
                  <a:close/>
                  <a:moveTo>
                    <a:pt x="32142" y="2658"/>
                  </a:moveTo>
                  <a:cubicBezTo>
                    <a:pt x="32117" y="2511"/>
                    <a:pt x="32070" y="2443"/>
                    <a:pt x="32002" y="2454"/>
                  </a:cubicBezTo>
                  <a:cubicBezTo>
                    <a:pt x="31933" y="2466"/>
                    <a:pt x="31911" y="2544"/>
                    <a:pt x="31936" y="2689"/>
                  </a:cubicBezTo>
                  <a:cubicBezTo>
                    <a:pt x="31962" y="2845"/>
                    <a:pt x="32011" y="2916"/>
                    <a:pt x="32081" y="2904"/>
                  </a:cubicBezTo>
                  <a:cubicBezTo>
                    <a:pt x="32148" y="2893"/>
                    <a:pt x="32168" y="2811"/>
                    <a:pt x="32142" y="2658"/>
                  </a:cubicBezTo>
                  <a:close/>
                  <a:moveTo>
                    <a:pt x="32526" y="2871"/>
                  </a:moveTo>
                  <a:cubicBezTo>
                    <a:pt x="32429" y="2898"/>
                    <a:pt x="32429" y="2898"/>
                    <a:pt x="32429" y="2898"/>
                  </a:cubicBezTo>
                  <a:cubicBezTo>
                    <a:pt x="32276" y="2329"/>
                    <a:pt x="32276" y="2329"/>
                    <a:pt x="32276" y="2329"/>
                  </a:cubicBezTo>
                  <a:cubicBezTo>
                    <a:pt x="32373" y="2303"/>
                    <a:pt x="32373" y="2303"/>
                    <a:pt x="32373" y="2303"/>
                  </a:cubicBezTo>
                  <a:lnTo>
                    <a:pt x="32526" y="2871"/>
                  </a:lnTo>
                  <a:close/>
                  <a:moveTo>
                    <a:pt x="32812" y="2224"/>
                  </a:moveTo>
                  <a:cubicBezTo>
                    <a:pt x="32865" y="2260"/>
                    <a:pt x="32909" y="2325"/>
                    <a:pt x="32944" y="2418"/>
                  </a:cubicBezTo>
                  <a:cubicBezTo>
                    <a:pt x="33014" y="2606"/>
                    <a:pt x="32989" y="2723"/>
                    <a:pt x="32868" y="2769"/>
                  </a:cubicBezTo>
                  <a:cubicBezTo>
                    <a:pt x="32805" y="2793"/>
                    <a:pt x="32747" y="2786"/>
                    <a:pt x="32695" y="2748"/>
                  </a:cubicBezTo>
                  <a:cubicBezTo>
                    <a:pt x="32642" y="2711"/>
                    <a:pt x="32598" y="2644"/>
                    <a:pt x="32561" y="2546"/>
                  </a:cubicBezTo>
                  <a:cubicBezTo>
                    <a:pt x="32528" y="2458"/>
                    <a:pt x="32518" y="2384"/>
                    <a:pt x="32533" y="2325"/>
                  </a:cubicBezTo>
                  <a:cubicBezTo>
                    <a:pt x="32548" y="2266"/>
                    <a:pt x="32583" y="2226"/>
                    <a:pt x="32641" y="2204"/>
                  </a:cubicBezTo>
                  <a:cubicBezTo>
                    <a:pt x="32702" y="2181"/>
                    <a:pt x="32759" y="2188"/>
                    <a:pt x="32812" y="2224"/>
                  </a:cubicBezTo>
                  <a:close/>
                  <a:moveTo>
                    <a:pt x="32850" y="2446"/>
                  </a:moveTo>
                  <a:cubicBezTo>
                    <a:pt x="32798" y="2306"/>
                    <a:pt x="32739" y="2248"/>
                    <a:pt x="32674" y="2272"/>
                  </a:cubicBezTo>
                  <a:cubicBezTo>
                    <a:pt x="32609" y="2297"/>
                    <a:pt x="32602" y="2378"/>
                    <a:pt x="32654" y="2516"/>
                  </a:cubicBezTo>
                  <a:cubicBezTo>
                    <a:pt x="32709" y="2663"/>
                    <a:pt x="32770" y="2724"/>
                    <a:pt x="32837" y="2699"/>
                  </a:cubicBezTo>
                  <a:cubicBezTo>
                    <a:pt x="32900" y="2676"/>
                    <a:pt x="32905" y="2591"/>
                    <a:pt x="32850" y="2446"/>
                  </a:cubicBezTo>
                  <a:close/>
                  <a:moveTo>
                    <a:pt x="33268" y="2583"/>
                  </a:moveTo>
                  <a:cubicBezTo>
                    <a:pt x="33178" y="2627"/>
                    <a:pt x="33178" y="2627"/>
                    <a:pt x="33178" y="2627"/>
                  </a:cubicBezTo>
                  <a:cubicBezTo>
                    <a:pt x="32919" y="2098"/>
                    <a:pt x="32919" y="2098"/>
                    <a:pt x="32919" y="2098"/>
                  </a:cubicBezTo>
                  <a:cubicBezTo>
                    <a:pt x="33010" y="2054"/>
                    <a:pt x="33010" y="2054"/>
                    <a:pt x="33010" y="2054"/>
                  </a:cubicBezTo>
                  <a:lnTo>
                    <a:pt x="33268" y="2583"/>
                  </a:lnTo>
                  <a:close/>
                  <a:moveTo>
                    <a:pt x="33425" y="1893"/>
                  </a:moveTo>
                  <a:cubicBezTo>
                    <a:pt x="33484" y="1919"/>
                    <a:pt x="33539" y="1974"/>
                    <a:pt x="33591" y="2059"/>
                  </a:cubicBezTo>
                  <a:cubicBezTo>
                    <a:pt x="33696" y="2230"/>
                    <a:pt x="33694" y="2350"/>
                    <a:pt x="33583" y="2418"/>
                  </a:cubicBezTo>
                  <a:cubicBezTo>
                    <a:pt x="33526" y="2453"/>
                    <a:pt x="33468" y="2457"/>
                    <a:pt x="33409" y="2430"/>
                  </a:cubicBezTo>
                  <a:cubicBezTo>
                    <a:pt x="33351" y="2404"/>
                    <a:pt x="33294" y="2346"/>
                    <a:pt x="33240" y="2257"/>
                  </a:cubicBezTo>
                  <a:cubicBezTo>
                    <a:pt x="33191" y="2176"/>
                    <a:pt x="33167" y="2106"/>
                    <a:pt x="33171" y="2045"/>
                  </a:cubicBezTo>
                  <a:cubicBezTo>
                    <a:pt x="33174" y="1984"/>
                    <a:pt x="33201" y="1938"/>
                    <a:pt x="33254" y="1906"/>
                  </a:cubicBezTo>
                  <a:cubicBezTo>
                    <a:pt x="33310" y="1872"/>
                    <a:pt x="33367" y="1867"/>
                    <a:pt x="33425" y="1893"/>
                  </a:cubicBezTo>
                  <a:close/>
                  <a:moveTo>
                    <a:pt x="33505" y="2104"/>
                  </a:moveTo>
                  <a:cubicBezTo>
                    <a:pt x="33427" y="1976"/>
                    <a:pt x="33358" y="1931"/>
                    <a:pt x="33299" y="1967"/>
                  </a:cubicBezTo>
                  <a:cubicBezTo>
                    <a:pt x="33240" y="2003"/>
                    <a:pt x="33248" y="2084"/>
                    <a:pt x="33325" y="2210"/>
                  </a:cubicBezTo>
                  <a:cubicBezTo>
                    <a:pt x="33407" y="2344"/>
                    <a:pt x="33479" y="2392"/>
                    <a:pt x="33540" y="2355"/>
                  </a:cubicBezTo>
                  <a:cubicBezTo>
                    <a:pt x="33597" y="2320"/>
                    <a:pt x="33586" y="2236"/>
                    <a:pt x="33505" y="2104"/>
                  </a:cubicBezTo>
                  <a:close/>
                  <a:moveTo>
                    <a:pt x="33941" y="2159"/>
                  </a:moveTo>
                  <a:cubicBezTo>
                    <a:pt x="33861" y="2220"/>
                    <a:pt x="33861" y="2220"/>
                    <a:pt x="33861" y="2220"/>
                  </a:cubicBezTo>
                  <a:cubicBezTo>
                    <a:pt x="33507" y="1749"/>
                    <a:pt x="33507" y="1749"/>
                    <a:pt x="33507" y="1749"/>
                  </a:cubicBezTo>
                  <a:cubicBezTo>
                    <a:pt x="33588" y="1688"/>
                    <a:pt x="33588" y="1688"/>
                    <a:pt x="33588" y="1688"/>
                  </a:cubicBezTo>
                  <a:lnTo>
                    <a:pt x="33941" y="2159"/>
                  </a:lnTo>
                  <a:close/>
                  <a:moveTo>
                    <a:pt x="33966" y="1452"/>
                  </a:moveTo>
                  <a:cubicBezTo>
                    <a:pt x="34028" y="1466"/>
                    <a:pt x="34093" y="1510"/>
                    <a:pt x="34160" y="1584"/>
                  </a:cubicBezTo>
                  <a:cubicBezTo>
                    <a:pt x="34296" y="1733"/>
                    <a:pt x="34315" y="1851"/>
                    <a:pt x="34220" y="1938"/>
                  </a:cubicBezTo>
                  <a:cubicBezTo>
                    <a:pt x="34170" y="1983"/>
                    <a:pt x="34113" y="1999"/>
                    <a:pt x="34051" y="1983"/>
                  </a:cubicBezTo>
                  <a:cubicBezTo>
                    <a:pt x="33989" y="1968"/>
                    <a:pt x="33922" y="1922"/>
                    <a:pt x="33852" y="1845"/>
                  </a:cubicBezTo>
                  <a:cubicBezTo>
                    <a:pt x="33789" y="1775"/>
                    <a:pt x="33753" y="1710"/>
                    <a:pt x="33744" y="1650"/>
                  </a:cubicBezTo>
                  <a:cubicBezTo>
                    <a:pt x="33736" y="1589"/>
                    <a:pt x="33754" y="1539"/>
                    <a:pt x="33800" y="1497"/>
                  </a:cubicBezTo>
                  <a:cubicBezTo>
                    <a:pt x="33848" y="1453"/>
                    <a:pt x="33904" y="1438"/>
                    <a:pt x="33966" y="1452"/>
                  </a:cubicBezTo>
                  <a:close/>
                  <a:moveTo>
                    <a:pt x="34084" y="1645"/>
                  </a:moveTo>
                  <a:cubicBezTo>
                    <a:pt x="33983" y="1534"/>
                    <a:pt x="33907" y="1502"/>
                    <a:pt x="33856" y="1548"/>
                  </a:cubicBezTo>
                  <a:cubicBezTo>
                    <a:pt x="33804" y="1595"/>
                    <a:pt x="33828" y="1673"/>
                    <a:pt x="33927" y="1782"/>
                  </a:cubicBezTo>
                  <a:cubicBezTo>
                    <a:pt x="34033" y="1899"/>
                    <a:pt x="34112" y="1933"/>
                    <a:pt x="34165" y="1885"/>
                  </a:cubicBezTo>
                  <a:cubicBezTo>
                    <a:pt x="34215" y="1839"/>
                    <a:pt x="34188" y="1759"/>
                    <a:pt x="34084" y="1645"/>
                  </a:cubicBezTo>
                  <a:close/>
                  <a:moveTo>
                    <a:pt x="34271" y="1112"/>
                  </a:moveTo>
                  <a:cubicBezTo>
                    <a:pt x="34335" y="1118"/>
                    <a:pt x="34405" y="1154"/>
                    <a:pt x="34480" y="1219"/>
                  </a:cubicBezTo>
                  <a:cubicBezTo>
                    <a:pt x="34633" y="1350"/>
                    <a:pt x="34667" y="1464"/>
                    <a:pt x="34583" y="1562"/>
                  </a:cubicBezTo>
                  <a:cubicBezTo>
                    <a:pt x="34539" y="1614"/>
                    <a:pt x="34485" y="1636"/>
                    <a:pt x="34421" y="1628"/>
                  </a:cubicBezTo>
                  <a:cubicBezTo>
                    <a:pt x="34357" y="1621"/>
                    <a:pt x="34286" y="1583"/>
                    <a:pt x="34207" y="1515"/>
                  </a:cubicBezTo>
                  <a:cubicBezTo>
                    <a:pt x="34135" y="1454"/>
                    <a:pt x="34091" y="1393"/>
                    <a:pt x="34075" y="1335"/>
                  </a:cubicBezTo>
                  <a:cubicBezTo>
                    <a:pt x="34060" y="1276"/>
                    <a:pt x="34072" y="1224"/>
                    <a:pt x="34112" y="1177"/>
                  </a:cubicBezTo>
                  <a:cubicBezTo>
                    <a:pt x="34155" y="1127"/>
                    <a:pt x="34208" y="1105"/>
                    <a:pt x="34271" y="1112"/>
                  </a:cubicBezTo>
                  <a:close/>
                  <a:moveTo>
                    <a:pt x="34412" y="1288"/>
                  </a:moveTo>
                  <a:cubicBezTo>
                    <a:pt x="34298" y="1191"/>
                    <a:pt x="34219" y="1168"/>
                    <a:pt x="34174" y="1221"/>
                  </a:cubicBezTo>
                  <a:cubicBezTo>
                    <a:pt x="34128" y="1274"/>
                    <a:pt x="34161" y="1348"/>
                    <a:pt x="34273" y="1444"/>
                  </a:cubicBezTo>
                  <a:cubicBezTo>
                    <a:pt x="34393" y="1547"/>
                    <a:pt x="34476" y="1571"/>
                    <a:pt x="34522" y="1516"/>
                  </a:cubicBezTo>
                  <a:cubicBezTo>
                    <a:pt x="34566" y="1465"/>
                    <a:pt x="34529" y="1389"/>
                    <a:pt x="34412" y="1288"/>
                  </a:cubicBezTo>
                  <a:close/>
                  <a:moveTo>
                    <a:pt x="34844" y="1207"/>
                  </a:moveTo>
                  <a:cubicBezTo>
                    <a:pt x="34786" y="1289"/>
                    <a:pt x="34786" y="1289"/>
                    <a:pt x="34786" y="1289"/>
                  </a:cubicBezTo>
                  <a:cubicBezTo>
                    <a:pt x="34305" y="949"/>
                    <a:pt x="34305" y="949"/>
                    <a:pt x="34305" y="949"/>
                  </a:cubicBezTo>
                  <a:cubicBezTo>
                    <a:pt x="34363" y="867"/>
                    <a:pt x="34363" y="867"/>
                    <a:pt x="34363" y="867"/>
                  </a:cubicBezTo>
                  <a:lnTo>
                    <a:pt x="34844" y="1207"/>
                  </a:lnTo>
                  <a:close/>
                  <a:moveTo>
                    <a:pt x="34669" y="519"/>
                  </a:moveTo>
                  <a:cubicBezTo>
                    <a:pt x="34733" y="518"/>
                    <a:pt x="34806" y="545"/>
                    <a:pt x="34889" y="601"/>
                  </a:cubicBezTo>
                  <a:cubicBezTo>
                    <a:pt x="35056" y="713"/>
                    <a:pt x="35104" y="822"/>
                    <a:pt x="35032" y="930"/>
                  </a:cubicBezTo>
                  <a:cubicBezTo>
                    <a:pt x="34994" y="986"/>
                    <a:pt x="34943" y="1014"/>
                    <a:pt x="34879" y="1014"/>
                  </a:cubicBezTo>
                  <a:cubicBezTo>
                    <a:pt x="34815" y="1015"/>
                    <a:pt x="34739" y="986"/>
                    <a:pt x="34653" y="928"/>
                  </a:cubicBezTo>
                  <a:cubicBezTo>
                    <a:pt x="34574" y="875"/>
                    <a:pt x="34524" y="821"/>
                    <a:pt x="34501" y="764"/>
                  </a:cubicBezTo>
                  <a:cubicBezTo>
                    <a:pt x="34478" y="708"/>
                    <a:pt x="34484" y="654"/>
                    <a:pt x="34518" y="603"/>
                  </a:cubicBezTo>
                  <a:cubicBezTo>
                    <a:pt x="34555" y="549"/>
                    <a:pt x="34605" y="521"/>
                    <a:pt x="34669" y="519"/>
                  </a:cubicBezTo>
                  <a:close/>
                  <a:moveTo>
                    <a:pt x="34829" y="678"/>
                  </a:moveTo>
                  <a:cubicBezTo>
                    <a:pt x="34705" y="595"/>
                    <a:pt x="34624" y="582"/>
                    <a:pt x="34585" y="639"/>
                  </a:cubicBezTo>
                  <a:cubicBezTo>
                    <a:pt x="34546" y="697"/>
                    <a:pt x="34588" y="767"/>
                    <a:pt x="34710" y="849"/>
                  </a:cubicBezTo>
                  <a:cubicBezTo>
                    <a:pt x="34841" y="937"/>
                    <a:pt x="34926" y="951"/>
                    <a:pt x="34966" y="892"/>
                  </a:cubicBezTo>
                  <a:cubicBezTo>
                    <a:pt x="35004" y="835"/>
                    <a:pt x="34958" y="764"/>
                    <a:pt x="34829" y="678"/>
                  </a:cubicBezTo>
                  <a:close/>
                  <a:moveTo>
                    <a:pt x="35166" y="162"/>
                  </a:moveTo>
                  <a:cubicBezTo>
                    <a:pt x="35223" y="191"/>
                    <a:pt x="35275" y="249"/>
                    <a:pt x="35322" y="337"/>
                  </a:cubicBezTo>
                  <a:cubicBezTo>
                    <a:pt x="35418" y="514"/>
                    <a:pt x="35409" y="633"/>
                    <a:pt x="35295" y="695"/>
                  </a:cubicBezTo>
                  <a:cubicBezTo>
                    <a:pt x="35236" y="727"/>
                    <a:pt x="35178" y="728"/>
                    <a:pt x="35121" y="698"/>
                  </a:cubicBezTo>
                  <a:cubicBezTo>
                    <a:pt x="35064" y="668"/>
                    <a:pt x="35011" y="608"/>
                    <a:pt x="34961" y="516"/>
                  </a:cubicBezTo>
                  <a:cubicBezTo>
                    <a:pt x="34916" y="433"/>
                    <a:pt x="34897" y="361"/>
                    <a:pt x="34903" y="301"/>
                  </a:cubicBezTo>
                  <a:cubicBezTo>
                    <a:pt x="34909" y="240"/>
                    <a:pt x="34939" y="195"/>
                    <a:pt x="34993" y="166"/>
                  </a:cubicBezTo>
                  <a:cubicBezTo>
                    <a:pt x="35051" y="135"/>
                    <a:pt x="35109" y="134"/>
                    <a:pt x="35166" y="162"/>
                  </a:cubicBezTo>
                  <a:close/>
                  <a:moveTo>
                    <a:pt x="35234" y="377"/>
                  </a:moveTo>
                  <a:cubicBezTo>
                    <a:pt x="35162" y="246"/>
                    <a:pt x="35097" y="196"/>
                    <a:pt x="35036" y="229"/>
                  </a:cubicBezTo>
                  <a:cubicBezTo>
                    <a:pt x="34974" y="262"/>
                    <a:pt x="34978" y="344"/>
                    <a:pt x="35049" y="473"/>
                  </a:cubicBezTo>
                  <a:cubicBezTo>
                    <a:pt x="35124" y="612"/>
                    <a:pt x="35192" y="664"/>
                    <a:pt x="35255" y="630"/>
                  </a:cubicBezTo>
                  <a:cubicBezTo>
                    <a:pt x="35315" y="598"/>
                    <a:pt x="35308" y="514"/>
                    <a:pt x="35234" y="377"/>
                  </a:cubicBezTo>
                  <a:close/>
                  <a:moveTo>
                    <a:pt x="35596" y="599"/>
                  </a:moveTo>
                  <a:cubicBezTo>
                    <a:pt x="35496" y="612"/>
                    <a:pt x="35496" y="612"/>
                    <a:pt x="35496" y="612"/>
                  </a:cubicBezTo>
                  <a:cubicBezTo>
                    <a:pt x="35421" y="28"/>
                    <a:pt x="35421" y="28"/>
                    <a:pt x="35421" y="28"/>
                  </a:cubicBezTo>
                  <a:cubicBezTo>
                    <a:pt x="35521" y="15"/>
                    <a:pt x="35521" y="15"/>
                    <a:pt x="35521" y="15"/>
                  </a:cubicBezTo>
                  <a:lnTo>
                    <a:pt x="35596" y="599"/>
                  </a:lnTo>
                  <a:close/>
                  <a:moveTo>
                    <a:pt x="36019" y="79"/>
                  </a:moveTo>
                  <a:cubicBezTo>
                    <a:pt x="36055" y="132"/>
                    <a:pt x="36074" y="208"/>
                    <a:pt x="36074" y="307"/>
                  </a:cubicBezTo>
                  <a:cubicBezTo>
                    <a:pt x="36074" y="508"/>
                    <a:pt x="36009" y="609"/>
                    <a:pt x="35879" y="609"/>
                  </a:cubicBezTo>
                  <a:cubicBezTo>
                    <a:pt x="35812" y="609"/>
                    <a:pt x="35760" y="582"/>
                    <a:pt x="35724" y="529"/>
                  </a:cubicBezTo>
                  <a:cubicBezTo>
                    <a:pt x="35688" y="476"/>
                    <a:pt x="35670" y="397"/>
                    <a:pt x="35670" y="293"/>
                  </a:cubicBezTo>
                  <a:cubicBezTo>
                    <a:pt x="35670" y="198"/>
                    <a:pt x="35688" y="126"/>
                    <a:pt x="35722" y="76"/>
                  </a:cubicBezTo>
                  <a:cubicBezTo>
                    <a:pt x="35756" y="26"/>
                    <a:pt x="35804" y="0"/>
                    <a:pt x="35866" y="0"/>
                  </a:cubicBezTo>
                  <a:cubicBezTo>
                    <a:pt x="35931" y="0"/>
                    <a:pt x="35982" y="27"/>
                    <a:pt x="36019" y="79"/>
                  </a:cubicBezTo>
                  <a:close/>
                  <a:moveTo>
                    <a:pt x="35976" y="301"/>
                  </a:moveTo>
                  <a:cubicBezTo>
                    <a:pt x="35976" y="151"/>
                    <a:pt x="35942" y="76"/>
                    <a:pt x="35873" y="76"/>
                  </a:cubicBezTo>
                  <a:cubicBezTo>
                    <a:pt x="35803" y="76"/>
                    <a:pt x="35768" y="150"/>
                    <a:pt x="35768" y="297"/>
                  </a:cubicBezTo>
                  <a:cubicBezTo>
                    <a:pt x="35768" y="454"/>
                    <a:pt x="35804" y="533"/>
                    <a:pt x="35875" y="533"/>
                  </a:cubicBezTo>
                  <a:cubicBezTo>
                    <a:pt x="35943" y="533"/>
                    <a:pt x="35976" y="456"/>
                    <a:pt x="35976" y="301"/>
                  </a:cubicBezTo>
                  <a:close/>
                  <a:moveTo>
                    <a:pt x="36486" y="79"/>
                  </a:moveTo>
                  <a:cubicBezTo>
                    <a:pt x="36522" y="132"/>
                    <a:pt x="36540" y="208"/>
                    <a:pt x="36540" y="307"/>
                  </a:cubicBezTo>
                  <a:cubicBezTo>
                    <a:pt x="36540" y="508"/>
                    <a:pt x="36476" y="609"/>
                    <a:pt x="36346" y="609"/>
                  </a:cubicBezTo>
                  <a:cubicBezTo>
                    <a:pt x="36279" y="609"/>
                    <a:pt x="36227" y="582"/>
                    <a:pt x="36191" y="529"/>
                  </a:cubicBezTo>
                  <a:cubicBezTo>
                    <a:pt x="36155" y="476"/>
                    <a:pt x="36137" y="397"/>
                    <a:pt x="36137" y="293"/>
                  </a:cubicBezTo>
                  <a:cubicBezTo>
                    <a:pt x="36137" y="198"/>
                    <a:pt x="36154" y="126"/>
                    <a:pt x="36189" y="76"/>
                  </a:cubicBezTo>
                  <a:cubicBezTo>
                    <a:pt x="36223" y="26"/>
                    <a:pt x="36271" y="0"/>
                    <a:pt x="36332" y="0"/>
                  </a:cubicBezTo>
                  <a:cubicBezTo>
                    <a:pt x="36398" y="0"/>
                    <a:pt x="36449" y="27"/>
                    <a:pt x="36486" y="79"/>
                  </a:cubicBezTo>
                  <a:close/>
                  <a:moveTo>
                    <a:pt x="36443" y="301"/>
                  </a:moveTo>
                  <a:cubicBezTo>
                    <a:pt x="36443" y="151"/>
                    <a:pt x="36409" y="76"/>
                    <a:pt x="36340" y="76"/>
                  </a:cubicBezTo>
                  <a:cubicBezTo>
                    <a:pt x="36270" y="76"/>
                    <a:pt x="36235" y="150"/>
                    <a:pt x="36235" y="297"/>
                  </a:cubicBezTo>
                  <a:cubicBezTo>
                    <a:pt x="36235" y="454"/>
                    <a:pt x="36270" y="533"/>
                    <a:pt x="36342" y="533"/>
                  </a:cubicBezTo>
                  <a:cubicBezTo>
                    <a:pt x="36409" y="533"/>
                    <a:pt x="36443" y="456"/>
                    <a:pt x="36443" y="301"/>
                  </a:cubicBezTo>
                  <a:close/>
                  <a:moveTo>
                    <a:pt x="36745" y="599"/>
                  </a:moveTo>
                  <a:cubicBezTo>
                    <a:pt x="36644" y="599"/>
                    <a:pt x="36644" y="599"/>
                    <a:pt x="36644" y="599"/>
                  </a:cubicBezTo>
                  <a:cubicBezTo>
                    <a:pt x="36644" y="10"/>
                    <a:pt x="36644" y="10"/>
                    <a:pt x="36644" y="10"/>
                  </a:cubicBezTo>
                  <a:cubicBezTo>
                    <a:pt x="36745" y="10"/>
                    <a:pt x="36745" y="10"/>
                    <a:pt x="36745" y="10"/>
                  </a:cubicBezTo>
                  <a:lnTo>
                    <a:pt x="36745" y="599"/>
                  </a:lnTo>
                  <a:close/>
                  <a:moveTo>
                    <a:pt x="36990" y="599"/>
                  </a:moveTo>
                  <a:cubicBezTo>
                    <a:pt x="36890" y="599"/>
                    <a:pt x="36890" y="599"/>
                    <a:pt x="36890" y="599"/>
                  </a:cubicBezTo>
                  <a:cubicBezTo>
                    <a:pt x="36890" y="10"/>
                    <a:pt x="36890" y="10"/>
                    <a:pt x="36890" y="10"/>
                  </a:cubicBezTo>
                  <a:cubicBezTo>
                    <a:pt x="36990" y="10"/>
                    <a:pt x="36990" y="10"/>
                    <a:pt x="36990" y="10"/>
                  </a:cubicBezTo>
                  <a:lnTo>
                    <a:pt x="36990" y="599"/>
                  </a:lnTo>
                  <a:close/>
                  <a:moveTo>
                    <a:pt x="37235" y="599"/>
                  </a:moveTo>
                  <a:cubicBezTo>
                    <a:pt x="37135" y="599"/>
                    <a:pt x="37135" y="599"/>
                    <a:pt x="37135" y="599"/>
                  </a:cubicBezTo>
                  <a:cubicBezTo>
                    <a:pt x="37135" y="10"/>
                    <a:pt x="37135" y="10"/>
                    <a:pt x="37135" y="10"/>
                  </a:cubicBezTo>
                  <a:cubicBezTo>
                    <a:pt x="37235" y="10"/>
                    <a:pt x="37235" y="10"/>
                    <a:pt x="37235" y="10"/>
                  </a:cubicBezTo>
                  <a:lnTo>
                    <a:pt x="37235" y="599"/>
                  </a:lnTo>
                  <a:close/>
                  <a:moveTo>
                    <a:pt x="37480" y="599"/>
                  </a:moveTo>
                  <a:cubicBezTo>
                    <a:pt x="37380" y="599"/>
                    <a:pt x="37380" y="599"/>
                    <a:pt x="37380" y="599"/>
                  </a:cubicBezTo>
                  <a:cubicBezTo>
                    <a:pt x="37380" y="10"/>
                    <a:pt x="37380" y="10"/>
                    <a:pt x="37380" y="10"/>
                  </a:cubicBezTo>
                  <a:cubicBezTo>
                    <a:pt x="37480" y="10"/>
                    <a:pt x="37480" y="10"/>
                    <a:pt x="37480" y="10"/>
                  </a:cubicBezTo>
                  <a:lnTo>
                    <a:pt x="37480" y="599"/>
                  </a:lnTo>
                  <a:close/>
                  <a:moveTo>
                    <a:pt x="37933" y="79"/>
                  </a:moveTo>
                  <a:cubicBezTo>
                    <a:pt x="37970" y="132"/>
                    <a:pt x="37988" y="208"/>
                    <a:pt x="37988" y="307"/>
                  </a:cubicBezTo>
                  <a:cubicBezTo>
                    <a:pt x="37988" y="508"/>
                    <a:pt x="37923" y="609"/>
                    <a:pt x="37794" y="609"/>
                  </a:cubicBezTo>
                  <a:cubicBezTo>
                    <a:pt x="37726" y="609"/>
                    <a:pt x="37674" y="582"/>
                    <a:pt x="37639" y="529"/>
                  </a:cubicBezTo>
                  <a:cubicBezTo>
                    <a:pt x="37603" y="476"/>
                    <a:pt x="37585" y="397"/>
                    <a:pt x="37585" y="293"/>
                  </a:cubicBezTo>
                  <a:cubicBezTo>
                    <a:pt x="37585" y="198"/>
                    <a:pt x="37602" y="126"/>
                    <a:pt x="37636" y="76"/>
                  </a:cubicBezTo>
                  <a:cubicBezTo>
                    <a:pt x="37671" y="26"/>
                    <a:pt x="37718" y="0"/>
                    <a:pt x="37780" y="0"/>
                  </a:cubicBezTo>
                  <a:cubicBezTo>
                    <a:pt x="37845" y="0"/>
                    <a:pt x="37897" y="27"/>
                    <a:pt x="37933" y="79"/>
                  </a:cubicBezTo>
                  <a:close/>
                  <a:moveTo>
                    <a:pt x="37891" y="301"/>
                  </a:moveTo>
                  <a:cubicBezTo>
                    <a:pt x="37891" y="151"/>
                    <a:pt x="37856" y="76"/>
                    <a:pt x="37787" y="76"/>
                  </a:cubicBezTo>
                  <a:cubicBezTo>
                    <a:pt x="37717" y="76"/>
                    <a:pt x="37682" y="150"/>
                    <a:pt x="37682" y="297"/>
                  </a:cubicBezTo>
                  <a:cubicBezTo>
                    <a:pt x="37682" y="454"/>
                    <a:pt x="37718" y="533"/>
                    <a:pt x="37789" y="533"/>
                  </a:cubicBezTo>
                  <a:cubicBezTo>
                    <a:pt x="37857" y="533"/>
                    <a:pt x="37891" y="456"/>
                    <a:pt x="37891" y="301"/>
                  </a:cubicBezTo>
                  <a:close/>
                  <a:moveTo>
                    <a:pt x="38163" y="612"/>
                  </a:moveTo>
                  <a:cubicBezTo>
                    <a:pt x="38063" y="599"/>
                    <a:pt x="38063" y="599"/>
                    <a:pt x="38063" y="599"/>
                  </a:cubicBezTo>
                  <a:cubicBezTo>
                    <a:pt x="38140" y="15"/>
                    <a:pt x="38140" y="15"/>
                    <a:pt x="38140" y="15"/>
                  </a:cubicBezTo>
                  <a:cubicBezTo>
                    <a:pt x="38240" y="28"/>
                    <a:pt x="38240" y="28"/>
                    <a:pt x="38240" y="28"/>
                  </a:cubicBezTo>
                  <a:lnTo>
                    <a:pt x="38163" y="612"/>
                  </a:lnTo>
                  <a:close/>
                  <a:moveTo>
                    <a:pt x="38753" y="304"/>
                  </a:moveTo>
                  <a:cubicBezTo>
                    <a:pt x="38760" y="368"/>
                    <a:pt x="38740" y="443"/>
                    <a:pt x="38692" y="531"/>
                  </a:cubicBezTo>
                  <a:cubicBezTo>
                    <a:pt x="38596" y="707"/>
                    <a:pt x="38491" y="765"/>
                    <a:pt x="38377" y="703"/>
                  </a:cubicBezTo>
                  <a:cubicBezTo>
                    <a:pt x="38318" y="670"/>
                    <a:pt x="38285" y="622"/>
                    <a:pt x="38279" y="558"/>
                  </a:cubicBezTo>
                  <a:cubicBezTo>
                    <a:pt x="38273" y="494"/>
                    <a:pt x="38295" y="417"/>
                    <a:pt x="38345" y="325"/>
                  </a:cubicBezTo>
                  <a:cubicBezTo>
                    <a:pt x="38390" y="242"/>
                    <a:pt x="38440" y="187"/>
                    <a:pt x="38494" y="159"/>
                  </a:cubicBezTo>
                  <a:cubicBezTo>
                    <a:pt x="38548" y="132"/>
                    <a:pt x="38602" y="132"/>
                    <a:pt x="38656" y="162"/>
                  </a:cubicBezTo>
                  <a:cubicBezTo>
                    <a:pt x="38714" y="193"/>
                    <a:pt x="38746" y="241"/>
                    <a:pt x="38753" y="304"/>
                  </a:cubicBezTo>
                  <a:close/>
                  <a:moveTo>
                    <a:pt x="38610" y="478"/>
                  </a:moveTo>
                  <a:cubicBezTo>
                    <a:pt x="38681" y="347"/>
                    <a:pt x="38687" y="265"/>
                    <a:pt x="38626" y="232"/>
                  </a:cubicBezTo>
                  <a:cubicBezTo>
                    <a:pt x="38565" y="198"/>
                    <a:pt x="38499" y="246"/>
                    <a:pt x="38428" y="375"/>
                  </a:cubicBezTo>
                  <a:cubicBezTo>
                    <a:pt x="38353" y="514"/>
                    <a:pt x="38347" y="600"/>
                    <a:pt x="38409" y="634"/>
                  </a:cubicBezTo>
                  <a:cubicBezTo>
                    <a:pt x="38469" y="666"/>
                    <a:pt x="38536" y="614"/>
                    <a:pt x="38610" y="478"/>
                  </a:cubicBezTo>
                  <a:close/>
                  <a:moveTo>
                    <a:pt x="38620" y="902"/>
                  </a:moveTo>
                  <a:cubicBezTo>
                    <a:pt x="38555" y="825"/>
                    <a:pt x="38555" y="825"/>
                    <a:pt x="38555" y="825"/>
                  </a:cubicBezTo>
                  <a:cubicBezTo>
                    <a:pt x="39005" y="446"/>
                    <a:pt x="39005" y="446"/>
                    <a:pt x="39005" y="446"/>
                  </a:cubicBezTo>
                  <a:cubicBezTo>
                    <a:pt x="39070" y="522"/>
                    <a:pt x="39070" y="522"/>
                    <a:pt x="39070" y="522"/>
                  </a:cubicBezTo>
                  <a:lnTo>
                    <a:pt x="38620" y="902"/>
                  </a:lnTo>
                  <a:close/>
                  <a:moveTo>
                    <a:pt x="39287" y="981"/>
                  </a:moveTo>
                  <a:cubicBezTo>
                    <a:pt x="39264" y="1040"/>
                    <a:pt x="39210" y="1098"/>
                    <a:pt x="39127" y="1153"/>
                  </a:cubicBezTo>
                  <a:cubicBezTo>
                    <a:pt x="38960" y="1264"/>
                    <a:pt x="38840" y="1265"/>
                    <a:pt x="38769" y="1157"/>
                  </a:cubicBezTo>
                  <a:cubicBezTo>
                    <a:pt x="38731" y="1101"/>
                    <a:pt x="38725" y="1043"/>
                    <a:pt x="38750" y="984"/>
                  </a:cubicBezTo>
                  <a:cubicBezTo>
                    <a:pt x="38774" y="924"/>
                    <a:pt x="38830" y="866"/>
                    <a:pt x="38917" y="808"/>
                  </a:cubicBezTo>
                  <a:cubicBezTo>
                    <a:pt x="38996" y="756"/>
                    <a:pt x="39065" y="730"/>
                    <a:pt x="39126" y="731"/>
                  </a:cubicBezTo>
                  <a:cubicBezTo>
                    <a:pt x="39187" y="732"/>
                    <a:pt x="39234" y="758"/>
                    <a:pt x="39268" y="810"/>
                  </a:cubicBezTo>
                  <a:cubicBezTo>
                    <a:pt x="39304" y="864"/>
                    <a:pt x="39311" y="921"/>
                    <a:pt x="39287" y="981"/>
                  </a:cubicBezTo>
                  <a:close/>
                  <a:moveTo>
                    <a:pt x="39079" y="1068"/>
                  </a:moveTo>
                  <a:cubicBezTo>
                    <a:pt x="39204" y="985"/>
                    <a:pt x="39247" y="915"/>
                    <a:pt x="39209" y="857"/>
                  </a:cubicBezTo>
                  <a:cubicBezTo>
                    <a:pt x="39171" y="799"/>
                    <a:pt x="39090" y="811"/>
                    <a:pt x="38967" y="892"/>
                  </a:cubicBezTo>
                  <a:cubicBezTo>
                    <a:pt x="38836" y="979"/>
                    <a:pt x="38790" y="1052"/>
                    <a:pt x="38829" y="1112"/>
                  </a:cubicBezTo>
                  <a:cubicBezTo>
                    <a:pt x="38867" y="1168"/>
                    <a:pt x="38950" y="1153"/>
                    <a:pt x="39079" y="1068"/>
                  </a:cubicBezTo>
                  <a:close/>
                  <a:moveTo>
                    <a:pt x="39039" y="1506"/>
                  </a:moveTo>
                  <a:cubicBezTo>
                    <a:pt x="38976" y="1427"/>
                    <a:pt x="38976" y="1427"/>
                    <a:pt x="38976" y="1427"/>
                  </a:cubicBezTo>
                  <a:cubicBezTo>
                    <a:pt x="39434" y="1057"/>
                    <a:pt x="39434" y="1057"/>
                    <a:pt x="39434" y="1057"/>
                  </a:cubicBezTo>
                  <a:cubicBezTo>
                    <a:pt x="39497" y="1136"/>
                    <a:pt x="39497" y="1136"/>
                    <a:pt x="39497" y="1136"/>
                  </a:cubicBezTo>
                  <a:lnTo>
                    <a:pt x="39039" y="1506"/>
                  </a:lnTo>
                  <a:close/>
                  <a:moveTo>
                    <a:pt x="39747" y="1506"/>
                  </a:moveTo>
                  <a:cubicBezTo>
                    <a:pt x="39735" y="1568"/>
                    <a:pt x="39693" y="1635"/>
                    <a:pt x="39622" y="1704"/>
                  </a:cubicBezTo>
                  <a:cubicBezTo>
                    <a:pt x="39478" y="1845"/>
                    <a:pt x="39361" y="1869"/>
                    <a:pt x="39270" y="1776"/>
                  </a:cubicBezTo>
                  <a:cubicBezTo>
                    <a:pt x="39223" y="1728"/>
                    <a:pt x="39206" y="1672"/>
                    <a:pt x="39219" y="1609"/>
                  </a:cubicBezTo>
                  <a:cubicBezTo>
                    <a:pt x="39232" y="1546"/>
                    <a:pt x="39276" y="1478"/>
                    <a:pt x="39350" y="1406"/>
                  </a:cubicBezTo>
                  <a:cubicBezTo>
                    <a:pt x="39418" y="1339"/>
                    <a:pt x="39482" y="1301"/>
                    <a:pt x="39542" y="1291"/>
                  </a:cubicBezTo>
                  <a:cubicBezTo>
                    <a:pt x="39602" y="1280"/>
                    <a:pt x="39653" y="1297"/>
                    <a:pt x="39696" y="1341"/>
                  </a:cubicBezTo>
                  <a:cubicBezTo>
                    <a:pt x="39742" y="1388"/>
                    <a:pt x="39759" y="1443"/>
                    <a:pt x="39747" y="1506"/>
                  </a:cubicBezTo>
                  <a:close/>
                  <a:moveTo>
                    <a:pt x="39558" y="1630"/>
                  </a:moveTo>
                  <a:cubicBezTo>
                    <a:pt x="39666" y="1525"/>
                    <a:pt x="39695" y="1448"/>
                    <a:pt x="39647" y="1399"/>
                  </a:cubicBezTo>
                  <a:cubicBezTo>
                    <a:pt x="39598" y="1349"/>
                    <a:pt x="39521" y="1375"/>
                    <a:pt x="39415" y="1478"/>
                  </a:cubicBezTo>
                  <a:cubicBezTo>
                    <a:pt x="39303" y="1588"/>
                    <a:pt x="39271" y="1669"/>
                    <a:pt x="39321" y="1720"/>
                  </a:cubicBezTo>
                  <a:cubicBezTo>
                    <a:pt x="39369" y="1768"/>
                    <a:pt x="39448" y="1738"/>
                    <a:pt x="39558" y="1630"/>
                  </a:cubicBezTo>
                  <a:close/>
                  <a:moveTo>
                    <a:pt x="39601" y="2067"/>
                  </a:moveTo>
                  <a:cubicBezTo>
                    <a:pt x="39524" y="2002"/>
                    <a:pt x="39524" y="2002"/>
                    <a:pt x="39524" y="2002"/>
                  </a:cubicBezTo>
                  <a:cubicBezTo>
                    <a:pt x="39905" y="1553"/>
                    <a:pt x="39905" y="1553"/>
                    <a:pt x="39905" y="1553"/>
                  </a:cubicBezTo>
                  <a:cubicBezTo>
                    <a:pt x="39982" y="1618"/>
                    <a:pt x="39982" y="1618"/>
                    <a:pt x="39982" y="1618"/>
                  </a:cubicBezTo>
                  <a:lnTo>
                    <a:pt x="39601" y="2067"/>
                  </a:lnTo>
                  <a:close/>
                  <a:moveTo>
                    <a:pt x="39818" y="2235"/>
                  </a:moveTo>
                  <a:cubicBezTo>
                    <a:pt x="39737" y="2175"/>
                    <a:pt x="39737" y="2175"/>
                    <a:pt x="39737" y="2175"/>
                  </a:cubicBezTo>
                  <a:cubicBezTo>
                    <a:pt x="40088" y="1702"/>
                    <a:pt x="40088" y="1702"/>
                    <a:pt x="40088" y="1702"/>
                  </a:cubicBezTo>
                  <a:cubicBezTo>
                    <a:pt x="40169" y="1762"/>
                    <a:pt x="40169" y="1762"/>
                    <a:pt x="40169" y="1762"/>
                  </a:cubicBezTo>
                  <a:lnTo>
                    <a:pt x="39818" y="2235"/>
                  </a:lnTo>
                  <a:close/>
                  <a:moveTo>
                    <a:pt x="40503" y="2058"/>
                  </a:moveTo>
                  <a:cubicBezTo>
                    <a:pt x="40507" y="2121"/>
                    <a:pt x="40483" y="2196"/>
                    <a:pt x="40432" y="2281"/>
                  </a:cubicBezTo>
                  <a:cubicBezTo>
                    <a:pt x="40328" y="2453"/>
                    <a:pt x="40220" y="2506"/>
                    <a:pt x="40110" y="2439"/>
                  </a:cubicBezTo>
                  <a:cubicBezTo>
                    <a:pt x="40052" y="2404"/>
                    <a:pt x="40021" y="2355"/>
                    <a:pt x="40018" y="2290"/>
                  </a:cubicBezTo>
                  <a:cubicBezTo>
                    <a:pt x="40015" y="2226"/>
                    <a:pt x="40040" y="2150"/>
                    <a:pt x="40094" y="2060"/>
                  </a:cubicBezTo>
                  <a:cubicBezTo>
                    <a:pt x="40143" y="1979"/>
                    <a:pt x="40195" y="1926"/>
                    <a:pt x="40251" y="1901"/>
                  </a:cubicBezTo>
                  <a:cubicBezTo>
                    <a:pt x="40306" y="1876"/>
                    <a:pt x="40360" y="1879"/>
                    <a:pt x="40412" y="1911"/>
                  </a:cubicBezTo>
                  <a:cubicBezTo>
                    <a:pt x="40468" y="1945"/>
                    <a:pt x="40499" y="1994"/>
                    <a:pt x="40503" y="2058"/>
                  </a:cubicBezTo>
                  <a:close/>
                  <a:moveTo>
                    <a:pt x="40352" y="2225"/>
                  </a:moveTo>
                  <a:cubicBezTo>
                    <a:pt x="40429" y="2097"/>
                    <a:pt x="40439" y="2015"/>
                    <a:pt x="40379" y="1980"/>
                  </a:cubicBezTo>
                  <a:cubicBezTo>
                    <a:pt x="40320" y="1943"/>
                    <a:pt x="40251" y="1988"/>
                    <a:pt x="40175" y="2114"/>
                  </a:cubicBezTo>
                  <a:cubicBezTo>
                    <a:pt x="40094" y="2249"/>
                    <a:pt x="40084" y="2335"/>
                    <a:pt x="40145" y="2372"/>
                  </a:cubicBezTo>
                  <a:cubicBezTo>
                    <a:pt x="40203" y="2407"/>
                    <a:pt x="40272" y="2358"/>
                    <a:pt x="40352" y="2225"/>
                  </a:cubicBezTo>
                  <a:close/>
                  <a:moveTo>
                    <a:pt x="40917" y="2253"/>
                  </a:moveTo>
                  <a:cubicBezTo>
                    <a:pt x="40929" y="2316"/>
                    <a:pt x="40914" y="2393"/>
                    <a:pt x="40874" y="2484"/>
                  </a:cubicBezTo>
                  <a:cubicBezTo>
                    <a:pt x="40792" y="2667"/>
                    <a:pt x="40692" y="2733"/>
                    <a:pt x="40574" y="2680"/>
                  </a:cubicBezTo>
                  <a:cubicBezTo>
                    <a:pt x="40512" y="2653"/>
                    <a:pt x="40476" y="2607"/>
                    <a:pt x="40464" y="2544"/>
                  </a:cubicBezTo>
                  <a:cubicBezTo>
                    <a:pt x="40453" y="2481"/>
                    <a:pt x="40469" y="2402"/>
                    <a:pt x="40511" y="2307"/>
                  </a:cubicBezTo>
                  <a:cubicBezTo>
                    <a:pt x="40550" y="2220"/>
                    <a:pt x="40595" y="2161"/>
                    <a:pt x="40647" y="2129"/>
                  </a:cubicBezTo>
                  <a:cubicBezTo>
                    <a:pt x="40698" y="2097"/>
                    <a:pt x="40752" y="2094"/>
                    <a:pt x="40808" y="2119"/>
                  </a:cubicBezTo>
                  <a:cubicBezTo>
                    <a:pt x="40868" y="2146"/>
                    <a:pt x="40904" y="2190"/>
                    <a:pt x="40917" y="2253"/>
                  </a:cubicBezTo>
                  <a:close/>
                  <a:moveTo>
                    <a:pt x="40788" y="2438"/>
                  </a:moveTo>
                  <a:cubicBezTo>
                    <a:pt x="40848" y="2301"/>
                    <a:pt x="40847" y="2219"/>
                    <a:pt x="40784" y="2191"/>
                  </a:cubicBezTo>
                  <a:cubicBezTo>
                    <a:pt x="40720" y="2162"/>
                    <a:pt x="40658" y="2215"/>
                    <a:pt x="40599" y="2350"/>
                  </a:cubicBezTo>
                  <a:cubicBezTo>
                    <a:pt x="40535" y="2494"/>
                    <a:pt x="40535" y="2580"/>
                    <a:pt x="40600" y="2609"/>
                  </a:cubicBezTo>
                  <a:cubicBezTo>
                    <a:pt x="40662" y="2637"/>
                    <a:pt x="40725" y="2580"/>
                    <a:pt x="40788" y="2438"/>
                  </a:cubicBezTo>
                  <a:close/>
                  <a:moveTo>
                    <a:pt x="40990" y="2829"/>
                  </a:moveTo>
                  <a:cubicBezTo>
                    <a:pt x="40894" y="2797"/>
                    <a:pt x="40894" y="2797"/>
                    <a:pt x="40894" y="2797"/>
                  </a:cubicBezTo>
                  <a:cubicBezTo>
                    <a:pt x="41081" y="2238"/>
                    <a:pt x="41081" y="2238"/>
                    <a:pt x="41081" y="2238"/>
                  </a:cubicBezTo>
                  <a:cubicBezTo>
                    <a:pt x="41177" y="2270"/>
                    <a:pt x="41177" y="2270"/>
                    <a:pt x="41177" y="2270"/>
                  </a:cubicBezTo>
                  <a:lnTo>
                    <a:pt x="40990" y="2829"/>
                  </a:lnTo>
                  <a:close/>
                  <a:moveTo>
                    <a:pt x="41586" y="2448"/>
                  </a:moveTo>
                  <a:cubicBezTo>
                    <a:pt x="41610" y="2507"/>
                    <a:pt x="41610" y="2585"/>
                    <a:pt x="41588" y="2682"/>
                  </a:cubicBezTo>
                  <a:cubicBezTo>
                    <a:pt x="41542" y="2878"/>
                    <a:pt x="41456" y="2962"/>
                    <a:pt x="41330" y="2932"/>
                  </a:cubicBezTo>
                  <a:cubicBezTo>
                    <a:pt x="41265" y="2917"/>
                    <a:pt x="41220" y="2879"/>
                    <a:pt x="41197" y="2819"/>
                  </a:cubicBezTo>
                  <a:cubicBezTo>
                    <a:pt x="41174" y="2759"/>
                    <a:pt x="41175" y="2679"/>
                    <a:pt x="41198" y="2577"/>
                  </a:cubicBezTo>
                  <a:cubicBezTo>
                    <a:pt x="41220" y="2485"/>
                    <a:pt x="41253" y="2418"/>
                    <a:pt x="41297" y="2377"/>
                  </a:cubicBezTo>
                  <a:cubicBezTo>
                    <a:pt x="41342" y="2336"/>
                    <a:pt x="41395" y="2323"/>
                    <a:pt x="41454" y="2337"/>
                  </a:cubicBezTo>
                  <a:cubicBezTo>
                    <a:pt x="41518" y="2351"/>
                    <a:pt x="41562" y="2388"/>
                    <a:pt x="41586" y="2448"/>
                  </a:cubicBezTo>
                  <a:close/>
                  <a:moveTo>
                    <a:pt x="41494" y="2654"/>
                  </a:moveTo>
                  <a:cubicBezTo>
                    <a:pt x="41528" y="2508"/>
                    <a:pt x="41512" y="2427"/>
                    <a:pt x="41444" y="2412"/>
                  </a:cubicBezTo>
                  <a:cubicBezTo>
                    <a:pt x="41376" y="2396"/>
                    <a:pt x="41325" y="2460"/>
                    <a:pt x="41292" y="2603"/>
                  </a:cubicBezTo>
                  <a:cubicBezTo>
                    <a:pt x="41257" y="2757"/>
                    <a:pt x="41274" y="2841"/>
                    <a:pt x="41343" y="2857"/>
                  </a:cubicBezTo>
                  <a:cubicBezTo>
                    <a:pt x="41409" y="2873"/>
                    <a:pt x="41459" y="2805"/>
                    <a:pt x="41494" y="2654"/>
                  </a:cubicBezTo>
                  <a:close/>
                  <a:moveTo>
                    <a:pt x="41766" y="2999"/>
                  </a:moveTo>
                  <a:cubicBezTo>
                    <a:pt x="41667" y="2986"/>
                    <a:pt x="41667" y="2986"/>
                    <a:pt x="41667" y="2986"/>
                  </a:cubicBezTo>
                  <a:cubicBezTo>
                    <a:pt x="41745" y="2402"/>
                    <a:pt x="41745" y="2402"/>
                    <a:pt x="41745" y="2402"/>
                  </a:cubicBezTo>
                  <a:cubicBezTo>
                    <a:pt x="41844" y="2416"/>
                    <a:pt x="41844" y="2416"/>
                    <a:pt x="41844" y="2416"/>
                  </a:cubicBezTo>
                  <a:lnTo>
                    <a:pt x="41766" y="2999"/>
                  </a:lnTo>
                  <a:close/>
                  <a:moveTo>
                    <a:pt x="42040" y="3023"/>
                  </a:moveTo>
                  <a:cubicBezTo>
                    <a:pt x="41939" y="3017"/>
                    <a:pt x="41939" y="3017"/>
                    <a:pt x="41939" y="3017"/>
                  </a:cubicBezTo>
                  <a:cubicBezTo>
                    <a:pt x="41979" y="2429"/>
                    <a:pt x="41979" y="2429"/>
                    <a:pt x="41979" y="2429"/>
                  </a:cubicBezTo>
                  <a:cubicBezTo>
                    <a:pt x="42080" y="2436"/>
                    <a:pt x="42080" y="2436"/>
                    <a:pt x="42080" y="2436"/>
                  </a:cubicBezTo>
                  <a:lnTo>
                    <a:pt x="42040" y="3023"/>
                  </a:lnTo>
                  <a:close/>
                  <a:moveTo>
                    <a:pt x="42309" y="3030"/>
                  </a:moveTo>
                  <a:cubicBezTo>
                    <a:pt x="42209" y="3029"/>
                    <a:pt x="42209" y="3029"/>
                    <a:pt x="42209" y="3029"/>
                  </a:cubicBezTo>
                  <a:cubicBezTo>
                    <a:pt x="42215" y="2440"/>
                    <a:pt x="42215" y="2440"/>
                    <a:pt x="42215" y="2440"/>
                  </a:cubicBezTo>
                  <a:cubicBezTo>
                    <a:pt x="42315" y="2441"/>
                    <a:pt x="42315" y="2441"/>
                    <a:pt x="42315" y="2441"/>
                  </a:cubicBezTo>
                  <a:lnTo>
                    <a:pt x="42309" y="3030"/>
                  </a:lnTo>
                  <a:close/>
                  <a:moveTo>
                    <a:pt x="42759" y="2481"/>
                  </a:moveTo>
                  <a:cubicBezTo>
                    <a:pt x="42801" y="2530"/>
                    <a:pt x="42826" y="2604"/>
                    <a:pt x="42835" y="2704"/>
                  </a:cubicBezTo>
                  <a:cubicBezTo>
                    <a:pt x="42853" y="2904"/>
                    <a:pt x="42797" y="3010"/>
                    <a:pt x="42668" y="3022"/>
                  </a:cubicBezTo>
                  <a:cubicBezTo>
                    <a:pt x="42601" y="3028"/>
                    <a:pt x="42547" y="3006"/>
                    <a:pt x="42507" y="2956"/>
                  </a:cubicBezTo>
                  <a:cubicBezTo>
                    <a:pt x="42466" y="2906"/>
                    <a:pt x="42441" y="2829"/>
                    <a:pt x="42432" y="2726"/>
                  </a:cubicBezTo>
                  <a:cubicBezTo>
                    <a:pt x="42423" y="2631"/>
                    <a:pt x="42434" y="2558"/>
                    <a:pt x="42464" y="2505"/>
                  </a:cubicBezTo>
                  <a:cubicBezTo>
                    <a:pt x="42493" y="2452"/>
                    <a:pt x="42539" y="2422"/>
                    <a:pt x="42600" y="2417"/>
                  </a:cubicBezTo>
                  <a:cubicBezTo>
                    <a:pt x="42665" y="2411"/>
                    <a:pt x="42718" y="2432"/>
                    <a:pt x="42759" y="2481"/>
                  </a:cubicBezTo>
                  <a:close/>
                  <a:moveTo>
                    <a:pt x="42737" y="2706"/>
                  </a:moveTo>
                  <a:cubicBezTo>
                    <a:pt x="42724" y="2557"/>
                    <a:pt x="42683" y="2485"/>
                    <a:pt x="42614" y="2491"/>
                  </a:cubicBezTo>
                  <a:cubicBezTo>
                    <a:pt x="42544" y="2498"/>
                    <a:pt x="42516" y="2574"/>
                    <a:pt x="42529" y="2721"/>
                  </a:cubicBezTo>
                  <a:cubicBezTo>
                    <a:pt x="42543" y="2878"/>
                    <a:pt x="42586" y="2953"/>
                    <a:pt x="42657" y="2946"/>
                  </a:cubicBezTo>
                  <a:cubicBezTo>
                    <a:pt x="42724" y="2940"/>
                    <a:pt x="42751" y="2860"/>
                    <a:pt x="42737" y="2706"/>
                  </a:cubicBezTo>
                  <a:close/>
                  <a:moveTo>
                    <a:pt x="43104" y="2949"/>
                  </a:moveTo>
                  <a:cubicBezTo>
                    <a:pt x="43005" y="2967"/>
                    <a:pt x="43005" y="2967"/>
                    <a:pt x="43005" y="2967"/>
                  </a:cubicBezTo>
                  <a:cubicBezTo>
                    <a:pt x="42897" y="2388"/>
                    <a:pt x="42897" y="2388"/>
                    <a:pt x="42897" y="2388"/>
                  </a:cubicBezTo>
                  <a:cubicBezTo>
                    <a:pt x="42996" y="2370"/>
                    <a:pt x="42996" y="2370"/>
                    <a:pt x="42996" y="2370"/>
                  </a:cubicBezTo>
                  <a:lnTo>
                    <a:pt x="43104" y="2949"/>
                  </a:lnTo>
                  <a:close/>
                  <a:moveTo>
                    <a:pt x="43371" y="2886"/>
                  </a:moveTo>
                  <a:cubicBezTo>
                    <a:pt x="43274" y="2911"/>
                    <a:pt x="43274" y="2911"/>
                    <a:pt x="43274" y="2911"/>
                  </a:cubicBezTo>
                  <a:cubicBezTo>
                    <a:pt x="43128" y="2341"/>
                    <a:pt x="43128" y="2341"/>
                    <a:pt x="43128" y="2341"/>
                  </a:cubicBezTo>
                  <a:cubicBezTo>
                    <a:pt x="43225" y="2316"/>
                    <a:pt x="43225" y="2316"/>
                    <a:pt x="43225" y="2316"/>
                  </a:cubicBezTo>
                  <a:lnTo>
                    <a:pt x="43371" y="2886"/>
                  </a:lnTo>
                  <a:close/>
                  <a:moveTo>
                    <a:pt x="43665" y="2243"/>
                  </a:moveTo>
                  <a:cubicBezTo>
                    <a:pt x="43717" y="2280"/>
                    <a:pt x="43760" y="2345"/>
                    <a:pt x="43794" y="2439"/>
                  </a:cubicBezTo>
                  <a:cubicBezTo>
                    <a:pt x="43862" y="2628"/>
                    <a:pt x="43835" y="2744"/>
                    <a:pt x="43713" y="2788"/>
                  </a:cubicBezTo>
                  <a:cubicBezTo>
                    <a:pt x="43650" y="2811"/>
                    <a:pt x="43592" y="2804"/>
                    <a:pt x="43540" y="2766"/>
                  </a:cubicBezTo>
                  <a:cubicBezTo>
                    <a:pt x="43488" y="2728"/>
                    <a:pt x="43445" y="2660"/>
                    <a:pt x="43410" y="2562"/>
                  </a:cubicBezTo>
                  <a:cubicBezTo>
                    <a:pt x="43377" y="2473"/>
                    <a:pt x="43369" y="2399"/>
                    <a:pt x="43384" y="2340"/>
                  </a:cubicBezTo>
                  <a:cubicBezTo>
                    <a:pt x="43400" y="2281"/>
                    <a:pt x="43436" y="2241"/>
                    <a:pt x="43494" y="2221"/>
                  </a:cubicBezTo>
                  <a:cubicBezTo>
                    <a:pt x="43556" y="2198"/>
                    <a:pt x="43613" y="2206"/>
                    <a:pt x="43665" y="2243"/>
                  </a:cubicBezTo>
                  <a:close/>
                  <a:moveTo>
                    <a:pt x="43700" y="2465"/>
                  </a:moveTo>
                  <a:cubicBezTo>
                    <a:pt x="43649" y="2325"/>
                    <a:pt x="43591" y="2266"/>
                    <a:pt x="43526" y="2289"/>
                  </a:cubicBezTo>
                  <a:cubicBezTo>
                    <a:pt x="43461" y="2313"/>
                    <a:pt x="43453" y="2394"/>
                    <a:pt x="43502" y="2533"/>
                  </a:cubicBezTo>
                  <a:cubicBezTo>
                    <a:pt x="43556" y="2681"/>
                    <a:pt x="43616" y="2743"/>
                    <a:pt x="43683" y="2718"/>
                  </a:cubicBezTo>
                  <a:cubicBezTo>
                    <a:pt x="43747" y="2695"/>
                    <a:pt x="43752" y="2611"/>
                    <a:pt x="43700" y="2465"/>
                  </a:cubicBezTo>
                  <a:close/>
                  <a:moveTo>
                    <a:pt x="44116" y="2607"/>
                  </a:moveTo>
                  <a:cubicBezTo>
                    <a:pt x="44025" y="2650"/>
                    <a:pt x="44025" y="2650"/>
                    <a:pt x="44025" y="2650"/>
                  </a:cubicBezTo>
                  <a:cubicBezTo>
                    <a:pt x="43774" y="2118"/>
                    <a:pt x="43774" y="2118"/>
                    <a:pt x="43774" y="2118"/>
                  </a:cubicBezTo>
                  <a:cubicBezTo>
                    <a:pt x="43865" y="2075"/>
                    <a:pt x="43865" y="2075"/>
                    <a:pt x="43865" y="2075"/>
                  </a:cubicBezTo>
                  <a:lnTo>
                    <a:pt x="44116" y="2607"/>
                  </a:lnTo>
                  <a:close/>
                  <a:moveTo>
                    <a:pt x="44358" y="2479"/>
                  </a:moveTo>
                  <a:cubicBezTo>
                    <a:pt x="44270" y="2528"/>
                    <a:pt x="44270" y="2528"/>
                    <a:pt x="44270" y="2528"/>
                  </a:cubicBezTo>
                  <a:cubicBezTo>
                    <a:pt x="43985" y="2013"/>
                    <a:pt x="43985" y="2013"/>
                    <a:pt x="43985" y="2013"/>
                  </a:cubicBezTo>
                  <a:cubicBezTo>
                    <a:pt x="44073" y="1965"/>
                    <a:pt x="44073" y="1965"/>
                    <a:pt x="44073" y="1965"/>
                  </a:cubicBezTo>
                  <a:lnTo>
                    <a:pt x="44358" y="2479"/>
                  </a:lnTo>
                  <a:close/>
                  <a:moveTo>
                    <a:pt x="44480" y="1782"/>
                  </a:moveTo>
                  <a:cubicBezTo>
                    <a:pt x="44540" y="1805"/>
                    <a:pt x="44598" y="1857"/>
                    <a:pt x="44654" y="1939"/>
                  </a:cubicBezTo>
                  <a:cubicBezTo>
                    <a:pt x="44768" y="2105"/>
                    <a:pt x="44772" y="2225"/>
                    <a:pt x="44665" y="2298"/>
                  </a:cubicBezTo>
                  <a:cubicBezTo>
                    <a:pt x="44609" y="2336"/>
                    <a:pt x="44551" y="2344"/>
                    <a:pt x="44492" y="2320"/>
                  </a:cubicBezTo>
                  <a:cubicBezTo>
                    <a:pt x="44432" y="2296"/>
                    <a:pt x="44373" y="2241"/>
                    <a:pt x="44314" y="2156"/>
                  </a:cubicBezTo>
                  <a:cubicBezTo>
                    <a:pt x="44260" y="2078"/>
                    <a:pt x="44233" y="2008"/>
                    <a:pt x="44233" y="1947"/>
                  </a:cubicBezTo>
                  <a:cubicBezTo>
                    <a:pt x="44233" y="1887"/>
                    <a:pt x="44258" y="1839"/>
                    <a:pt x="44309" y="1804"/>
                  </a:cubicBezTo>
                  <a:cubicBezTo>
                    <a:pt x="44363" y="1767"/>
                    <a:pt x="44420" y="1760"/>
                    <a:pt x="44480" y="1782"/>
                  </a:cubicBezTo>
                  <a:close/>
                  <a:moveTo>
                    <a:pt x="44570" y="1989"/>
                  </a:moveTo>
                  <a:cubicBezTo>
                    <a:pt x="44486" y="1866"/>
                    <a:pt x="44415" y="1823"/>
                    <a:pt x="44358" y="1862"/>
                  </a:cubicBezTo>
                  <a:cubicBezTo>
                    <a:pt x="44300" y="1902"/>
                    <a:pt x="44313" y="1983"/>
                    <a:pt x="44396" y="2104"/>
                  </a:cubicBezTo>
                  <a:cubicBezTo>
                    <a:pt x="44485" y="2234"/>
                    <a:pt x="44559" y="2278"/>
                    <a:pt x="44618" y="2238"/>
                  </a:cubicBezTo>
                  <a:cubicBezTo>
                    <a:pt x="44674" y="2200"/>
                    <a:pt x="44658" y="2117"/>
                    <a:pt x="44570" y="1989"/>
                  </a:cubicBezTo>
                  <a:close/>
                  <a:moveTo>
                    <a:pt x="44829" y="1486"/>
                  </a:moveTo>
                  <a:cubicBezTo>
                    <a:pt x="44891" y="1501"/>
                    <a:pt x="44955" y="1546"/>
                    <a:pt x="45021" y="1621"/>
                  </a:cubicBezTo>
                  <a:cubicBezTo>
                    <a:pt x="45155" y="1771"/>
                    <a:pt x="45173" y="1890"/>
                    <a:pt x="45076" y="1975"/>
                  </a:cubicBezTo>
                  <a:cubicBezTo>
                    <a:pt x="45026" y="2020"/>
                    <a:pt x="44969" y="2035"/>
                    <a:pt x="44907" y="2018"/>
                  </a:cubicBezTo>
                  <a:cubicBezTo>
                    <a:pt x="44845" y="2002"/>
                    <a:pt x="44779" y="1955"/>
                    <a:pt x="44710" y="1878"/>
                  </a:cubicBezTo>
                  <a:cubicBezTo>
                    <a:pt x="44647" y="1807"/>
                    <a:pt x="44612" y="1741"/>
                    <a:pt x="44605" y="1681"/>
                  </a:cubicBezTo>
                  <a:cubicBezTo>
                    <a:pt x="44597" y="1621"/>
                    <a:pt x="44616" y="1570"/>
                    <a:pt x="44662" y="1529"/>
                  </a:cubicBezTo>
                  <a:cubicBezTo>
                    <a:pt x="44711" y="1486"/>
                    <a:pt x="44767" y="1471"/>
                    <a:pt x="44829" y="1486"/>
                  </a:cubicBezTo>
                  <a:close/>
                  <a:moveTo>
                    <a:pt x="44944" y="1680"/>
                  </a:moveTo>
                  <a:cubicBezTo>
                    <a:pt x="44845" y="1568"/>
                    <a:pt x="44769" y="1535"/>
                    <a:pt x="44718" y="1581"/>
                  </a:cubicBezTo>
                  <a:cubicBezTo>
                    <a:pt x="44665" y="1627"/>
                    <a:pt x="44688" y="1706"/>
                    <a:pt x="44786" y="1816"/>
                  </a:cubicBezTo>
                  <a:cubicBezTo>
                    <a:pt x="44890" y="1934"/>
                    <a:pt x="44969" y="1969"/>
                    <a:pt x="45022" y="1922"/>
                  </a:cubicBezTo>
                  <a:cubicBezTo>
                    <a:pt x="45073" y="1877"/>
                    <a:pt x="45047" y="1796"/>
                    <a:pt x="44944" y="1680"/>
                  </a:cubicBezTo>
                  <a:close/>
                  <a:moveTo>
                    <a:pt x="45383" y="1659"/>
                  </a:moveTo>
                  <a:cubicBezTo>
                    <a:pt x="45314" y="1733"/>
                    <a:pt x="45314" y="1733"/>
                    <a:pt x="45314" y="1733"/>
                  </a:cubicBezTo>
                  <a:cubicBezTo>
                    <a:pt x="44884" y="1331"/>
                    <a:pt x="44884" y="1331"/>
                    <a:pt x="44884" y="1331"/>
                  </a:cubicBezTo>
                  <a:cubicBezTo>
                    <a:pt x="44953" y="1257"/>
                    <a:pt x="44953" y="1257"/>
                    <a:pt x="44953" y="1257"/>
                  </a:cubicBezTo>
                  <a:lnTo>
                    <a:pt x="45383" y="165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45" name="TextBox 44"/>
          <p:cNvSpPr txBox="1"/>
          <p:nvPr/>
        </p:nvSpPr>
        <p:spPr>
          <a:xfrm>
            <a:off x="2172875" y="3380519"/>
            <a:ext cx="1284210" cy="3046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Information </a:t>
            </a:r>
            <a:b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management</a:t>
            </a:r>
          </a:p>
        </p:txBody>
      </p:sp>
      <p:sp>
        <p:nvSpPr>
          <p:cNvPr id="34" name="Freeform 16"/>
          <p:cNvSpPr>
            <a:spLocks noEditPoints="1"/>
          </p:cNvSpPr>
          <p:nvPr/>
        </p:nvSpPr>
        <p:spPr bwMode="auto">
          <a:xfrm>
            <a:off x="2275991"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3" name="Rectangle 15"/>
          <p:cNvSpPr>
            <a:spLocks noChangeArrowheads="1"/>
          </p:cNvSpPr>
          <p:nvPr/>
        </p:nvSpPr>
        <p:spPr bwMode="auto">
          <a:xfrm>
            <a:off x="3353969" y="3523264"/>
            <a:ext cx="847857" cy="63237"/>
          </a:xfrm>
          <a:prstGeom prst="rect">
            <a:avLst/>
          </a:prstGeom>
          <a:solidFill>
            <a:srgbClr val="0072CC"/>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4" name="Freeform 16"/>
          <p:cNvSpPr>
            <a:spLocks noEditPoints="1"/>
          </p:cNvSpPr>
          <p:nvPr/>
        </p:nvSpPr>
        <p:spPr bwMode="auto">
          <a:xfrm>
            <a:off x="4202763"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5" name="TextBox 64"/>
          <p:cNvSpPr txBox="1"/>
          <p:nvPr/>
        </p:nvSpPr>
        <p:spPr>
          <a:xfrm>
            <a:off x="4099647" y="3380519"/>
            <a:ext cx="1284210" cy="3046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Big Data</a:t>
            </a:r>
            <a:b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stores</a:t>
            </a:r>
          </a:p>
        </p:txBody>
      </p:sp>
      <p:sp>
        <p:nvSpPr>
          <p:cNvPr id="67" name="Rectangle 15"/>
          <p:cNvSpPr>
            <a:spLocks noChangeArrowheads="1"/>
          </p:cNvSpPr>
          <p:nvPr/>
        </p:nvSpPr>
        <p:spPr bwMode="auto">
          <a:xfrm>
            <a:off x="5264412" y="3523264"/>
            <a:ext cx="829569" cy="63237"/>
          </a:xfrm>
          <a:prstGeom prst="rect">
            <a:avLst/>
          </a:prstGeom>
          <a:solidFill>
            <a:srgbClr val="0072CC"/>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8" name="Freeform 16"/>
          <p:cNvSpPr>
            <a:spLocks noEditPoints="1"/>
          </p:cNvSpPr>
          <p:nvPr/>
        </p:nvSpPr>
        <p:spPr bwMode="auto">
          <a:xfrm>
            <a:off x="6113206"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9" name="TextBox 68"/>
          <p:cNvSpPr txBox="1"/>
          <p:nvPr/>
        </p:nvSpPr>
        <p:spPr>
          <a:xfrm>
            <a:off x="6010090" y="3380519"/>
            <a:ext cx="1284210" cy="30469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Machine</a:t>
            </a:r>
            <a:b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Learning</a:t>
            </a:r>
          </a:p>
        </p:txBody>
      </p:sp>
      <p:sp>
        <p:nvSpPr>
          <p:cNvPr id="70" name="Rectangle 15"/>
          <p:cNvSpPr>
            <a:spLocks noChangeArrowheads="1"/>
          </p:cNvSpPr>
          <p:nvPr/>
        </p:nvSpPr>
        <p:spPr bwMode="auto">
          <a:xfrm>
            <a:off x="7191183" y="3523264"/>
            <a:ext cx="829569" cy="63237"/>
          </a:xfrm>
          <a:prstGeom prst="rect">
            <a:avLst/>
          </a:prstGeom>
          <a:solidFill>
            <a:srgbClr val="0072CC"/>
          </a:solidFill>
          <a:ln>
            <a:noFill/>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71" name="Freeform 16"/>
          <p:cNvSpPr>
            <a:spLocks noEditPoints="1"/>
          </p:cNvSpPr>
          <p:nvPr/>
        </p:nvSpPr>
        <p:spPr bwMode="auto">
          <a:xfrm>
            <a:off x="8021689" y="3002490"/>
            <a:ext cx="1077978" cy="1078088"/>
          </a:xfrm>
          <a:custGeom>
            <a:avLst/>
            <a:gdLst>
              <a:gd name="T0" fmla="*/ 2059 w 4119"/>
              <a:gd name="T1" fmla="*/ 4119 h 4119"/>
              <a:gd name="T2" fmla="*/ 0 w 4119"/>
              <a:gd name="T3" fmla="*/ 2060 h 4119"/>
              <a:gd name="T4" fmla="*/ 2059 w 4119"/>
              <a:gd name="T5" fmla="*/ 0 h 4119"/>
              <a:gd name="T6" fmla="*/ 4119 w 4119"/>
              <a:gd name="T7" fmla="*/ 2060 h 4119"/>
              <a:gd name="T8" fmla="*/ 2059 w 4119"/>
              <a:gd name="T9" fmla="*/ 4119 h 4119"/>
              <a:gd name="T10" fmla="*/ 2059 w 4119"/>
              <a:gd name="T11" fmla="*/ 77 h 4119"/>
              <a:gd name="T12" fmla="*/ 76 w 4119"/>
              <a:gd name="T13" fmla="*/ 2060 h 4119"/>
              <a:gd name="T14" fmla="*/ 2059 w 4119"/>
              <a:gd name="T15" fmla="*/ 4043 h 4119"/>
              <a:gd name="T16" fmla="*/ 4043 w 4119"/>
              <a:gd name="T17" fmla="*/ 2060 h 4119"/>
              <a:gd name="T18" fmla="*/ 2059 w 4119"/>
              <a:gd name="T19" fmla="*/ 77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19" h="4119">
                <a:moveTo>
                  <a:pt x="2059" y="4119"/>
                </a:moveTo>
                <a:cubicBezTo>
                  <a:pt x="924" y="4119"/>
                  <a:pt x="0" y="3196"/>
                  <a:pt x="0" y="2060"/>
                </a:cubicBezTo>
                <a:cubicBezTo>
                  <a:pt x="0" y="924"/>
                  <a:pt x="924" y="0"/>
                  <a:pt x="2059" y="0"/>
                </a:cubicBezTo>
                <a:cubicBezTo>
                  <a:pt x="3195" y="0"/>
                  <a:pt x="4119" y="924"/>
                  <a:pt x="4119" y="2060"/>
                </a:cubicBezTo>
                <a:cubicBezTo>
                  <a:pt x="4119" y="3196"/>
                  <a:pt x="3195" y="4119"/>
                  <a:pt x="2059" y="4119"/>
                </a:cubicBezTo>
                <a:close/>
                <a:moveTo>
                  <a:pt x="2059" y="77"/>
                </a:moveTo>
                <a:cubicBezTo>
                  <a:pt x="966" y="77"/>
                  <a:pt x="76" y="966"/>
                  <a:pt x="76" y="2060"/>
                </a:cubicBezTo>
                <a:cubicBezTo>
                  <a:pt x="76" y="3154"/>
                  <a:pt x="966" y="4043"/>
                  <a:pt x="2059" y="4043"/>
                </a:cubicBezTo>
                <a:cubicBezTo>
                  <a:pt x="3153" y="4043"/>
                  <a:pt x="4043" y="3154"/>
                  <a:pt x="4043" y="2060"/>
                </a:cubicBezTo>
                <a:cubicBezTo>
                  <a:pt x="4043" y="966"/>
                  <a:pt x="3153" y="77"/>
                  <a:pt x="2059" y="77"/>
                </a:cubicBezTo>
                <a:close/>
              </a:path>
            </a:pathLst>
          </a:custGeom>
          <a:solidFill>
            <a:srgbClr val="00BCF2"/>
          </a:solidFill>
          <a:ln w="38100">
            <a:solidFill>
              <a:schemeClr val="accent1"/>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72" name="TextBox 71"/>
          <p:cNvSpPr txBox="1"/>
          <p:nvPr/>
        </p:nvSpPr>
        <p:spPr>
          <a:xfrm>
            <a:off x="7900285" y="3470953"/>
            <a:ext cx="1284210" cy="152349"/>
          </a:xfrm>
          <a:prstGeom prst="rect">
            <a:avLst/>
          </a:prstGeom>
          <a:noFill/>
        </p:spPr>
        <p:txBody>
          <a:bodyPr wrap="square" lIns="0" tIns="0" rIns="0" bIns="0"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Analytics</a:t>
            </a:r>
          </a:p>
        </p:txBody>
      </p:sp>
      <p:pic>
        <p:nvPicPr>
          <p:cNvPr id="26" name="Picture 25"/>
          <p:cNvPicPr>
            <a:picLocks noChangeAspect="1"/>
          </p:cNvPicPr>
          <p:nvPr/>
        </p:nvPicPr>
        <p:blipFill>
          <a:blip r:embed="rId6"/>
          <a:stretch>
            <a:fillRect/>
          </a:stretch>
        </p:blipFill>
        <p:spPr>
          <a:xfrm>
            <a:off x="316929" y="3273436"/>
            <a:ext cx="547818" cy="532538"/>
          </a:xfrm>
          <a:prstGeom prst="rect">
            <a:avLst/>
          </a:prstGeom>
        </p:spPr>
      </p:pic>
    </p:spTree>
    <p:extLst>
      <p:ext uri="{BB962C8B-B14F-4D97-AF65-F5344CB8AC3E}">
        <p14:creationId xmlns:p14="http://schemas.microsoft.com/office/powerpoint/2010/main" val="3350778840"/>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19" name="Title 1"/>
          <p:cNvSpPr txBox="1">
            <a:spLocks/>
          </p:cNvSpPr>
          <p:nvPr/>
        </p:nvSpPr>
        <p:spPr>
          <a:xfrm>
            <a:off x="427037" y="3197293"/>
            <a:ext cx="114300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Journey to the Cloud</a:t>
            </a:r>
            <a:endPar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
        <p:nvSpPr>
          <p:cNvPr id="9" name="Title 1"/>
          <p:cNvSpPr txBox="1">
            <a:spLocks/>
          </p:cNvSpPr>
          <p:nvPr/>
        </p:nvSpPr>
        <p:spPr>
          <a:xfrm>
            <a:off x="7792799" y="2354262"/>
            <a:ext cx="3573360" cy="2509743"/>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50000"/>
              </a:lnSpc>
              <a:spcBef>
                <a:spcPct val="0"/>
              </a:spcBef>
              <a:spcAft>
                <a:spcPts val="0"/>
              </a:spcAft>
              <a:buClrTx/>
              <a:buSzTx/>
              <a:buFontTx/>
              <a:buNone/>
              <a:tabLst/>
              <a:defRPr/>
            </a:pPr>
            <a:r>
              <a:rPr kumimoji="0" lang="en-US" sz="2400" b="0" i="0" u="none" strike="noStrike" kern="1200" cap="all" spc="-30" normalizeH="0" baseline="0" noProof="0" dirty="0" smtClean="0">
                <a:ln w="3175">
                  <a:noFill/>
                </a:ln>
                <a:solidFill>
                  <a:srgbClr val="FFFFFF"/>
                </a:solidFill>
                <a:effectLst/>
                <a:uLnTx/>
                <a:uFillTx/>
                <a:latin typeface="Segoe UI Semibold" panose="020B0702040204020203" pitchFamily="34" charset="0"/>
                <a:ea typeface="+mn-ea"/>
                <a:cs typeface="Segoe UI Semibold" panose="020B0702040204020203" pitchFamily="34" charset="0"/>
              </a:rPr>
              <a:t>Differentiation</a:t>
            </a:r>
          </a:p>
          <a:p>
            <a:pPr marL="0" marR="0" lvl="0" indent="0" algn="l" defTabSz="932742" rtl="0" eaLnBrk="1" fontAlgn="auto" latinLnBrk="0" hangingPunct="1">
              <a:lnSpc>
                <a:spcPct val="150000"/>
              </a:lnSpc>
              <a:spcBef>
                <a:spcPct val="0"/>
              </a:spcBef>
              <a:spcAft>
                <a:spcPts val="0"/>
              </a:spcAft>
              <a:buClrTx/>
              <a:buSzTx/>
              <a:buFontTx/>
              <a:buNone/>
              <a:tabLst/>
              <a:defRPr/>
            </a:pPr>
            <a:r>
              <a:rPr kumimoji="0" lang="en-US" sz="2400" b="0" i="0" u="none" strike="noStrike" kern="1200" cap="all" spc="-30" normalizeH="0" baseline="0" noProof="0" dirty="0" smtClean="0">
                <a:ln w="3175">
                  <a:noFill/>
                </a:ln>
                <a:solidFill>
                  <a:srgbClr val="FFFFFF"/>
                </a:solidFill>
                <a:effectLst/>
                <a:uLnTx/>
                <a:uFillTx/>
                <a:latin typeface="Segoe UI Semibold" panose="020B0702040204020203" pitchFamily="34" charset="0"/>
                <a:ea typeface="+mn-ea"/>
                <a:cs typeface="Segoe UI Semibold" panose="020B0702040204020203" pitchFamily="34" charset="0"/>
              </a:rPr>
              <a:t>Agility</a:t>
            </a:r>
          </a:p>
          <a:p>
            <a:pPr marL="0" marR="0" lvl="0" indent="0" algn="l" defTabSz="932742" rtl="0" eaLnBrk="1" fontAlgn="auto" latinLnBrk="0" hangingPunct="1">
              <a:lnSpc>
                <a:spcPct val="150000"/>
              </a:lnSpc>
              <a:spcBef>
                <a:spcPct val="0"/>
              </a:spcBef>
              <a:spcAft>
                <a:spcPts val="0"/>
              </a:spcAft>
              <a:buClrTx/>
              <a:buSzTx/>
              <a:buFontTx/>
              <a:buNone/>
              <a:tabLst/>
              <a:defRPr/>
            </a:pPr>
            <a:r>
              <a:rPr kumimoji="0" lang="en-US" sz="2400" b="0" i="0" u="none" strike="noStrike" kern="1200" cap="all" spc="-30" normalizeH="0" baseline="0" noProof="0" dirty="0" smtClean="0">
                <a:ln w="3175">
                  <a:noFill/>
                </a:ln>
                <a:solidFill>
                  <a:srgbClr val="FFFFFF"/>
                </a:solidFill>
                <a:effectLst/>
                <a:uLnTx/>
                <a:uFillTx/>
                <a:latin typeface="Segoe UI Semibold" panose="020B0702040204020203" pitchFamily="34" charset="0"/>
                <a:ea typeface="+mn-ea"/>
                <a:cs typeface="Segoe UI Semibold" panose="020B0702040204020203" pitchFamily="34" charset="0"/>
              </a:rPr>
              <a:t>Cost</a:t>
            </a:r>
          </a:p>
        </p:txBody>
      </p:sp>
      <p:sp>
        <p:nvSpPr>
          <p:cNvPr id="2" name="Rectangle 1"/>
          <p:cNvSpPr/>
          <p:nvPr/>
        </p:nvSpPr>
        <p:spPr bwMode="auto">
          <a:xfrm>
            <a:off x="579437" y="1899110"/>
            <a:ext cx="5486400" cy="104511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sp>
        <p:nvSpPr>
          <p:cNvPr id="10" name="Rectangle 9"/>
          <p:cNvSpPr/>
          <p:nvPr/>
        </p:nvSpPr>
        <p:spPr bwMode="auto">
          <a:xfrm>
            <a:off x="579437" y="4372194"/>
            <a:ext cx="5486400" cy="104511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Higher-level services</a:t>
            </a:r>
          </a:p>
        </p:txBody>
      </p:sp>
      <p:sp>
        <p:nvSpPr>
          <p:cNvPr id="11" name="Rectangle 10"/>
          <p:cNvSpPr/>
          <p:nvPr/>
        </p:nvSpPr>
        <p:spPr bwMode="auto">
          <a:xfrm>
            <a:off x="579437" y="3143260"/>
            <a:ext cx="5486400" cy="104511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sp>
        <p:nvSpPr>
          <p:cNvPr id="18" name="Right Brace 17"/>
          <p:cNvSpPr/>
          <p:nvPr/>
        </p:nvSpPr>
        <p:spPr>
          <a:xfrm>
            <a:off x="6437987" y="1592262"/>
            <a:ext cx="982662" cy="4069457"/>
          </a:xfrm>
          <a:prstGeom prst="rightBrace">
            <a:avLst>
              <a:gd name="adj1" fmla="val 0"/>
              <a:gd name="adj2" fmla="val 50000"/>
            </a:avLst>
          </a:prstGeom>
          <a:ln>
            <a:solidFill>
              <a:srgbClr val="92D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6" name="Group 5"/>
          <p:cNvGrpSpPr/>
          <p:nvPr/>
        </p:nvGrpSpPr>
        <p:grpSpPr>
          <a:xfrm>
            <a:off x="3002391" y="2701764"/>
            <a:ext cx="640492" cy="640492"/>
            <a:chOff x="3946524" y="2353372"/>
            <a:chExt cx="823783" cy="823783"/>
          </a:xfrm>
          <a:solidFill>
            <a:schemeClr val="bg2">
              <a:lumMod val="75000"/>
            </a:schemeClr>
          </a:solidFill>
        </p:grpSpPr>
        <p:sp>
          <p:nvSpPr>
            <p:cNvPr id="5" name="Oval 4"/>
            <p:cNvSpPr/>
            <p:nvPr/>
          </p:nvSpPr>
          <p:spPr bwMode="auto">
            <a:xfrm>
              <a:off x="3946524" y="2353372"/>
              <a:ext cx="823783" cy="82378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Plus 16"/>
            <p:cNvSpPr/>
            <p:nvPr/>
          </p:nvSpPr>
          <p:spPr bwMode="auto">
            <a:xfrm>
              <a:off x="4099812" y="2506660"/>
              <a:ext cx="517207" cy="517207"/>
            </a:xfrm>
            <a:prstGeom prst="mathPlus">
              <a:avLst>
                <a:gd name="adj1" fmla="val 4770"/>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5" name="Group 24"/>
          <p:cNvGrpSpPr/>
          <p:nvPr/>
        </p:nvGrpSpPr>
        <p:grpSpPr>
          <a:xfrm>
            <a:off x="3002391" y="3980739"/>
            <a:ext cx="640492" cy="640492"/>
            <a:chOff x="3946524" y="2353372"/>
            <a:chExt cx="823783" cy="823783"/>
          </a:xfrm>
          <a:solidFill>
            <a:schemeClr val="bg2">
              <a:lumMod val="75000"/>
            </a:schemeClr>
          </a:solidFill>
        </p:grpSpPr>
        <p:sp>
          <p:nvSpPr>
            <p:cNvPr id="26" name="Oval 25"/>
            <p:cNvSpPr/>
            <p:nvPr/>
          </p:nvSpPr>
          <p:spPr bwMode="auto">
            <a:xfrm>
              <a:off x="3946524" y="2353372"/>
              <a:ext cx="823783" cy="82378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Plus 26"/>
            <p:cNvSpPr/>
            <p:nvPr/>
          </p:nvSpPr>
          <p:spPr bwMode="auto">
            <a:xfrm>
              <a:off x="4099812" y="2506660"/>
              <a:ext cx="517207" cy="517207"/>
            </a:xfrm>
            <a:prstGeom prst="mathPlus">
              <a:avLst>
                <a:gd name="adj1" fmla="val 4770"/>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6923519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1" nodeType="clickEffect">
                                  <p:stCondLst>
                                    <p:cond delay="0"/>
                                  </p:stCondLst>
                                  <p:childTnLst>
                                    <p:animMotion origin="layout" path="M -2.86188E-6 3.6768E-6 L -2.86188E-6 -0.38925 " pathEditMode="relative" rAng="0" ptsTypes="AA">
                                      <p:cBhvr>
                                        <p:cTn id="11" dur="1250" fill="hold"/>
                                        <p:tgtEl>
                                          <p:spTgt spid="19"/>
                                        </p:tgtEl>
                                        <p:attrNameLst>
                                          <p:attrName>ppt_x</p:attrName>
                                          <p:attrName>ppt_y</p:attrName>
                                        </p:attrNameLst>
                                      </p:cBhvr>
                                      <p:rCtr x="0" y="-19473"/>
                                    </p:animMotion>
                                  </p:childTnLst>
                                </p:cTn>
                              </p:par>
                              <p:par>
                                <p:cTn id="12" presetID="10" presetClass="entr" presetSubtype="0" fill="hold" grpId="0" nodeType="withEffect">
                                  <p:stCondLst>
                                    <p:cond delay="100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9" grpId="0"/>
      <p:bldP spid="2" grpId="0" animBg="1"/>
      <p:bldP spid="10" grpId="0" animBg="1"/>
      <p:bldP spid="11" grpId="0" animBg="1"/>
      <p:bldP spid="1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301852" y="2213092"/>
            <a:ext cx="6868624" cy="2495564"/>
          </a:xfrm>
          <a:prstGeom prst="rect">
            <a:avLst/>
          </a:prstGeom>
        </p:spPr>
        <p:txBody>
          <a:bodyPr vert="horz" wrap="square" lIns="182880" tIns="146304" rIns="182880" bIns="146304"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Bef>
                <a:spcPts val="1200"/>
              </a:spcBef>
            </a:pPr>
            <a:r>
              <a:rPr lang="en-US" sz="4400" dirty="0" smtClean="0"/>
              <a:t/>
            </a:r>
            <a:br>
              <a:rPr lang="en-US" sz="4400" dirty="0" smtClean="0"/>
            </a:br>
            <a:r>
              <a:rPr lang="en-US" sz="5400" dirty="0" smtClean="0"/>
              <a:t>Cortana Analytics Suite</a:t>
            </a:r>
            <a:endParaRPr lang="en-US" sz="5400" dirty="0"/>
          </a:p>
        </p:txBody>
      </p:sp>
      <p:grpSp>
        <p:nvGrpSpPr>
          <p:cNvPr id="96" name="Group 95"/>
          <p:cNvGrpSpPr/>
          <p:nvPr/>
        </p:nvGrpSpPr>
        <p:grpSpPr>
          <a:xfrm>
            <a:off x="12787411" y="943106"/>
            <a:ext cx="1208088" cy="5324475"/>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95" name="Picture 94"/>
            <p:cNvPicPr>
              <a:picLocks noChangeAspect="1"/>
            </p:cNvPicPr>
            <p:nvPr/>
          </p:nvPicPr>
          <p:blipFill>
            <a:blip r:embed="rId2"/>
            <a:stretch>
              <a:fillRect/>
            </a:stretch>
          </p:blipFill>
          <p:spPr>
            <a:xfrm>
              <a:off x="9580162" y="2894862"/>
              <a:ext cx="802944" cy="240224"/>
            </a:xfrm>
            <a:prstGeom prst="rect">
              <a:avLst/>
            </a:prstGeom>
          </p:spPr>
        </p:pic>
      </p:gr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3079" y="1735855"/>
            <a:ext cx="3669268" cy="3669268"/>
          </a:xfrm>
          <a:prstGeom prst="rect">
            <a:avLst/>
          </a:prstGeom>
        </p:spPr>
      </p:pic>
    </p:spTree>
    <p:extLst>
      <p:ext uri="{BB962C8B-B14F-4D97-AF65-F5344CB8AC3E}">
        <p14:creationId xmlns:p14="http://schemas.microsoft.com/office/powerpoint/2010/main" val="399063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2.58361E-6 1.54335E-7 L -0.05285 1.54335E-7 " pathEditMode="relative" rAng="0" ptsTypes="AA">
                                      <p:cBhvr>
                                        <p:cTn id="9" dur="750" spd="-100000" fill="hold"/>
                                        <p:tgtEl>
                                          <p:spTgt spid="5"/>
                                        </p:tgtEl>
                                        <p:attrNameLst>
                                          <p:attrName>ppt_x</p:attrName>
                                          <p:attrName>ppt_y</p:attrName>
                                        </p:attrNameLst>
                                      </p:cBhvr>
                                      <p:rCtr x="-2642" y="0"/>
                                    </p:animMotion>
                                  </p:childTnLst>
                                </p:cTn>
                              </p:par>
                              <p:par>
                                <p:cTn id="10" presetID="2" presetClass="entr" presetSubtype="2" decel="100000" fill="hold" nodeType="withEffect">
                                  <p:stCondLst>
                                    <p:cond delay="250"/>
                                  </p:stCondLst>
                                  <p:childTnLst>
                                    <p:set>
                                      <p:cBhvr>
                                        <p:cTn id="11" dur="1" fill="hold">
                                          <p:stCondLst>
                                            <p:cond delay="0"/>
                                          </p:stCondLst>
                                        </p:cTn>
                                        <p:tgtEl>
                                          <p:spTgt spid="96"/>
                                        </p:tgtEl>
                                        <p:attrNameLst>
                                          <p:attrName>style.visibility</p:attrName>
                                        </p:attrNameLst>
                                      </p:cBhvr>
                                      <p:to>
                                        <p:strVal val="visible"/>
                                      </p:to>
                                    </p:set>
                                    <p:anim calcmode="lin" valueType="num">
                                      <p:cBhvr additive="base">
                                        <p:cTn id="12" dur="850" fill="hold"/>
                                        <p:tgtEl>
                                          <p:spTgt spid="96"/>
                                        </p:tgtEl>
                                        <p:attrNameLst>
                                          <p:attrName>ppt_x</p:attrName>
                                        </p:attrNameLst>
                                      </p:cBhvr>
                                      <p:tavLst>
                                        <p:tav tm="0">
                                          <p:val>
                                            <p:strVal val="1+#ppt_w/2"/>
                                          </p:val>
                                        </p:tav>
                                        <p:tav tm="100000">
                                          <p:val>
                                            <p:strVal val="#ppt_x"/>
                                          </p:val>
                                        </p:tav>
                                      </p:tavLst>
                                    </p:anim>
                                    <p:anim calcmode="lin" valueType="num">
                                      <p:cBhvr additive="base">
                                        <p:cTn id="13" dur="850" fill="hold"/>
                                        <p:tgtEl>
                                          <p:spTgt spid="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0611830" y="2367219"/>
            <a:ext cx="472961" cy="2176206"/>
            <a:chOff x="10611830" y="3082745"/>
            <a:chExt cx="472961" cy="2176206"/>
          </a:xfrm>
        </p:grpSpPr>
        <p:cxnSp>
          <p:nvCxnSpPr>
            <p:cNvPr id="104" name="Straight Connector 103"/>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65" idx="3"/>
            </p:cNvCxnSpPr>
            <p:nvPr/>
          </p:nvCxnSpPr>
          <p:spPr>
            <a:xfrm flipV="1">
              <a:off x="10675766" y="4104261"/>
              <a:ext cx="409025" cy="290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13" name="Straight Connector 112"/>
          <p:cNvCxnSpPr/>
          <p:nvPr/>
        </p:nvCxnSpPr>
        <p:spPr>
          <a:xfrm flipV="1">
            <a:off x="10619591" y="5254388"/>
            <a:ext cx="530630" cy="65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8538017" y="5105507"/>
            <a:ext cx="2137748" cy="1005840"/>
            <a:chOff x="8538017" y="4739224"/>
            <a:chExt cx="2137748" cy="1005840"/>
          </a:xfrm>
        </p:grpSpPr>
        <p:sp>
          <p:nvSpPr>
            <p:cNvPr id="45" name="Rectangle 44"/>
            <p:cNvSpPr/>
            <p:nvPr/>
          </p:nvSpPr>
          <p:spPr bwMode="auto">
            <a:xfrm>
              <a:off x="8538017" y="4739224"/>
              <a:ext cx="2137748"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Scenarios</a:t>
              </a:r>
              <a:endPar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129" name="Rectangle 128"/>
            <p:cNvSpPr/>
            <p:nvPr/>
          </p:nvSpPr>
          <p:spPr>
            <a:xfrm>
              <a:off x="9204619" y="5056791"/>
              <a:ext cx="1383584" cy="646331"/>
            </a:xfrm>
            <a:prstGeom prst="rect">
              <a:avLst/>
            </a:prstGeom>
          </p:spPr>
          <p:txBody>
            <a:bodyPr wrap="none">
              <a:spAutoFit/>
            </a:bodyPr>
            <a:lstStyle/>
            <a:p>
              <a:pPr defTabSz="932742" eaLnBrk="1" fontAlgn="auto" hangingPunct="1">
                <a:spcBef>
                  <a:spcPts val="0"/>
                </a:spcBef>
                <a:spcAft>
                  <a:spcPts val="0"/>
                </a:spcAft>
              </a:pP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Recommendations,</a:t>
              </a:r>
              <a:endPar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endParaRP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c</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ustomer churn,</a:t>
              </a:r>
              <a:endPar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endParaRP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f</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orecasting, </a:t>
              </a: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etc.</a:t>
              </a:r>
            </a:p>
          </p:txBody>
        </p:sp>
        <p:grpSp>
          <p:nvGrpSpPr>
            <p:cNvPr id="128" name="Group 127"/>
            <p:cNvGrpSpPr/>
            <p:nvPr/>
          </p:nvGrpSpPr>
          <p:grpSpPr>
            <a:xfrm>
              <a:off x="8754885" y="5208429"/>
              <a:ext cx="433307" cy="352792"/>
              <a:chOff x="-2530475" y="305948"/>
              <a:chExt cx="1119187" cy="911226"/>
            </a:xfrm>
            <a:solidFill>
              <a:schemeClr val="bg1"/>
            </a:solidFill>
          </p:grpSpPr>
          <p:sp>
            <p:nvSpPr>
              <p:cNvPr id="154" name="Freeform 31"/>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55" name="Freeform 32"/>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56" name="Freeform 34"/>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57" name="Freeform 35"/>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61" name="Freeform 36"/>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162" name="Freeform 37"/>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grpSp>
      </p:grpSp>
      <p:grpSp>
        <p:nvGrpSpPr>
          <p:cNvPr id="15" name="Group 14"/>
          <p:cNvGrpSpPr/>
          <p:nvPr/>
        </p:nvGrpSpPr>
        <p:grpSpPr>
          <a:xfrm>
            <a:off x="8538016" y="3991887"/>
            <a:ext cx="2137749" cy="1005840"/>
            <a:chOff x="8538016" y="3277427"/>
            <a:chExt cx="2137749" cy="1005840"/>
          </a:xfrm>
        </p:grpSpPr>
        <p:sp>
          <p:nvSpPr>
            <p:cNvPr id="96" name="Rectangle 95"/>
            <p:cNvSpPr/>
            <p:nvPr/>
          </p:nvSpPr>
          <p:spPr bwMode="auto">
            <a:xfrm>
              <a:off x="8538016" y="3277427"/>
              <a:ext cx="2137749"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Perceptual Intelligence</a:t>
              </a:r>
              <a:endPar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125" name="Rectangle 124"/>
            <p:cNvSpPr/>
            <p:nvPr/>
          </p:nvSpPr>
          <p:spPr>
            <a:xfrm>
              <a:off x="9204619" y="3670433"/>
              <a:ext cx="881395" cy="276999"/>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Face, </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vision</a:t>
              </a:r>
              <a:endPar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endParaRPr>
            </a:p>
          </p:txBody>
        </p:sp>
        <p:sp>
          <p:nvSpPr>
            <p:cNvPr id="126" name="Rectangle 125"/>
            <p:cNvSpPr/>
            <p:nvPr/>
          </p:nvSpPr>
          <p:spPr>
            <a:xfrm>
              <a:off x="9204619" y="3990981"/>
              <a:ext cx="935577" cy="276999"/>
            </a:xfrm>
            <a:prstGeom prst="rect">
              <a:avLst/>
            </a:prstGeom>
          </p:spPr>
          <p:txBody>
            <a:bodyPr wrap="none">
              <a:spAutoFit/>
            </a:bodyPr>
            <a:lstStyle/>
            <a:p>
              <a:pPr defTabSz="932742" eaLnBrk="1" fontAlgn="auto" hangingPunct="1">
                <a:spcBef>
                  <a:spcPts val="0"/>
                </a:spcBef>
                <a:spcAft>
                  <a:spcPts val="0"/>
                </a:spcAft>
              </a:pP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Speech, text</a:t>
              </a:r>
              <a:endPar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endParaRPr>
            </a:p>
          </p:txBody>
        </p:sp>
        <p:grpSp>
          <p:nvGrpSpPr>
            <p:cNvPr id="95" name="Group 94"/>
            <p:cNvGrpSpPr/>
            <p:nvPr/>
          </p:nvGrpSpPr>
          <p:grpSpPr>
            <a:xfrm>
              <a:off x="8892356" y="3676097"/>
              <a:ext cx="269629" cy="255077"/>
              <a:chOff x="3248025" y="1189989"/>
              <a:chExt cx="5153661" cy="4875531"/>
            </a:xfrm>
            <a:solidFill>
              <a:schemeClr val="bg1"/>
            </a:solidFill>
          </p:grpSpPr>
          <p:sp>
            <p:nvSpPr>
              <p:cNvPr id="99" name="Freeform 98"/>
              <p:cNvSpPr/>
              <p:nvPr/>
            </p:nvSpPr>
            <p:spPr bwMode="auto">
              <a:xfrm>
                <a:off x="4140351" y="2041127"/>
                <a:ext cx="3427810" cy="3427810"/>
              </a:xfrm>
              <a:custGeom>
                <a:avLst/>
                <a:gdLst>
                  <a:gd name="connsiteX0" fmla="*/ 1713905 w 3427810"/>
                  <a:gd name="connsiteY0" fmla="*/ 0 h 3427810"/>
                  <a:gd name="connsiteX1" fmla="*/ 3427810 w 3427810"/>
                  <a:gd name="connsiteY1" fmla="*/ 1713905 h 3427810"/>
                  <a:gd name="connsiteX2" fmla="*/ 1713905 w 3427810"/>
                  <a:gd name="connsiteY2" fmla="*/ 3427810 h 3427810"/>
                  <a:gd name="connsiteX3" fmla="*/ 0 w 3427810"/>
                  <a:gd name="connsiteY3" fmla="*/ 1713905 h 3427810"/>
                  <a:gd name="connsiteX4" fmla="*/ 1713905 w 3427810"/>
                  <a:gd name="connsiteY4" fmla="*/ 0 h 3427810"/>
                  <a:gd name="connsiteX5" fmla="*/ 1208864 w 3427810"/>
                  <a:gd name="connsiteY5" fmla="*/ 1047322 h 3427810"/>
                  <a:gd name="connsiteX6" fmla="*/ 996139 w 3427810"/>
                  <a:gd name="connsiteY6" fmla="*/ 1260047 h 3427810"/>
                  <a:gd name="connsiteX7" fmla="*/ 1208864 w 3427810"/>
                  <a:gd name="connsiteY7" fmla="*/ 1472772 h 3427810"/>
                  <a:gd name="connsiteX8" fmla="*/ 1421589 w 3427810"/>
                  <a:gd name="connsiteY8" fmla="*/ 1260047 h 3427810"/>
                  <a:gd name="connsiteX9" fmla="*/ 1208864 w 3427810"/>
                  <a:gd name="connsiteY9" fmla="*/ 1047322 h 3427810"/>
                  <a:gd name="connsiteX10" fmla="*/ 2115987 w 3427810"/>
                  <a:gd name="connsiteY10" fmla="*/ 1047322 h 3427810"/>
                  <a:gd name="connsiteX11" fmla="*/ 1903262 w 3427810"/>
                  <a:gd name="connsiteY11" fmla="*/ 1260047 h 3427810"/>
                  <a:gd name="connsiteX12" fmla="*/ 2115987 w 3427810"/>
                  <a:gd name="connsiteY12" fmla="*/ 1472772 h 3427810"/>
                  <a:gd name="connsiteX13" fmla="*/ 2328712 w 3427810"/>
                  <a:gd name="connsiteY13" fmla="*/ 1260047 h 3427810"/>
                  <a:gd name="connsiteX14" fmla="*/ 2115987 w 3427810"/>
                  <a:gd name="connsiteY14" fmla="*/ 1047322 h 3427810"/>
                  <a:gd name="connsiteX15" fmla="*/ 516914 w 3427810"/>
                  <a:gd name="connsiteY15" fmla="*/ 1913335 h 3427810"/>
                  <a:gd name="connsiteX16" fmla="*/ 536018 w 3427810"/>
                  <a:gd name="connsiteY16" fmla="*/ 1987632 h 3427810"/>
                  <a:gd name="connsiteX17" fmla="*/ 1680074 w 3427810"/>
                  <a:gd name="connsiteY17" fmla="*/ 2829321 h 3427810"/>
                  <a:gd name="connsiteX18" fmla="*/ 2824130 w 3427810"/>
                  <a:gd name="connsiteY18" fmla="*/ 1987632 h 3427810"/>
                  <a:gd name="connsiteX19" fmla="*/ 2843234 w 3427810"/>
                  <a:gd name="connsiteY19" fmla="*/ 1913335 h 3427810"/>
                  <a:gd name="connsiteX20" fmla="*/ 2613164 w 3427810"/>
                  <a:gd name="connsiteY20" fmla="*/ 1913335 h 3427810"/>
                  <a:gd name="connsiteX21" fmla="*/ 2611114 w 3427810"/>
                  <a:gd name="connsiteY21" fmla="*/ 1921305 h 3427810"/>
                  <a:gd name="connsiteX22" fmla="*/ 1680074 w 3427810"/>
                  <a:gd name="connsiteY22" fmla="*/ 2606277 h 3427810"/>
                  <a:gd name="connsiteX23" fmla="*/ 749034 w 3427810"/>
                  <a:gd name="connsiteY23" fmla="*/ 1921305 h 3427810"/>
                  <a:gd name="connsiteX24" fmla="*/ 746985 w 3427810"/>
                  <a:gd name="connsiteY24" fmla="*/ 1913335 h 3427810"/>
                  <a:gd name="connsiteX25" fmla="*/ 516914 w 3427810"/>
                  <a:gd name="connsiteY25" fmla="*/ 1913335 h 342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7810" h="3427810">
                    <a:moveTo>
                      <a:pt x="1713905" y="0"/>
                    </a:moveTo>
                    <a:cubicBezTo>
                      <a:pt x="2660469" y="0"/>
                      <a:pt x="3427810" y="767341"/>
                      <a:pt x="3427810" y="1713905"/>
                    </a:cubicBezTo>
                    <a:cubicBezTo>
                      <a:pt x="3427810" y="2660469"/>
                      <a:pt x="2660469" y="3427810"/>
                      <a:pt x="1713905" y="3427810"/>
                    </a:cubicBezTo>
                    <a:cubicBezTo>
                      <a:pt x="767341" y="3427810"/>
                      <a:pt x="0" y="2660469"/>
                      <a:pt x="0" y="1713905"/>
                    </a:cubicBezTo>
                    <a:cubicBezTo>
                      <a:pt x="0" y="767341"/>
                      <a:pt x="767341" y="0"/>
                      <a:pt x="1713905" y="0"/>
                    </a:cubicBezTo>
                    <a:close/>
                    <a:moveTo>
                      <a:pt x="1208864" y="1047322"/>
                    </a:moveTo>
                    <a:cubicBezTo>
                      <a:pt x="1091379" y="1047322"/>
                      <a:pt x="996139" y="1142562"/>
                      <a:pt x="996139" y="1260047"/>
                    </a:cubicBezTo>
                    <a:cubicBezTo>
                      <a:pt x="996139" y="1377532"/>
                      <a:pt x="1091379" y="1472772"/>
                      <a:pt x="1208864" y="1472772"/>
                    </a:cubicBezTo>
                    <a:cubicBezTo>
                      <a:pt x="1326349" y="1472772"/>
                      <a:pt x="1421589" y="1377532"/>
                      <a:pt x="1421589" y="1260047"/>
                    </a:cubicBezTo>
                    <a:cubicBezTo>
                      <a:pt x="1421589" y="1142562"/>
                      <a:pt x="1326349" y="1047322"/>
                      <a:pt x="1208864" y="1047322"/>
                    </a:cubicBezTo>
                    <a:close/>
                    <a:moveTo>
                      <a:pt x="2115987" y="1047322"/>
                    </a:moveTo>
                    <a:cubicBezTo>
                      <a:pt x="1998502" y="1047322"/>
                      <a:pt x="1903262" y="1142562"/>
                      <a:pt x="1903262" y="1260047"/>
                    </a:cubicBezTo>
                    <a:cubicBezTo>
                      <a:pt x="1903262" y="1377532"/>
                      <a:pt x="1998502" y="1472772"/>
                      <a:pt x="2115987" y="1472772"/>
                    </a:cubicBezTo>
                    <a:cubicBezTo>
                      <a:pt x="2233472" y="1472772"/>
                      <a:pt x="2328712" y="1377532"/>
                      <a:pt x="2328712" y="1260047"/>
                    </a:cubicBezTo>
                    <a:cubicBezTo>
                      <a:pt x="2328712" y="1142562"/>
                      <a:pt x="2233472" y="1047322"/>
                      <a:pt x="2115987" y="1047322"/>
                    </a:cubicBezTo>
                    <a:close/>
                    <a:moveTo>
                      <a:pt x="516914" y="1913335"/>
                    </a:moveTo>
                    <a:lnTo>
                      <a:pt x="536018" y="1987632"/>
                    </a:lnTo>
                    <a:cubicBezTo>
                      <a:pt x="687687" y="2475264"/>
                      <a:pt x="1142533" y="2829321"/>
                      <a:pt x="1680074" y="2829321"/>
                    </a:cubicBezTo>
                    <a:cubicBezTo>
                      <a:pt x="2217615" y="2829321"/>
                      <a:pt x="2672461" y="2475264"/>
                      <a:pt x="2824130" y="1987632"/>
                    </a:cubicBezTo>
                    <a:lnTo>
                      <a:pt x="2843234" y="1913335"/>
                    </a:lnTo>
                    <a:lnTo>
                      <a:pt x="2613164" y="1913335"/>
                    </a:lnTo>
                    <a:lnTo>
                      <a:pt x="2611114" y="1921305"/>
                    </a:lnTo>
                    <a:cubicBezTo>
                      <a:pt x="2487685" y="2318143"/>
                      <a:pt x="2117528" y="2606277"/>
                      <a:pt x="1680074" y="2606277"/>
                    </a:cubicBezTo>
                    <a:cubicBezTo>
                      <a:pt x="1242620" y="2606277"/>
                      <a:pt x="872464" y="2318143"/>
                      <a:pt x="749034" y="1921305"/>
                    </a:cubicBezTo>
                    <a:lnTo>
                      <a:pt x="746985" y="1913335"/>
                    </a:lnTo>
                    <a:lnTo>
                      <a:pt x="516914" y="1913335"/>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0" name="Freeform 99"/>
              <p:cNvSpPr/>
              <p:nvPr/>
            </p:nvSpPr>
            <p:spPr bwMode="auto">
              <a:xfrm rot="5400000">
                <a:off x="32708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1" name="Freeform 100"/>
              <p:cNvSpPr/>
              <p:nvPr/>
            </p:nvSpPr>
            <p:spPr bwMode="auto">
              <a:xfrm rot="10800000">
                <a:off x="73856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2" name="Freeform 101"/>
              <p:cNvSpPr/>
              <p:nvPr/>
            </p:nvSpPr>
            <p:spPr bwMode="auto">
              <a:xfrm>
                <a:off x="3248025" y="5033549"/>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3" name="Freeform 102"/>
              <p:cNvSpPr/>
              <p:nvPr/>
            </p:nvSpPr>
            <p:spPr bwMode="auto">
              <a:xfrm rot="16200000">
                <a:off x="7377700" y="5041534"/>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15" name="Group 114"/>
            <p:cNvGrpSpPr/>
            <p:nvPr/>
          </p:nvGrpSpPr>
          <p:grpSpPr>
            <a:xfrm>
              <a:off x="8883959" y="4029213"/>
              <a:ext cx="286422" cy="241797"/>
              <a:chOff x="4746173" y="1443591"/>
              <a:chExt cx="4626426" cy="3905623"/>
            </a:xfrm>
            <a:solidFill>
              <a:schemeClr val="bg1"/>
            </a:solidFill>
          </p:grpSpPr>
          <p:grpSp>
            <p:nvGrpSpPr>
              <p:cNvPr id="116" name="Group 386"/>
              <p:cNvGrpSpPr>
                <a:grpSpLocks noChangeAspect="1"/>
              </p:cNvGrpSpPr>
              <p:nvPr/>
            </p:nvGrpSpPr>
            <p:grpSpPr bwMode="auto">
              <a:xfrm>
                <a:off x="4746173" y="2973313"/>
                <a:ext cx="1414640" cy="2318440"/>
                <a:chOff x="-1261" y="1888"/>
                <a:chExt cx="576" cy="944"/>
              </a:xfrm>
              <a:grpFill/>
            </p:grpSpPr>
            <p:sp>
              <p:nvSpPr>
                <p:cNvPr id="140"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eaLnBrk="1" fontAlgn="auto" hangingPunct="1">
                    <a:spcBef>
                      <a:spcPts val="0"/>
                    </a:spcBef>
                    <a:spcAft>
                      <a:spcPts val="0"/>
                    </a:spcAft>
                  </a:pPr>
                  <a:endParaRPr lang="en-US" sz="1700">
                    <a:solidFill>
                      <a:srgbClr val="FFFFFF"/>
                    </a:solidFill>
                    <a:latin typeface="Segoe UI"/>
                    <a:ea typeface="+mn-ea"/>
                  </a:endParaRPr>
                </a:p>
              </p:txBody>
            </p:sp>
            <p:sp>
              <p:nvSpPr>
                <p:cNvPr id="141"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eaLnBrk="1" fontAlgn="auto" hangingPunct="1">
                    <a:spcBef>
                      <a:spcPts val="0"/>
                    </a:spcBef>
                    <a:spcAft>
                      <a:spcPts val="0"/>
                    </a:spcAft>
                  </a:pPr>
                  <a:endParaRPr lang="en-US" sz="1700">
                    <a:solidFill>
                      <a:srgbClr val="FFFFFF"/>
                    </a:solidFill>
                    <a:latin typeface="Segoe UI"/>
                    <a:ea typeface="+mn-ea"/>
                  </a:endParaRPr>
                </a:p>
              </p:txBody>
            </p:sp>
            <p:sp>
              <p:nvSpPr>
                <p:cNvPr id="142"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eaLnBrk="1" fontAlgn="auto" hangingPunct="1">
                    <a:spcBef>
                      <a:spcPts val="0"/>
                    </a:spcBef>
                    <a:spcAft>
                      <a:spcPts val="0"/>
                    </a:spcAft>
                  </a:pPr>
                  <a:endParaRPr lang="en-US" sz="1700">
                    <a:solidFill>
                      <a:srgbClr val="FFFFFF"/>
                    </a:solidFill>
                    <a:latin typeface="Segoe UI"/>
                    <a:ea typeface="+mn-ea"/>
                  </a:endParaRPr>
                </a:p>
              </p:txBody>
            </p:sp>
          </p:grpSp>
          <p:grpSp>
            <p:nvGrpSpPr>
              <p:cNvPr id="130" name="Group 129"/>
              <p:cNvGrpSpPr/>
              <p:nvPr/>
            </p:nvGrpSpPr>
            <p:grpSpPr>
              <a:xfrm>
                <a:off x="5345480" y="1443592"/>
                <a:ext cx="1381394" cy="1269128"/>
                <a:chOff x="5345480" y="1443592"/>
                <a:chExt cx="1381394" cy="1269128"/>
              </a:xfrm>
              <a:grpFill/>
            </p:grpSpPr>
            <p:sp>
              <p:nvSpPr>
                <p:cNvPr id="138" name="Bent Arrow 137"/>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9" name="Isosceles Triangle 138"/>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1" name="Group 130"/>
              <p:cNvGrpSpPr/>
              <p:nvPr/>
            </p:nvGrpSpPr>
            <p:grpSpPr>
              <a:xfrm rot="10800000">
                <a:off x="7049745" y="4080086"/>
                <a:ext cx="1381394" cy="1269128"/>
                <a:chOff x="5345480" y="1443592"/>
                <a:chExt cx="1381394" cy="1269128"/>
              </a:xfrm>
              <a:grpFill/>
            </p:grpSpPr>
            <p:sp>
              <p:nvSpPr>
                <p:cNvPr id="136" name="Bent Arrow 135"/>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7" name="Isosceles Triangle 136"/>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32" name="Freeform 131"/>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7711440" y="1981200"/>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p:cNvSpPr/>
              <p:nvPr/>
            </p:nvSpPr>
            <p:spPr bwMode="auto">
              <a:xfrm>
                <a:off x="7711440" y="2518221"/>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5" name="Rectangle 134"/>
              <p:cNvSpPr/>
              <p:nvPr/>
            </p:nvSpPr>
            <p:spPr bwMode="auto">
              <a:xfrm>
                <a:off x="7711440" y="3055242"/>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25" name="Group 24"/>
          <p:cNvGrpSpPr/>
          <p:nvPr/>
        </p:nvGrpSpPr>
        <p:grpSpPr>
          <a:xfrm>
            <a:off x="8527913" y="2888721"/>
            <a:ext cx="2147853" cy="1005840"/>
            <a:chOff x="8527913" y="2888721"/>
            <a:chExt cx="2147853" cy="1005840"/>
          </a:xfrm>
        </p:grpSpPr>
        <p:sp>
          <p:nvSpPr>
            <p:cNvPr id="165" name="Rectangle 164"/>
            <p:cNvSpPr/>
            <p:nvPr/>
          </p:nvSpPr>
          <p:spPr bwMode="auto">
            <a:xfrm>
              <a:off x="8527913" y="2888721"/>
              <a:ext cx="2147853"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Personal Digital Assistant</a:t>
              </a:r>
              <a:endPar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166" name="Rectangle 165"/>
            <p:cNvSpPr/>
            <p:nvPr/>
          </p:nvSpPr>
          <p:spPr>
            <a:xfrm>
              <a:off x="9194516" y="3376977"/>
              <a:ext cx="687945" cy="276999"/>
            </a:xfrm>
            <a:prstGeom prst="rect">
              <a:avLst/>
            </a:prstGeom>
          </p:spPr>
          <p:txBody>
            <a:bodyPr wrap="none">
              <a:spAutoFit/>
            </a:bodyPr>
            <a:lstStyle/>
            <a:p>
              <a:pPr defTabSz="932742" eaLnBrk="1" fontAlgn="auto" hangingPunct="1">
                <a:spcBef>
                  <a:spcPts val="0"/>
                </a:spcBef>
                <a:spcAft>
                  <a:spcPts val="0"/>
                </a:spcAft>
              </a:pP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Cortana</a:t>
              </a:r>
              <a:endPar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endParaRPr>
            </a:p>
          </p:txBody>
        </p:sp>
        <p:pic>
          <p:nvPicPr>
            <p:cNvPr id="192" name="Picture 191" descr="http://winaero.com/blog/wp-content/uploads/2015/01/cortana-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6963" y="3392261"/>
              <a:ext cx="259973" cy="2599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8538017" y="1787678"/>
            <a:ext cx="2137750" cy="1005840"/>
            <a:chOff x="8538017" y="1787678"/>
            <a:chExt cx="2137750" cy="1005840"/>
          </a:xfrm>
        </p:grpSpPr>
        <p:sp>
          <p:nvSpPr>
            <p:cNvPr id="44" name="Rectangle 43"/>
            <p:cNvSpPr/>
            <p:nvPr/>
          </p:nvSpPr>
          <p:spPr bwMode="auto">
            <a:xfrm>
              <a:off x="8538017" y="1787678"/>
              <a:ext cx="2137750"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Dashboards </a:t>
              </a: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Visualizations</a:t>
              </a:r>
              <a:endPar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grpSp>
          <p:nvGrpSpPr>
            <p:cNvPr id="68" name="Group 67"/>
            <p:cNvGrpSpPr/>
            <p:nvPr/>
          </p:nvGrpSpPr>
          <p:grpSpPr>
            <a:xfrm>
              <a:off x="8847475" y="2434373"/>
              <a:ext cx="399110" cy="255091"/>
              <a:chOff x="4481847" y="2708926"/>
              <a:chExt cx="673103" cy="430214"/>
            </a:xfrm>
            <a:solidFill>
              <a:schemeClr val="bg1"/>
            </a:solidFill>
          </p:grpSpPr>
          <p:sp>
            <p:nvSpPr>
              <p:cNvPr id="69"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70"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71"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72"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sp>
            <p:nvSpPr>
              <p:cNvPr id="73"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32742" eaLnBrk="1" fontAlgn="auto" hangingPunct="1">
                  <a:spcBef>
                    <a:spcPts val="0"/>
                  </a:spcBef>
                  <a:spcAft>
                    <a:spcPts val="0"/>
                  </a:spcAft>
                </a:pPr>
                <a:endParaRPr lang="en-US">
                  <a:solidFill>
                    <a:srgbClr val="FFFFFF"/>
                  </a:solidFill>
                  <a:latin typeface="Segoe UI"/>
                  <a:ea typeface="+mn-ea"/>
                </a:endParaRPr>
              </a:p>
            </p:txBody>
          </p:sp>
        </p:grpSp>
        <p:sp>
          <p:nvSpPr>
            <p:cNvPr id="86" name="Rectangle 85"/>
            <p:cNvSpPr/>
            <p:nvPr/>
          </p:nvSpPr>
          <p:spPr>
            <a:xfrm>
              <a:off x="9204619" y="2421304"/>
              <a:ext cx="726096" cy="276999"/>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Power BI</a:t>
              </a:r>
            </a:p>
          </p:txBody>
        </p:sp>
      </p:grpSp>
      <p:grpSp>
        <p:nvGrpSpPr>
          <p:cNvPr id="24" name="Group 23"/>
          <p:cNvGrpSpPr/>
          <p:nvPr/>
        </p:nvGrpSpPr>
        <p:grpSpPr>
          <a:xfrm>
            <a:off x="6277916" y="1790395"/>
            <a:ext cx="2370146" cy="4320099"/>
            <a:chOff x="6277916" y="1790395"/>
            <a:chExt cx="2370146" cy="4320099"/>
          </a:xfrm>
        </p:grpSpPr>
        <p:sp>
          <p:nvSpPr>
            <p:cNvPr id="43" name="Rectangle 42"/>
            <p:cNvSpPr/>
            <p:nvPr/>
          </p:nvSpPr>
          <p:spPr bwMode="auto">
            <a:xfrm>
              <a:off x="6277916" y="1790395"/>
              <a:ext cx="2079506" cy="4320099"/>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a:t>
              </a: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earning </a:t>
              </a:r>
              <a:b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a:t>
              </a: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a:t>
              </a: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nalytics</a:t>
              </a:r>
              <a:endPar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pic>
          <p:nvPicPr>
            <p:cNvPr id="74" name="Picture 7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8398" y="2896065"/>
              <a:ext cx="353933" cy="375063"/>
            </a:xfrm>
            <a:prstGeom prst="rect">
              <a:avLst/>
            </a:prstGeom>
          </p:spPr>
        </p:pic>
        <p:pic>
          <p:nvPicPr>
            <p:cNvPr id="75" name="Picture 7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0490" y="3992088"/>
              <a:ext cx="428269" cy="310126"/>
            </a:xfrm>
            <a:prstGeom prst="rect">
              <a:avLst/>
            </a:prstGeom>
          </p:spPr>
        </p:pic>
        <p:pic>
          <p:nvPicPr>
            <p:cNvPr id="76" name="Picture 7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1467" y="4994031"/>
              <a:ext cx="474530" cy="367761"/>
            </a:xfrm>
            <a:prstGeom prst="rect">
              <a:avLst/>
            </a:prstGeom>
          </p:spPr>
        </p:pic>
        <p:sp>
          <p:nvSpPr>
            <p:cNvPr id="83" name="Rectangle 82"/>
            <p:cNvSpPr/>
            <p:nvPr/>
          </p:nvSpPr>
          <p:spPr>
            <a:xfrm>
              <a:off x="6767968" y="2860458"/>
              <a:ext cx="1297791"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M</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achine </a:t>
              </a: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L</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earning</a:t>
              </a:r>
              <a:endPar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endParaRPr>
            </a:p>
          </p:txBody>
        </p:sp>
        <p:sp>
          <p:nvSpPr>
            <p:cNvPr id="84" name="Rectangle 83"/>
            <p:cNvSpPr/>
            <p:nvPr/>
          </p:nvSpPr>
          <p:spPr>
            <a:xfrm>
              <a:off x="6808759" y="3900664"/>
              <a:ext cx="1439497"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HDInsight (Hadoop)</a:t>
              </a:r>
            </a:p>
          </p:txBody>
        </p:sp>
        <p:sp>
          <p:nvSpPr>
            <p:cNvPr id="85" name="Rectangle 84"/>
            <p:cNvSpPr/>
            <p:nvPr/>
          </p:nvSpPr>
          <p:spPr>
            <a:xfrm>
              <a:off x="6808759" y="4922306"/>
              <a:ext cx="1205010"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tream </a:t>
              </a: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nalytics</a:t>
              </a:r>
              <a:endPar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endParaRPr>
            </a:p>
          </p:txBody>
        </p:sp>
        <p:grpSp>
          <p:nvGrpSpPr>
            <p:cNvPr id="148" name="Group 147"/>
            <p:cNvGrpSpPr/>
            <p:nvPr/>
          </p:nvGrpSpPr>
          <p:grpSpPr>
            <a:xfrm>
              <a:off x="8352819" y="2143445"/>
              <a:ext cx="295243" cy="1834529"/>
              <a:chOff x="3832324" y="5254390"/>
              <a:chExt cx="295243" cy="1834529"/>
            </a:xfrm>
          </p:grpSpPr>
          <p:sp>
            <p:nvSpPr>
              <p:cNvPr id="149" name="Isosceles Triangle 148"/>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0" name="Isosceles Triangle 149"/>
              <p:cNvSpPr/>
              <p:nvPr/>
            </p:nvSpPr>
            <p:spPr bwMode="auto">
              <a:xfrm rot="5400000">
                <a:off x="3529509" y="55572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1" name="Isosceles Triangle 190"/>
              <p:cNvSpPr/>
              <p:nvPr/>
            </p:nvSpPr>
            <p:spPr bwMode="auto">
              <a:xfrm rot="5400000">
                <a:off x="3576707" y="6538059"/>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1" name="Group 150"/>
            <p:cNvGrpSpPr/>
            <p:nvPr/>
          </p:nvGrpSpPr>
          <p:grpSpPr>
            <a:xfrm>
              <a:off x="8352819" y="4071625"/>
              <a:ext cx="295243" cy="853675"/>
              <a:chOff x="3832324" y="5673490"/>
              <a:chExt cx="295243" cy="853675"/>
            </a:xfrm>
          </p:grpSpPr>
          <p:sp>
            <p:nvSpPr>
              <p:cNvPr id="152" name="Isosceles Triangle 151"/>
              <p:cNvSpPr/>
              <p:nvPr/>
            </p:nvSpPr>
            <p:spPr bwMode="auto">
              <a:xfrm rot="5400000">
                <a:off x="3576707" y="59763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3" name="Isosceles Triangle 152"/>
              <p:cNvSpPr/>
              <p:nvPr/>
            </p:nvSpPr>
            <p:spPr bwMode="auto">
              <a:xfrm rot="5400000">
                <a:off x="3529509" y="59763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8" name="Group 157"/>
            <p:cNvGrpSpPr/>
            <p:nvPr/>
          </p:nvGrpSpPr>
          <p:grpSpPr>
            <a:xfrm>
              <a:off x="8352819" y="5171433"/>
              <a:ext cx="295243" cy="853675"/>
              <a:chOff x="3832324" y="5397265"/>
              <a:chExt cx="295243" cy="853675"/>
            </a:xfrm>
          </p:grpSpPr>
          <p:sp>
            <p:nvSpPr>
              <p:cNvPr id="159" name="Isosceles Triangle 158"/>
              <p:cNvSpPr/>
              <p:nvPr/>
            </p:nvSpPr>
            <p:spPr bwMode="auto">
              <a:xfrm rot="5400000">
                <a:off x="3576707" y="5700080"/>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0" name="Isosceles Triangle 159"/>
              <p:cNvSpPr/>
              <p:nvPr/>
            </p:nvSpPr>
            <p:spPr bwMode="auto">
              <a:xfrm rot="5400000">
                <a:off x="3529509" y="5700080"/>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90" name="Isosceles Triangle 189"/>
            <p:cNvSpPr/>
            <p:nvPr/>
          </p:nvSpPr>
          <p:spPr bwMode="auto">
            <a:xfrm rot="5400000">
              <a:off x="8050088" y="3428236"/>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83" name="Freeform 389"/>
          <p:cNvSpPr>
            <a:spLocks noEditPoints="1"/>
          </p:cNvSpPr>
          <p:nvPr/>
        </p:nvSpPr>
        <p:spPr bwMode="auto">
          <a:xfrm>
            <a:off x="9064667" y="3450882"/>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eaLnBrk="1" fontAlgn="auto" hangingPunct="1">
              <a:spcBef>
                <a:spcPts val="0"/>
              </a:spcBef>
              <a:spcAft>
                <a:spcPts val="0"/>
              </a:spcAft>
            </a:pPr>
            <a:endParaRPr lang="en-US" sz="1700">
              <a:solidFill>
                <a:srgbClr val="FFFFFF"/>
              </a:solidFill>
              <a:latin typeface="Segoe UI"/>
              <a:ea typeface="+mn-ea"/>
            </a:endParaRPr>
          </a:p>
        </p:txBody>
      </p:sp>
      <p:sp>
        <p:nvSpPr>
          <p:cNvPr id="5" name="Title 1"/>
          <p:cNvSpPr>
            <a:spLocks noGrp="1"/>
          </p:cNvSpPr>
          <p:nvPr>
            <p:ph type="title"/>
          </p:nvPr>
        </p:nvSpPr>
        <p:spPr>
          <a:prstGeom prst="rect">
            <a:avLst/>
          </a:prstGeom>
        </p:spPr>
        <p:txBody>
          <a:bodyPr/>
          <a:lstStyle/>
          <a:p>
            <a:r>
              <a:rPr lang="en-US" dirty="0" smtClean="0"/>
              <a:t>Cortana Analytics </a:t>
            </a:r>
            <a:r>
              <a:rPr lang="en-US" dirty="0"/>
              <a:t>S</a:t>
            </a:r>
            <a:r>
              <a:rPr lang="en-US" dirty="0" smtClean="0"/>
              <a:t>uite</a:t>
            </a:r>
            <a:br>
              <a:rPr lang="en-US" dirty="0" smtClean="0"/>
            </a:br>
            <a:r>
              <a:rPr lang="en-US" sz="3599" dirty="0"/>
              <a:t>Transform data into intelligent action</a:t>
            </a:r>
          </a:p>
        </p:txBody>
      </p:sp>
      <p:sp>
        <p:nvSpPr>
          <p:cNvPr id="20" name="Rectangle 19"/>
          <p:cNvSpPr/>
          <p:nvPr/>
        </p:nvSpPr>
        <p:spPr>
          <a:xfrm>
            <a:off x="401528" y="6200099"/>
            <a:ext cx="655144" cy="345163"/>
          </a:xfrm>
          <a:prstGeom prst="rect">
            <a:avLst/>
          </a:prstGeom>
        </p:spPr>
        <p:txBody>
          <a:bodyPr wrap="none">
            <a:spAutoFit/>
          </a:bodyPr>
          <a:lstStyle/>
          <a:p>
            <a:pPr algn="ctr" defTabSz="725012" eaLnBrk="1" fontAlgn="auto" hangingPunct="1">
              <a:spcAft>
                <a:spcPct val="35000"/>
              </a:spcAft>
            </a:pPr>
            <a:r>
              <a:rPr lang="en-US" sz="1599" b="1"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DATA</a:t>
            </a:r>
          </a:p>
        </p:txBody>
      </p:sp>
      <p:grpSp>
        <p:nvGrpSpPr>
          <p:cNvPr id="6" name="Group 5"/>
          <p:cNvGrpSpPr/>
          <p:nvPr/>
        </p:nvGrpSpPr>
        <p:grpSpPr>
          <a:xfrm>
            <a:off x="276231" y="2132701"/>
            <a:ext cx="1551146" cy="3814147"/>
            <a:chOff x="276231" y="2132701"/>
            <a:chExt cx="1551146" cy="3814147"/>
          </a:xfrm>
        </p:grpSpPr>
        <p:cxnSp>
          <p:nvCxnSpPr>
            <p:cNvPr id="87" name="Straight Connector 86"/>
            <p:cNvCxnSpPr/>
            <p:nvPr/>
          </p:nvCxnSpPr>
          <p:spPr>
            <a:xfrm>
              <a:off x="1399592"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84988" y="2407298"/>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1184988" y="3768264"/>
              <a:ext cx="570278"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184988" y="5136854"/>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3" name="TextBox 2"/>
            <p:cNvSpPr txBox="1"/>
            <p:nvPr/>
          </p:nvSpPr>
          <p:spPr>
            <a:xfrm>
              <a:off x="290952" y="2519818"/>
              <a:ext cx="1239881" cy="613972"/>
            </a:xfrm>
            <a:prstGeom prst="rect">
              <a:avLst/>
            </a:prstGeom>
            <a:noFill/>
          </p:spPr>
          <p:txBody>
            <a:bodyPr wrap="square" lIns="182854" tIns="146283" rIns="182854" bIns="146283" rtlCol="0">
              <a:spAutoFit/>
            </a:bodyPr>
            <a:lstStyle/>
            <a:p>
              <a:pP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Business </a:t>
              </a:r>
              <a:b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b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apps</a:t>
              </a:r>
            </a:p>
          </p:txBody>
        </p:sp>
        <p:sp>
          <p:nvSpPr>
            <p:cNvPr id="106" name="TextBox 105"/>
            <p:cNvSpPr txBox="1"/>
            <p:nvPr/>
          </p:nvSpPr>
          <p:spPr>
            <a:xfrm>
              <a:off x="286638" y="4033285"/>
              <a:ext cx="1239881" cy="613972"/>
            </a:xfrm>
            <a:prstGeom prst="rect">
              <a:avLst/>
            </a:prstGeom>
            <a:noFill/>
          </p:spPr>
          <p:txBody>
            <a:bodyPr wrap="square" lIns="182854" tIns="146283" rIns="182854" bIns="146283" rtlCol="0">
              <a:spAutoFit/>
            </a:bodyPr>
            <a:lstStyle/>
            <a:p>
              <a:pP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Custom </a:t>
              </a:r>
              <a:r>
                <a:rPr lang="en-US" sz="115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
              </a:r>
              <a:br>
                <a:rPr lang="en-US" sz="115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br>
              <a:r>
                <a:rPr lang="en-US" sz="115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apps</a:t>
              </a:r>
              <a:endPar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endParaRPr>
            </a:p>
          </p:txBody>
        </p:sp>
        <p:sp>
          <p:nvSpPr>
            <p:cNvPr id="107"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110" name="TextBox 109"/>
            <p:cNvSpPr txBox="1"/>
            <p:nvPr/>
          </p:nvSpPr>
          <p:spPr>
            <a:xfrm>
              <a:off x="276231" y="5332876"/>
              <a:ext cx="1551146" cy="613972"/>
            </a:xfrm>
            <a:prstGeom prst="rect">
              <a:avLst/>
            </a:prstGeom>
            <a:noFill/>
          </p:spPr>
          <p:txBody>
            <a:bodyPr wrap="square" lIns="182854" tIns="146283" rIns="182854" bIns="146283" rtlCol="0">
              <a:spAutoFit/>
            </a:bodyPr>
            <a:lstStyle/>
            <a:p>
              <a:pP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Sensors </a:t>
              </a:r>
              <a:b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b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and devices</a:t>
              </a:r>
            </a:p>
          </p:txBody>
        </p:sp>
        <p:sp>
          <p:nvSpPr>
            <p:cNvPr id="111"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grpSp>
      <p:sp>
        <p:nvSpPr>
          <p:cNvPr id="21" name="Rectangle 20"/>
          <p:cNvSpPr/>
          <p:nvPr/>
        </p:nvSpPr>
        <p:spPr>
          <a:xfrm>
            <a:off x="5226134" y="6200099"/>
            <a:ext cx="1436110" cy="345163"/>
          </a:xfrm>
          <a:prstGeom prst="rect">
            <a:avLst/>
          </a:prstGeom>
        </p:spPr>
        <p:txBody>
          <a:bodyPr wrap="none">
            <a:spAutoFit/>
          </a:bodyPr>
          <a:lstStyle/>
          <a:p>
            <a:pPr algn="ctr" defTabSz="725012" eaLnBrk="1" fontAlgn="auto" hangingPunct="1">
              <a:spcAft>
                <a:spcPct val="35000"/>
              </a:spcAft>
            </a:pPr>
            <a:r>
              <a:rPr lang="en-US" sz="1599" b="1"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INTELLIGENCE</a:t>
            </a:r>
          </a:p>
        </p:txBody>
      </p:sp>
      <p:sp>
        <p:nvSpPr>
          <p:cNvPr id="2" name="Right Arrow 1"/>
          <p:cNvSpPr/>
          <p:nvPr/>
        </p:nvSpPr>
        <p:spPr bwMode="auto">
          <a:xfrm>
            <a:off x="1755267" y="6239543"/>
            <a:ext cx="3484983" cy="2596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a:xfrm>
            <a:off x="11134322" y="6200099"/>
            <a:ext cx="894496" cy="345163"/>
          </a:xfrm>
          <a:prstGeom prst="rect">
            <a:avLst/>
          </a:prstGeom>
        </p:spPr>
        <p:txBody>
          <a:bodyPr wrap="none">
            <a:spAutoFit/>
          </a:bodyPr>
          <a:lstStyle/>
          <a:p>
            <a:pPr algn="ctr" defTabSz="725012" eaLnBrk="1" fontAlgn="auto" hangingPunct="1">
              <a:spcAft>
                <a:spcPct val="35000"/>
              </a:spcAft>
            </a:pPr>
            <a:r>
              <a:rPr lang="en-US" sz="1599" b="1"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ACTION</a:t>
            </a:r>
          </a:p>
        </p:txBody>
      </p:sp>
      <p:grpSp>
        <p:nvGrpSpPr>
          <p:cNvPr id="18" name="Group 17"/>
          <p:cNvGrpSpPr/>
          <p:nvPr/>
        </p:nvGrpSpPr>
        <p:grpSpPr>
          <a:xfrm>
            <a:off x="10920388" y="3076176"/>
            <a:ext cx="1239881" cy="1054416"/>
            <a:chOff x="10920388" y="2780901"/>
            <a:chExt cx="1239881" cy="1054416"/>
          </a:xfrm>
        </p:grpSpPr>
        <p:grpSp>
          <p:nvGrpSpPr>
            <p:cNvPr id="9" name="Group 8"/>
            <p:cNvGrpSpPr/>
            <p:nvPr/>
          </p:nvGrpSpPr>
          <p:grpSpPr>
            <a:xfrm>
              <a:off x="11311238" y="2780901"/>
              <a:ext cx="458181" cy="590870"/>
              <a:chOff x="8824650" y="2294433"/>
              <a:chExt cx="368737" cy="475523"/>
            </a:xfrm>
          </p:grpSpPr>
          <p:sp>
            <p:nvSpPr>
              <p:cNvPr id="117"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118"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grpSp>
        <p:sp>
          <p:nvSpPr>
            <p:cNvPr id="119" name="TextBox 118"/>
            <p:cNvSpPr txBox="1"/>
            <p:nvPr/>
          </p:nvSpPr>
          <p:spPr>
            <a:xfrm>
              <a:off x="10920388" y="3380620"/>
              <a:ext cx="1239881" cy="454697"/>
            </a:xfrm>
            <a:prstGeom prst="rect">
              <a:avLst/>
            </a:prstGeom>
            <a:noFill/>
          </p:spPr>
          <p:txBody>
            <a:bodyPr wrap="square" lIns="182854" tIns="146283" rIns="182854" bIns="146283" rtlCol="0">
              <a:spAutoFit/>
            </a:bodyPr>
            <a:lstStyle/>
            <a:p>
              <a:pPr algn="ct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People</a:t>
              </a:r>
            </a:p>
          </p:txBody>
        </p:sp>
      </p:grpSp>
      <p:grpSp>
        <p:nvGrpSpPr>
          <p:cNvPr id="19" name="Group 18"/>
          <p:cNvGrpSpPr/>
          <p:nvPr/>
        </p:nvGrpSpPr>
        <p:grpSpPr>
          <a:xfrm>
            <a:off x="11084791" y="4760710"/>
            <a:ext cx="1077047" cy="1308658"/>
            <a:chOff x="11084791" y="4760710"/>
            <a:chExt cx="1077047" cy="1308658"/>
          </a:xfrm>
        </p:grpSpPr>
        <p:grpSp>
          <p:nvGrpSpPr>
            <p:cNvPr id="10" name="Group 9"/>
            <p:cNvGrpSpPr/>
            <p:nvPr/>
          </p:nvGrpSpPr>
          <p:grpSpPr>
            <a:xfrm>
              <a:off x="11311897" y="4760710"/>
              <a:ext cx="503712" cy="783392"/>
              <a:chOff x="8597110" y="4718972"/>
              <a:chExt cx="361215" cy="561776"/>
            </a:xfrm>
          </p:grpSpPr>
          <p:sp>
            <p:nvSpPr>
              <p:cNvPr id="12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12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sp>
            <p:nvSpPr>
              <p:cNvPr id="12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defTabSz="932563" eaLnBrk="1" fontAlgn="auto" hangingPunct="1">
                  <a:spcBef>
                    <a:spcPts val="0"/>
                  </a:spcBef>
                  <a:spcAft>
                    <a:spcPts val="0"/>
                  </a:spcAft>
                </a:pPr>
                <a:endParaRPr lang="en-US">
                  <a:solidFill>
                    <a:srgbClr val="333333"/>
                  </a:solidFill>
                  <a:latin typeface="Segoe UI"/>
                  <a:ea typeface="+mn-ea"/>
                </a:endParaRPr>
              </a:p>
            </p:txBody>
          </p:sp>
        </p:grpSp>
        <p:sp>
          <p:nvSpPr>
            <p:cNvPr id="124" name="TextBox 123"/>
            <p:cNvSpPr txBox="1"/>
            <p:nvPr/>
          </p:nvSpPr>
          <p:spPr>
            <a:xfrm>
              <a:off x="11084791" y="5455396"/>
              <a:ext cx="1077047" cy="613972"/>
            </a:xfrm>
            <a:prstGeom prst="rect">
              <a:avLst/>
            </a:prstGeom>
            <a:noFill/>
          </p:spPr>
          <p:txBody>
            <a:bodyPr wrap="square" lIns="182854" tIns="146283" rIns="182854" bIns="146283" rtlCol="0">
              <a:spAutoFit/>
            </a:bodyPr>
            <a:lstStyle/>
            <a:p>
              <a:pPr defTabSz="932563" eaLnBrk="1" fontAlgn="auto" hangingPunct="1">
                <a:lnSpc>
                  <a:spcPct val="90000"/>
                </a:lnSpc>
                <a:spcAft>
                  <a:spcPts val="600"/>
                </a:spcAft>
              </a:pP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Automated </a:t>
              </a:r>
              <a:r>
                <a:rPr lang="en-US" sz="115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
              </a:r>
              <a:br>
                <a:rPr lang="en-US" sz="115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br>
              <a:r>
                <a:rPr lang="en-US" sz="115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Systems</a:t>
              </a:r>
              <a:endPar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endParaRPr>
            </a:p>
          </p:txBody>
        </p:sp>
      </p:grpSp>
      <p:sp>
        <p:nvSpPr>
          <p:cNvPr id="37" name="Right Arrow 36"/>
          <p:cNvSpPr/>
          <p:nvPr/>
        </p:nvSpPr>
        <p:spPr bwMode="auto">
          <a:xfrm>
            <a:off x="6784714" y="6239543"/>
            <a:ext cx="3826066" cy="2596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eaLnBrk="1" hangingPunct="1">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4015367" y="1790395"/>
            <a:ext cx="2374749" cy="4320099"/>
            <a:chOff x="4015367" y="1790395"/>
            <a:chExt cx="2374749" cy="4320099"/>
          </a:xfrm>
        </p:grpSpPr>
        <p:sp>
          <p:nvSpPr>
            <p:cNvPr id="42" name="Rectangle 41"/>
            <p:cNvSpPr/>
            <p:nvPr/>
          </p:nvSpPr>
          <p:spPr bwMode="auto">
            <a:xfrm>
              <a:off x="4015367" y="1790395"/>
              <a:ext cx="2079506" cy="432009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Big </a:t>
              </a: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
              </a: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ata Stores</a:t>
              </a:r>
              <a:endPar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pic>
          <p:nvPicPr>
            <p:cNvPr id="36" name="Picture 13"/>
            <p:cNvPicPr>
              <a:picLocks noChangeAspect="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4128059" y="4437777"/>
              <a:ext cx="329771" cy="42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ounded Rectangle 38"/>
            <p:cNvSpPr/>
            <p:nvPr/>
          </p:nvSpPr>
          <p:spPr bwMode="auto">
            <a:xfrm>
              <a:off x="4149766" y="3430749"/>
              <a:ext cx="331473" cy="331473"/>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188894"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p:cNvSpPr/>
            <p:nvPr/>
          </p:nvSpPr>
          <p:spPr bwMode="auto">
            <a:xfrm>
              <a:off x="4331042"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8" name="Oval 47"/>
            <p:cNvSpPr/>
            <p:nvPr/>
          </p:nvSpPr>
          <p:spPr bwMode="auto">
            <a:xfrm>
              <a:off x="4258333"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9" name="Oval 48"/>
            <p:cNvSpPr/>
            <p:nvPr/>
          </p:nvSpPr>
          <p:spPr bwMode="auto">
            <a:xfrm>
              <a:off x="4400481"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4188894"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p:cNvSpPr/>
            <p:nvPr/>
          </p:nvSpPr>
          <p:spPr bwMode="auto">
            <a:xfrm>
              <a:off x="4331042"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2" name="Oval 51"/>
            <p:cNvSpPr/>
            <p:nvPr/>
          </p:nvSpPr>
          <p:spPr bwMode="auto">
            <a:xfrm>
              <a:off x="4258333"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4400481"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4261998"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p:cNvSpPr/>
            <p:nvPr/>
          </p:nvSpPr>
          <p:spPr bwMode="auto">
            <a:xfrm>
              <a:off x="4404146"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6" name="Oval 55"/>
            <p:cNvSpPr/>
            <p:nvPr/>
          </p:nvSpPr>
          <p:spPr bwMode="auto">
            <a:xfrm>
              <a:off x="4189290"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7" name="Oval 56"/>
            <p:cNvSpPr/>
            <p:nvPr/>
          </p:nvSpPr>
          <p:spPr bwMode="auto">
            <a:xfrm>
              <a:off x="4331438"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bwMode="auto">
            <a:xfrm>
              <a:off x="4261998"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p:cNvSpPr/>
            <p:nvPr/>
          </p:nvSpPr>
          <p:spPr bwMode="auto">
            <a:xfrm>
              <a:off x="4404146"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0" name="Oval 59"/>
            <p:cNvSpPr/>
            <p:nvPr/>
          </p:nvSpPr>
          <p:spPr bwMode="auto">
            <a:xfrm>
              <a:off x="4189290"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1" name="Oval 60"/>
            <p:cNvSpPr/>
            <p:nvPr/>
          </p:nvSpPr>
          <p:spPr bwMode="auto">
            <a:xfrm>
              <a:off x="4331438"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1" name="Rectangle 80"/>
            <p:cNvSpPr/>
            <p:nvPr/>
          </p:nvSpPr>
          <p:spPr>
            <a:xfrm>
              <a:off x="4508069" y="3352325"/>
              <a:ext cx="797782"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endPar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endParaRP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D</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ata </a:t>
              </a: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L</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ake</a:t>
              </a:r>
              <a:endParaRPr lang="en-US" sz="1200" dirty="0">
                <a:gradFill>
                  <a:gsLst>
                    <a:gs pos="0">
                      <a:srgbClr val="FFFFFF"/>
                    </a:gs>
                    <a:gs pos="100000">
                      <a:srgbClr val="FFFFFF"/>
                    </a:gs>
                  </a:gsLst>
                  <a:lin ang="5400000" scaled="0"/>
                </a:gradFill>
                <a:latin typeface="Segoe UI"/>
                <a:ea typeface="+mn-ea"/>
              </a:endParaRPr>
            </a:p>
          </p:txBody>
        </p:sp>
        <p:sp>
          <p:nvSpPr>
            <p:cNvPr id="82" name="Rectangle 81"/>
            <p:cNvSpPr/>
            <p:nvPr/>
          </p:nvSpPr>
          <p:spPr>
            <a:xfrm>
              <a:off x="4489683" y="4446182"/>
              <a:ext cx="1463542" cy="453970"/>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a:t>
              </a: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 </a:t>
              </a:r>
            </a:p>
            <a:p>
              <a:pPr defTabSz="932742" eaLnBrk="1" fontAlgn="auto" hangingPunct="1">
                <a:spcBef>
                  <a:spcPts val="0"/>
                </a:spcBef>
                <a:spcAft>
                  <a:spcPts val="0"/>
                </a:spcAft>
              </a:pPr>
              <a:r>
                <a:rPr lang="en-US" sz="115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SQL Data </a:t>
              </a:r>
              <a:r>
                <a:rPr lang="en-US" sz="115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W</a:t>
              </a:r>
              <a:r>
                <a:rPr lang="en-US" sz="115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arehouse</a:t>
              </a:r>
              <a:endParaRPr lang="en-US" sz="1150" dirty="0">
                <a:gradFill>
                  <a:gsLst>
                    <a:gs pos="0">
                      <a:srgbClr val="FFFFFF"/>
                    </a:gs>
                    <a:gs pos="100000">
                      <a:srgbClr val="FFFFFF"/>
                    </a:gs>
                  </a:gsLst>
                  <a:lin ang="5400000" scaled="0"/>
                </a:gradFill>
                <a:latin typeface="Segoe UI"/>
                <a:ea typeface="+mn-ea"/>
              </a:endParaRPr>
            </a:p>
          </p:txBody>
        </p:sp>
        <p:grpSp>
          <p:nvGrpSpPr>
            <p:cNvPr id="145" name="Group 144"/>
            <p:cNvGrpSpPr/>
            <p:nvPr/>
          </p:nvGrpSpPr>
          <p:grpSpPr>
            <a:xfrm>
              <a:off x="6094873" y="5254390"/>
              <a:ext cx="295243" cy="853675"/>
              <a:chOff x="3832324" y="5254390"/>
              <a:chExt cx="295243" cy="853675"/>
            </a:xfrm>
          </p:grpSpPr>
          <p:sp>
            <p:nvSpPr>
              <p:cNvPr id="146" name="Isosceles Triangle 145"/>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7" name="Isosceles Triangle 146"/>
              <p:cNvSpPr/>
              <p:nvPr/>
            </p:nvSpPr>
            <p:spPr bwMode="auto">
              <a:xfrm rot="5400000">
                <a:off x="3529509" y="5557205"/>
                <a:ext cx="853675" cy="248045"/>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 name="Group 6"/>
          <p:cNvGrpSpPr/>
          <p:nvPr/>
        </p:nvGrpSpPr>
        <p:grpSpPr>
          <a:xfrm>
            <a:off x="1755266" y="1790395"/>
            <a:ext cx="2372301" cy="4320099"/>
            <a:chOff x="1755266" y="1790395"/>
            <a:chExt cx="2372301" cy="4320099"/>
          </a:xfrm>
        </p:grpSpPr>
        <p:sp>
          <p:nvSpPr>
            <p:cNvPr id="41" name="Rectangle 40"/>
            <p:cNvSpPr/>
            <p:nvPr/>
          </p:nvSpPr>
          <p:spPr bwMode="auto">
            <a:xfrm>
              <a:off x="1755266" y="1790395"/>
              <a:ext cx="2079506" cy="4320099"/>
            </a:xfrm>
            <a:prstGeom prst="rect">
              <a:avLst/>
            </a:prstGeom>
            <a:solidFill>
              <a:schemeClr val="bg2">
                <a:lumMod val="75000"/>
                <a:lumOff val="25000"/>
              </a:schemeClr>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eaLnBrk="1" fontAlgn="auto" hangingPunct="1">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Information M</a:t>
              </a:r>
              <a:r>
                <a:rPr lang="en-US" sz="1600" b="1" spc="-30" dirty="0" smtClean="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anagement</a:t>
              </a:r>
              <a:endPar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endParaRPr>
            </a:p>
          </p:txBody>
        </p: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92648" y="2887432"/>
              <a:ext cx="375108" cy="375108"/>
            </a:xfrm>
            <a:prstGeom prst="rect">
              <a:avLst/>
            </a:prstGeom>
          </p:spPr>
        </p:pic>
        <p:sp>
          <p:nvSpPr>
            <p:cNvPr id="77" name="Freeform 30"/>
            <p:cNvSpPr>
              <a:spLocks noEditPoints="1"/>
            </p:cNvSpPr>
            <p:nvPr/>
          </p:nvSpPr>
          <p:spPr bwMode="auto">
            <a:xfrm>
              <a:off x="1943680" y="3996178"/>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defTabSz="895648" eaLnBrk="1" hangingPunct="1">
                <a:defRPr/>
              </a:pPr>
              <a:endParaRPr lang="en-US" sz="1665" kern="0" dirty="0">
                <a:solidFill>
                  <a:srgbClr val="000000"/>
                </a:solidFill>
                <a:latin typeface="Segoe UI"/>
                <a:ea typeface="MS PGothic" charset="0"/>
              </a:endParaRPr>
            </a:p>
          </p:txBody>
        </p:sp>
        <p:pic>
          <p:nvPicPr>
            <p:cNvPr id="78" name="Picture 7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92648" y="5001504"/>
              <a:ext cx="339648" cy="352813"/>
            </a:xfrm>
            <a:prstGeom prst="rect">
              <a:avLst/>
            </a:prstGeom>
          </p:spPr>
        </p:pic>
        <p:sp>
          <p:nvSpPr>
            <p:cNvPr id="4" name="Rectangle 3"/>
            <p:cNvSpPr/>
            <p:nvPr/>
          </p:nvSpPr>
          <p:spPr>
            <a:xfrm>
              <a:off x="2295424" y="2888599"/>
              <a:ext cx="1009122"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endPar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endParaRP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D</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ata </a:t>
              </a: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F</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actory </a:t>
              </a:r>
              <a:endParaRPr lang="en-US" sz="1200" dirty="0">
                <a:gradFill>
                  <a:gsLst>
                    <a:gs pos="0">
                      <a:srgbClr val="FFFFFF"/>
                    </a:gs>
                    <a:gs pos="100000">
                      <a:srgbClr val="FFFFFF"/>
                    </a:gs>
                  </a:gsLst>
                  <a:lin ang="5400000" scaled="0"/>
                </a:gradFill>
                <a:latin typeface="Segoe UI"/>
                <a:ea typeface="+mn-ea"/>
              </a:endParaRPr>
            </a:p>
          </p:txBody>
        </p:sp>
        <p:sp>
          <p:nvSpPr>
            <p:cNvPr id="79" name="Rectangle 78"/>
            <p:cNvSpPr/>
            <p:nvPr/>
          </p:nvSpPr>
          <p:spPr>
            <a:xfrm>
              <a:off x="2295424" y="3922283"/>
              <a:ext cx="999313"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endPar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endParaRP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D</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ata </a:t>
              </a: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C</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atalog</a:t>
              </a:r>
              <a:endParaRPr lang="en-US" sz="1200" dirty="0">
                <a:gradFill>
                  <a:gsLst>
                    <a:gs pos="0">
                      <a:srgbClr val="FFFFFF"/>
                    </a:gs>
                    <a:gs pos="100000">
                      <a:srgbClr val="FFFFFF"/>
                    </a:gs>
                  </a:gsLst>
                  <a:lin ang="5400000" scaled="0"/>
                </a:gradFill>
                <a:latin typeface="Segoe UI"/>
                <a:ea typeface="+mn-ea"/>
              </a:endParaRPr>
            </a:p>
          </p:txBody>
        </p:sp>
        <p:sp>
          <p:nvSpPr>
            <p:cNvPr id="80" name="Rectangle 79"/>
            <p:cNvSpPr/>
            <p:nvPr/>
          </p:nvSpPr>
          <p:spPr>
            <a:xfrm>
              <a:off x="2295424" y="4954772"/>
              <a:ext cx="833626" cy="461665"/>
            </a:xfrm>
            <a:prstGeom prst="rect">
              <a:avLst/>
            </a:prstGeom>
          </p:spPr>
          <p:txBody>
            <a:bodyPr wrap="none">
              <a:spAutoFit/>
            </a:bodyPr>
            <a:lstStyle/>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Azure </a:t>
              </a:r>
              <a:endPar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endParaRPr>
            </a:p>
            <a:p>
              <a:pPr defTabSz="932742" eaLnBrk="1" fontAlgn="auto" hangingPunct="1">
                <a:spcBef>
                  <a:spcPts val="0"/>
                </a:spcBef>
                <a:spcAft>
                  <a:spcPts val="0"/>
                </a:spcAft>
              </a:pP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E</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vent </a:t>
              </a:r>
              <a:r>
                <a:rPr lang="en-US" sz="1200" spc="-30" dirty="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H</a:t>
              </a:r>
              <a:r>
                <a:rPr lang="en-US" sz="1200" spc="-30" dirty="0" smtClean="0">
                  <a:gradFill>
                    <a:gsLst>
                      <a:gs pos="0">
                        <a:srgbClr val="FFFFFF"/>
                      </a:gs>
                      <a:gs pos="100000">
                        <a:srgbClr val="FFFFFF"/>
                      </a:gs>
                    </a:gsLst>
                    <a:lin ang="5400000" scaled="0"/>
                  </a:gradFill>
                  <a:latin typeface="Segoe UI Semilight" panose="020B0402040204020203" pitchFamily="34" charset="0"/>
                  <a:ea typeface="+mn-ea"/>
                  <a:cs typeface="Segoe UI Semilight" panose="020B0402040204020203" pitchFamily="34" charset="0"/>
                </a:rPr>
                <a:t>ub</a:t>
              </a:r>
              <a:endParaRPr lang="en-US" sz="1200" dirty="0">
                <a:gradFill>
                  <a:gsLst>
                    <a:gs pos="0">
                      <a:srgbClr val="FFFFFF"/>
                    </a:gs>
                    <a:gs pos="100000">
                      <a:srgbClr val="FFFFFF"/>
                    </a:gs>
                  </a:gsLst>
                  <a:lin ang="5400000" scaled="0"/>
                </a:gradFill>
                <a:latin typeface="Segoe UI"/>
                <a:ea typeface="+mn-ea"/>
              </a:endParaRPr>
            </a:p>
          </p:txBody>
        </p:sp>
        <p:grpSp>
          <p:nvGrpSpPr>
            <p:cNvPr id="12" name="Group 11"/>
            <p:cNvGrpSpPr/>
            <p:nvPr/>
          </p:nvGrpSpPr>
          <p:grpSpPr>
            <a:xfrm>
              <a:off x="3832324" y="5254390"/>
              <a:ext cx="295243" cy="853675"/>
              <a:chOff x="3832324" y="5254390"/>
              <a:chExt cx="295243" cy="853675"/>
            </a:xfrm>
          </p:grpSpPr>
          <p:sp>
            <p:nvSpPr>
              <p:cNvPr id="144" name="Isosceles Triangle 143"/>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Isosceles Triangle 10"/>
              <p:cNvSpPr/>
              <p:nvPr/>
            </p:nvSpPr>
            <p:spPr bwMode="auto">
              <a:xfrm rot="5400000">
                <a:off x="3529509" y="5557205"/>
                <a:ext cx="853675" cy="248045"/>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949192024"/>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6" name="Title 1"/>
          <p:cNvSpPr txBox="1">
            <a:spLocks/>
          </p:cNvSpPr>
          <p:nvPr/>
        </p:nvSpPr>
        <p:spPr>
          <a:xfrm>
            <a:off x="5151598" y="1581800"/>
            <a:ext cx="7086439" cy="1597360"/>
          </a:xfrm>
          <a:prstGeom prst="rect">
            <a:avLst/>
          </a:prstGeom>
          <a:noFill/>
        </p:spPr>
        <p:txBody>
          <a:bodyPr wrap="square" tIns="91440" bIns="91440"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sz="4800" dirty="0" smtClean="0">
                <a:solidFill>
                  <a:schemeClr val="accent2"/>
                </a:solidFill>
              </a:rPr>
              <a:t/>
            </a:r>
            <a:br>
              <a:rPr lang="en-US" sz="4800" dirty="0" smtClean="0">
                <a:solidFill>
                  <a:schemeClr val="accent2"/>
                </a:solidFill>
              </a:rPr>
            </a:br>
            <a:r>
              <a:rPr lang="en-US" sz="5400" dirty="0" smtClean="0"/>
              <a:t>SQL Data Warehouse</a:t>
            </a:r>
            <a:endParaRPr lang="en-US" sz="4000" dirty="0"/>
          </a:p>
        </p:txBody>
      </p:sp>
      <p:sp>
        <p:nvSpPr>
          <p:cNvPr id="7" name="Text Placeholder 4"/>
          <p:cNvSpPr txBox="1">
            <a:spLocks/>
          </p:cNvSpPr>
          <p:nvPr/>
        </p:nvSpPr>
        <p:spPr>
          <a:xfrm>
            <a:off x="5096036" y="3646543"/>
            <a:ext cx="7087559" cy="2080570"/>
          </a:xfrm>
          <a:prstGeom prst="rect">
            <a:avLst/>
          </a:prstGeom>
          <a:noFill/>
        </p:spPr>
        <p:txBody>
          <a:bodyPr wrap="square" lIns="182880" tIns="146304" rIns="182880" bIns="146304">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Aft>
                <a:spcPts val="1200"/>
              </a:spcAft>
            </a:pPr>
            <a:r>
              <a:rPr lang="en-US" sz="3200" dirty="0" smtClean="0">
                <a:solidFill>
                  <a:schemeClr val="tx1"/>
                </a:solidFill>
                <a:latin typeface="+mj-lt"/>
                <a:sym typeface="Wingdings" panose="05000000000000000000" pitchFamily="2" charset="2"/>
              </a:rPr>
              <a:t>Aggregate </a:t>
            </a:r>
            <a:r>
              <a:rPr lang="en-US" sz="3200" dirty="0">
                <a:solidFill>
                  <a:schemeClr val="tx1"/>
                </a:solidFill>
                <a:latin typeface="+mj-lt"/>
                <a:sym typeface="Wingdings" panose="05000000000000000000" pitchFamily="2" charset="2"/>
              </a:rPr>
              <a:t>+ store </a:t>
            </a:r>
            <a:r>
              <a:rPr lang="en-US" sz="3200" dirty="0" smtClean="0">
                <a:solidFill>
                  <a:schemeClr val="tx1"/>
                </a:solidFill>
                <a:latin typeface="+mj-lt"/>
                <a:sym typeface="Wingdings" panose="05000000000000000000" pitchFamily="2" charset="2"/>
              </a:rPr>
              <a:t>petabytes of data</a:t>
            </a:r>
          </a:p>
          <a:p>
            <a:pPr>
              <a:lnSpc>
                <a:spcPct val="100000"/>
              </a:lnSpc>
              <a:spcAft>
                <a:spcPts val="1200"/>
              </a:spcAft>
            </a:pPr>
            <a:r>
              <a:rPr lang="en-US" sz="3200" dirty="0" smtClean="0">
                <a:solidFill>
                  <a:schemeClr val="tx1"/>
                </a:solidFill>
                <a:latin typeface="+mj-lt"/>
                <a:sym typeface="Wingdings" panose="05000000000000000000" pitchFamily="2" charset="2"/>
              </a:rPr>
              <a:t>Interactively </a:t>
            </a:r>
            <a:r>
              <a:rPr lang="en-US" sz="3200" dirty="0">
                <a:solidFill>
                  <a:schemeClr val="tx1"/>
                </a:solidFill>
                <a:latin typeface="+mj-lt"/>
                <a:sym typeface="Wingdings" panose="05000000000000000000" pitchFamily="2" charset="2"/>
              </a:rPr>
              <a:t>query and visualize </a:t>
            </a:r>
            <a:r>
              <a:rPr lang="en-US" sz="3200" dirty="0" smtClean="0">
                <a:solidFill>
                  <a:schemeClr val="tx1"/>
                </a:solidFill>
                <a:latin typeface="+mj-lt"/>
                <a:sym typeface="Wingdings" panose="05000000000000000000" pitchFamily="2" charset="2"/>
              </a:rPr>
              <a:t>data</a:t>
            </a:r>
          </a:p>
          <a:p>
            <a:pPr>
              <a:lnSpc>
                <a:spcPct val="100000"/>
              </a:lnSpc>
              <a:spcAft>
                <a:spcPts val="1200"/>
              </a:spcAft>
            </a:pPr>
            <a:r>
              <a:rPr lang="en-US" sz="3200" dirty="0" smtClean="0">
                <a:solidFill>
                  <a:schemeClr val="tx1"/>
                </a:solidFill>
                <a:latin typeface="+mj-lt"/>
                <a:sym typeface="Wingdings" panose="05000000000000000000" pitchFamily="2" charset="2"/>
              </a:rPr>
              <a:t>Operationalize </a:t>
            </a:r>
            <a:r>
              <a:rPr lang="en-US" sz="3200" dirty="0">
                <a:solidFill>
                  <a:schemeClr val="tx1"/>
                </a:solidFill>
                <a:latin typeface="+mj-lt"/>
                <a:sym typeface="Wingdings" panose="05000000000000000000" pitchFamily="2" charset="2"/>
              </a:rPr>
              <a:t>machine learning</a:t>
            </a:r>
            <a:endParaRPr lang="en-US" sz="3200" dirty="0">
              <a:latin typeface="+mj-lt"/>
            </a:endParaRPr>
          </a:p>
        </p:txBody>
      </p:sp>
      <p:cxnSp>
        <p:nvCxnSpPr>
          <p:cNvPr id="8" name="Straight Connector 7"/>
          <p:cNvCxnSpPr/>
          <p:nvPr/>
        </p:nvCxnSpPr>
        <p:spPr>
          <a:xfrm>
            <a:off x="5273836" y="3375798"/>
            <a:ext cx="6328660" cy="0"/>
          </a:xfrm>
          <a:prstGeom prst="line">
            <a:avLst/>
          </a:prstGeom>
          <a:ln w="12700">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bwMode="auto">
          <a:xfrm>
            <a:off x="532909" y="1414367"/>
            <a:ext cx="4166508" cy="4128504"/>
          </a:xfrm>
          <a:prstGeom prst="roundRect">
            <a:avLst>
              <a:gd name="adj" fmla="val 7255"/>
            </a:avLst>
          </a:prstGeom>
          <a:solidFill>
            <a:srgbClr val="0078D7">
              <a:alpha val="1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 </a:t>
            </a:r>
          </a:p>
        </p:txBody>
      </p:sp>
      <p:pic>
        <p:nvPicPr>
          <p:cNvPr id="25" name="Picture 24"/>
          <p:cNvPicPr>
            <a:picLocks noChangeAspect="1"/>
          </p:cNvPicPr>
          <p:nvPr/>
        </p:nvPicPr>
        <p:blipFill>
          <a:blip r:embed="rId3"/>
          <a:stretch>
            <a:fillRect/>
          </a:stretch>
        </p:blipFill>
        <p:spPr>
          <a:xfrm>
            <a:off x="694219" y="2019150"/>
            <a:ext cx="3523852" cy="2918938"/>
          </a:xfrm>
          <a:prstGeom prst="rect">
            <a:avLst/>
          </a:prstGeom>
        </p:spPr>
      </p:pic>
      <p:sp>
        <p:nvSpPr>
          <p:cNvPr id="26" name="TextBox 25"/>
          <p:cNvSpPr txBox="1"/>
          <p:nvPr/>
        </p:nvSpPr>
        <p:spPr>
          <a:xfrm>
            <a:off x="2400312" y="3478619"/>
            <a:ext cx="1554656" cy="849463"/>
          </a:xfrm>
          <a:prstGeom prst="rect">
            <a:avLst/>
          </a:prstGeom>
          <a:noFill/>
        </p:spPr>
        <p:txBody>
          <a:bodyPr wrap="none" lIns="182880" tIns="146304" rIns="182880" bIns="146304" rtlCol="0">
            <a:spAutoFit/>
          </a:bodyPr>
          <a:lstStyle/>
          <a:p>
            <a:pPr algn="ctr">
              <a:lnSpc>
                <a:spcPct val="90000"/>
              </a:lnSpc>
              <a:spcAft>
                <a:spcPts val="600"/>
              </a:spcAft>
            </a:pPr>
            <a:r>
              <a:rPr lang="en-US" sz="2000" spc="-100" dirty="0" smtClean="0">
                <a:solidFill>
                  <a:srgbClr val="515151"/>
                </a:solidFill>
                <a:latin typeface="Segoe UI Semibold" panose="020B0702040204020203" pitchFamily="34" charset="0"/>
                <a:cs typeface="Segoe UI Semibold" panose="020B0702040204020203" pitchFamily="34" charset="0"/>
              </a:rPr>
              <a:t>SQL Data</a:t>
            </a:r>
            <a:br>
              <a:rPr lang="en-US" sz="2000" spc="-100" dirty="0" smtClean="0">
                <a:solidFill>
                  <a:srgbClr val="515151"/>
                </a:solidFill>
                <a:latin typeface="Segoe UI Semibold" panose="020B0702040204020203" pitchFamily="34" charset="0"/>
                <a:cs typeface="Segoe UI Semibold" panose="020B0702040204020203" pitchFamily="34" charset="0"/>
              </a:rPr>
            </a:br>
            <a:r>
              <a:rPr lang="en-US" sz="2000" spc="-100" dirty="0" smtClean="0">
                <a:solidFill>
                  <a:srgbClr val="515151"/>
                </a:solidFill>
                <a:latin typeface="Segoe UI Semibold" panose="020B0702040204020203" pitchFamily="34" charset="0"/>
                <a:cs typeface="Segoe UI Semibold" panose="020B0702040204020203" pitchFamily="34" charset="0"/>
              </a:rPr>
              <a:t>Warehouse</a:t>
            </a:r>
          </a:p>
        </p:txBody>
      </p:sp>
    </p:spTree>
    <p:extLst>
      <p:ext uri="{BB962C8B-B14F-4D97-AF65-F5344CB8AC3E}">
        <p14:creationId xmlns:p14="http://schemas.microsoft.com/office/powerpoint/2010/main" val="2575003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42" presetClass="path" presetSubtype="0" decel="100000" fill="hold" grpId="1" nodeType="withEffect">
                                  <p:stCondLst>
                                    <p:cond delay="500"/>
                                  </p:stCondLst>
                                  <p:childTnLst>
                                    <p:animMotion origin="layout" path="M -0.03944 -0.00046 L -4.28389E-6 4.53926E-6 " pathEditMode="relative" rAng="0" ptsTypes="AA">
                                      <p:cBhvr>
                                        <p:cTn id="15" dur="600" fill="hold"/>
                                        <p:tgtEl>
                                          <p:spTgt spid="7"/>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tmplLst>
          <p:tmpl>
            <p:tnLst>
              <p:par>
                <p:cTn presetID="10" presetClass="entr" presetSubtype="0" fill="hold" nodeType="withEffect">
                  <p:stCondLst>
                    <p:cond delay="5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7"/>
                        </p:tgtEl>
                        <p:attrNameLst>
                          <p:attrName>ppt_x</p:attrName>
                          <p:attrName>ppt_y</p:attrName>
                        </p:attrNameLst>
                      </p:cBhvr>
                      <p:rCtr x="1966" y="23"/>
                    </p:animMotion>
                  </p:childTnLst>
                </p:cTn>
              </p:par>
            </p:tnLst>
          </p:tmpl>
        </p:tmplLst>
      </p:bldP>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smtClean="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3" name="Rectangle 2"/>
          <p:cNvSpPr/>
          <p:nvPr/>
        </p:nvSpPr>
        <p:spPr bwMode="auto">
          <a:xfrm>
            <a:off x="448303" y="1664143"/>
            <a:ext cx="11526579" cy="157259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8" name="Group 47"/>
          <p:cNvGrpSpPr/>
          <p:nvPr/>
        </p:nvGrpSpPr>
        <p:grpSpPr>
          <a:xfrm>
            <a:off x="579437" y="3605018"/>
            <a:ext cx="11277600" cy="717538"/>
            <a:chOff x="579437" y="-1074737"/>
            <a:chExt cx="11277600" cy="717538"/>
          </a:xfrm>
        </p:grpSpPr>
        <p:sp>
          <p:nvSpPr>
            <p:cNvPr id="49" name="Rectangle 4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0" name="Rectangle 49"/>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52" name="Rectangle 5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43" name="Group 42"/>
          <p:cNvGrpSpPr/>
          <p:nvPr/>
        </p:nvGrpSpPr>
        <p:grpSpPr>
          <a:xfrm>
            <a:off x="579437" y="5794483"/>
            <a:ext cx="11277600" cy="717538"/>
            <a:chOff x="579437" y="-1077298"/>
            <a:chExt cx="11277600" cy="717538"/>
          </a:xfrm>
        </p:grpSpPr>
        <p:sp>
          <p:nvSpPr>
            <p:cNvPr id="44" name="Rectangle 43"/>
            <p:cNvSpPr/>
            <p:nvPr/>
          </p:nvSpPr>
          <p:spPr bwMode="auto">
            <a:xfrm>
              <a:off x="579437" y="-1077298"/>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Rectangle 44"/>
            <p:cNvSpPr/>
            <p:nvPr/>
          </p:nvSpPr>
          <p:spPr bwMode="auto">
            <a:xfrm>
              <a:off x="579438" y="-1077298"/>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Rectangle 45"/>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a:t>
              </a:r>
              <a:r>
                <a:rPr kumimoji="0" lang="en-US" sz="2000" b="0" i="0" u="none" strike="noStrike" kern="1200" cap="none" spc="-50" normalizeH="0" baseline="0" noProof="0" dirty="0" smtClean="0">
                  <a:ln>
                    <a:noFill/>
                  </a:ln>
                  <a:solidFill>
                    <a:srgbClr val="FFFFFF"/>
                  </a:solidFill>
                  <a:effectLst/>
                  <a:uLnTx/>
                  <a:uFillTx/>
                  <a:latin typeface="Segoe UI Semilight"/>
                  <a:ea typeface="Segoe UI" pitchFamily="34" charset="0"/>
                  <a:cs typeface="Segoe UI" pitchFamily="34" charset="0"/>
                </a:rPr>
                <a:t>+ </a:t>
              </a: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Operations Management Suite</a:t>
              </a:r>
            </a:p>
          </p:txBody>
        </p:sp>
        <p:sp>
          <p:nvSpPr>
            <p:cNvPr id="47" name="Rectangle 4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53" name="Group 52"/>
          <p:cNvGrpSpPr/>
          <p:nvPr/>
        </p:nvGrpSpPr>
        <p:grpSpPr>
          <a:xfrm>
            <a:off x="579437" y="4334561"/>
            <a:ext cx="11277600" cy="718364"/>
            <a:chOff x="579437" y="-1075563"/>
            <a:chExt cx="11277600" cy="718364"/>
          </a:xfrm>
        </p:grpSpPr>
        <p:sp>
          <p:nvSpPr>
            <p:cNvPr id="54" name="Rectangle 53"/>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5" name="Rectangle 54"/>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Rectangle 55"/>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Cortana </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Analytics Suite</a:t>
              </a:r>
            </a:p>
          </p:txBody>
        </p:sp>
        <p:sp>
          <p:nvSpPr>
            <p:cNvPr id="57" name="Rectangle 56"/>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58" name="Group 57"/>
          <p:cNvGrpSpPr/>
          <p:nvPr/>
        </p:nvGrpSpPr>
        <p:grpSpPr>
          <a:xfrm>
            <a:off x="579437" y="5060116"/>
            <a:ext cx="11277600" cy="718366"/>
            <a:chOff x="579437" y="-1075565"/>
            <a:chExt cx="11277600" cy="718366"/>
          </a:xfrm>
        </p:grpSpPr>
        <p:sp>
          <p:nvSpPr>
            <p:cNvPr id="59" name="Rectangle 58"/>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60" name="Rectangle 59"/>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Rectangle 60"/>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62" name="Rectangle 61"/>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 name="TextBox 3"/>
          <p:cNvSpPr txBox="1"/>
          <p:nvPr/>
        </p:nvSpPr>
        <p:spPr>
          <a:xfrm>
            <a:off x="402693" y="412096"/>
            <a:ext cx="3516860" cy="794064"/>
          </a:xfrm>
          <a:prstGeom prst="rect">
            <a:avLst/>
          </a:prstGeom>
          <a:noFill/>
        </p:spPr>
        <p:txBody>
          <a:bodyPr wrap="none" lIns="182880" tIns="146304" rIns="182880" bIns="146304" rtlCol="0">
            <a:spAutoFit/>
          </a:bodyPr>
          <a:lstStyle/>
          <a:p>
            <a:pPr marL="0" marR="0" lvl="0" indent="0" algn="l" defTabSz="931863" rtl="0" eaLnBrk="0" fontAlgn="base" latinLnBrk="0" hangingPunct="0">
              <a:lnSpc>
                <a:spcPct val="90000"/>
              </a:lnSpc>
              <a:spcBef>
                <a:spcPct val="0"/>
              </a:spcBef>
              <a:spcAft>
                <a:spcPts val="600"/>
              </a:spcAft>
              <a:buClrTx/>
              <a:buSzTx/>
              <a:buFontTx/>
              <a:buNone/>
              <a:tabLst/>
              <a:defRPr/>
            </a:pPr>
            <a:r>
              <a:rPr kumimoji="0" lang="en-US" sz="3600" b="0" i="0" u="none" strike="noStrike" kern="1200" cap="none" spc="-10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Microsoft Azure</a:t>
            </a:r>
          </a:p>
        </p:txBody>
      </p:sp>
      <p:grpSp>
        <p:nvGrpSpPr>
          <p:cNvPr id="7" name="Group 6"/>
          <p:cNvGrpSpPr/>
          <p:nvPr/>
        </p:nvGrpSpPr>
        <p:grpSpPr>
          <a:xfrm>
            <a:off x="579437" y="2658079"/>
            <a:ext cx="11277600" cy="3125803"/>
            <a:chOff x="581169" y="-769074"/>
            <a:chExt cx="11277600" cy="2493062"/>
          </a:xfrm>
        </p:grpSpPr>
        <p:sp>
          <p:nvSpPr>
            <p:cNvPr id="64" name="Rectangle 63"/>
            <p:cNvSpPr/>
            <p:nvPr/>
          </p:nvSpPr>
          <p:spPr bwMode="auto">
            <a:xfrm>
              <a:off x="581169" y="-769074"/>
              <a:ext cx="11277600" cy="249306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5" name="Rectangle 64"/>
            <p:cNvSpPr/>
            <p:nvPr/>
          </p:nvSpPr>
          <p:spPr bwMode="auto">
            <a:xfrm>
              <a:off x="581170" y="-769074"/>
              <a:ext cx="3657600" cy="2493059"/>
            </a:xfrm>
            <a:prstGeom prst="rect">
              <a:avLst/>
            </a:prstGeom>
            <a:solidFill>
              <a:srgbClr val="002050">
                <a:alpha val="1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eaLnBrk="1" hangingPunct="1">
                <a:lnSpc>
                  <a:spcPct val="90000"/>
                </a:lnSpc>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6" name="Rectangle 65"/>
          <p:cNvSpPr/>
          <p:nvPr/>
        </p:nvSpPr>
        <p:spPr bwMode="auto">
          <a:xfrm>
            <a:off x="575448" y="3815714"/>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smtClean="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rPr>
              <a:t>Internet of Things</a:t>
            </a:r>
            <a:endParaRPr kumimoji="0" lang="en-US" sz="1800" b="1" i="0" u="none" strike="noStrike" kern="1200" cap="all" spc="0" normalizeH="0" baseline="0" noProof="0" dirty="0">
              <a:ln>
                <a:noFill/>
              </a:ln>
              <a:solidFill>
                <a:schemeClr val="tx1"/>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nvGrpSpPr>
          <p:cNvPr id="14" name="Group 13"/>
          <p:cNvGrpSpPr/>
          <p:nvPr/>
        </p:nvGrpSpPr>
        <p:grpSpPr>
          <a:xfrm>
            <a:off x="6993655" y="3659371"/>
            <a:ext cx="2056015" cy="863990"/>
            <a:chOff x="7019425" y="3801417"/>
            <a:chExt cx="2056015" cy="863990"/>
          </a:xfrm>
        </p:grpSpPr>
        <p:grpSp>
          <p:nvGrpSpPr>
            <p:cNvPr id="169" name="Group 168"/>
            <p:cNvGrpSpPr/>
            <p:nvPr/>
          </p:nvGrpSpPr>
          <p:grpSpPr>
            <a:xfrm>
              <a:off x="7019425" y="3801417"/>
              <a:ext cx="2056015" cy="863990"/>
              <a:chOff x="4413164" y="2200031"/>
              <a:chExt cx="930184" cy="390887"/>
            </a:xfrm>
          </p:grpSpPr>
          <p:sp>
            <p:nvSpPr>
              <p:cNvPr id="170" name="Rectangle 16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1" name="TextBox 170"/>
              <p:cNvSpPr txBox="1"/>
              <p:nvPr/>
            </p:nvSpPr>
            <p:spPr>
              <a:xfrm>
                <a:off x="4776390" y="2218588"/>
                <a:ext cx="566958" cy="359251"/>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8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Stream </a:t>
                </a:r>
                <a:br>
                  <a:rPr kumimoji="0" lang="en-US" sz="18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r>
                  <a:rPr kumimoji="0" lang="en-US" sz="18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Analytics</a:t>
                </a:r>
                <a:endPar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180" name="Picture 179"/>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7104927" y="3890320"/>
              <a:ext cx="676984" cy="679715"/>
            </a:xfrm>
            <a:prstGeom prst="rect">
              <a:avLst/>
            </a:prstGeom>
            <a:noFill/>
          </p:spPr>
        </p:pic>
      </p:grpSp>
      <p:grpSp>
        <p:nvGrpSpPr>
          <p:cNvPr id="5" name="Group 4"/>
          <p:cNvGrpSpPr/>
          <p:nvPr/>
        </p:nvGrpSpPr>
        <p:grpSpPr>
          <a:xfrm>
            <a:off x="9413469" y="3659371"/>
            <a:ext cx="2265431" cy="863990"/>
            <a:chOff x="4765670" y="3659371"/>
            <a:chExt cx="2265431" cy="863990"/>
          </a:xfrm>
        </p:grpSpPr>
        <p:grpSp>
          <p:nvGrpSpPr>
            <p:cNvPr id="111" name="Group 110"/>
            <p:cNvGrpSpPr/>
            <p:nvPr/>
          </p:nvGrpSpPr>
          <p:grpSpPr>
            <a:xfrm>
              <a:off x="4765670" y="3659371"/>
              <a:ext cx="2265431" cy="863990"/>
              <a:chOff x="4413164" y="2200031"/>
              <a:chExt cx="1024928" cy="390887"/>
            </a:xfrm>
          </p:grpSpPr>
          <p:sp>
            <p:nvSpPr>
              <p:cNvPr id="120" name="Rectangle 119"/>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1" name="TextBox 120"/>
              <p:cNvSpPr txBox="1"/>
              <p:nvPr/>
            </p:nvSpPr>
            <p:spPr>
              <a:xfrm>
                <a:off x="4776390" y="2274982"/>
                <a:ext cx="661702" cy="246463"/>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8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Logic Apps</a:t>
                </a:r>
                <a:endPar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67" name="Picture 66"/>
            <p:cNvPicPr>
              <a:picLocks noChangeAspect="1"/>
            </p:cNvPicPr>
            <p:nvPr/>
          </p:nvPicPr>
          <p:blipFill>
            <a:blip r:embed="rId6"/>
            <a:stretch>
              <a:fillRect/>
            </a:stretch>
          </p:blipFill>
          <p:spPr>
            <a:xfrm>
              <a:off x="4954549" y="3823120"/>
              <a:ext cx="519305" cy="518725"/>
            </a:xfrm>
            <a:prstGeom prst="rect">
              <a:avLst/>
            </a:prstGeom>
          </p:spPr>
        </p:pic>
      </p:grpSp>
      <p:grpSp>
        <p:nvGrpSpPr>
          <p:cNvPr id="6" name="Group 5"/>
          <p:cNvGrpSpPr/>
          <p:nvPr/>
        </p:nvGrpSpPr>
        <p:grpSpPr>
          <a:xfrm>
            <a:off x="4735115" y="3659371"/>
            <a:ext cx="1978421" cy="863990"/>
            <a:chOff x="9475474" y="3659371"/>
            <a:chExt cx="1978421" cy="863990"/>
          </a:xfrm>
        </p:grpSpPr>
        <p:grpSp>
          <p:nvGrpSpPr>
            <p:cNvPr id="176" name="Group 175"/>
            <p:cNvGrpSpPr/>
            <p:nvPr/>
          </p:nvGrpSpPr>
          <p:grpSpPr>
            <a:xfrm>
              <a:off x="9475474" y="3659371"/>
              <a:ext cx="1978421" cy="863990"/>
              <a:chOff x="4413164" y="2200031"/>
              <a:chExt cx="895079" cy="390887"/>
            </a:xfrm>
          </p:grpSpPr>
          <p:sp>
            <p:nvSpPr>
              <p:cNvPr id="177" name="Rectangle 176"/>
              <p:cNvSpPr/>
              <p:nvPr/>
            </p:nvSpPr>
            <p:spPr bwMode="auto">
              <a:xfrm>
                <a:off x="4413164" y="2200031"/>
                <a:ext cx="390887" cy="390887"/>
              </a:xfrm>
              <a:prstGeom prst="rect">
                <a:avLst/>
              </a:prstGeom>
              <a:solidFill>
                <a:srgbClr val="00206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18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8" name="TextBox 177"/>
              <p:cNvSpPr txBox="1"/>
              <p:nvPr/>
            </p:nvSpPr>
            <p:spPr>
              <a:xfrm>
                <a:off x="4781435" y="2274982"/>
                <a:ext cx="526808" cy="246463"/>
              </a:xfrm>
              <a:prstGeom prst="rect">
                <a:avLst/>
              </a:prstGeom>
              <a:noFill/>
            </p:spPr>
            <p:txBody>
              <a:bodyPr wrap="none" lIns="182880" tIns="146304" rIns="182880" bIns="146304" rtlCol="0" anchor="ctr">
                <a:spAutoFit/>
              </a:bodyPr>
              <a:lstStyle/>
              <a:p>
                <a:pPr marL="0" marR="0" lvl="0" indent="0" algn="l" defTabSz="931863" rtl="0" eaLnBrk="0" fontAlgn="base" latinLnBrk="0" hangingPunct="0">
                  <a:lnSpc>
                    <a:spcPct val="90000"/>
                  </a:lnSpc>
                  <a:spcBef>
                    <a:spcPct val="0"/>
                  </a:spcBef>
                  <a:spcAft>
                    <a:spcPts val="0"/>
                  </a:spcAft>
                  <a:buClrTx/>
                  <a:buSzTx/>
                  <a:buFontTx/>
                  <a:buNone/>
                  <a:tabLst/>
                  <a:defRPr/>
                </a:pPr>
                <a:r>
                  <a:rPr kumimoji="0" lang="en-US" sz="1800" b="0" i="0" u="none" strike="noStrike" kern="1200" cap="none" spc="-50" normalizeH="0" baseline="0" noProof="0" dirty="0" err="1"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IoT</a:t>
                </a:r>
                <a:r>
                  <a:rPr kumimoji="0" lang="en-US" sz="1800" b="0" i="0" u="none" strike="noStrike" kern="1200" cap="none" spc="-50" normalizeH="0" baseline="0" noProof="0" dirty="0" smtClean="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 Hub</a:t>
                </a:r>
                <a:endParaRPr kumimoji="0" lang="en-US" sz="1800" b="0" i="0" u="none" strike="noStrike" kern="1200" cap="none" spc="-5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pic>
          <p:nvPicPr>
            <p:cNvPr id="68" name="Picture 67"/>
            <p:cNvPicPr>
              <a:picLocks noChangeAspect="1"/>
            </p:cNvPicPr>
            <p:nvPr/>
          </p:nvPicPr>
          <p:blipFill>
            <a:blip r:embed="rId7"/>
            <a:stretch>
              <a:fillRect/>
            </a:stretch>
          </p:blipFill>
          <p:spPr>
            <a:xfrm>
              <a:off x="9610637" y="3808925"/>
              <a:ext cx="627900" cy="515724"/>
            </a:xfrm>
            <a:prstGeom prst="rect">
              <a:avLst/>
            </a:prstGeom>
            <a:noFill/>
          </p:spPr>
        </p:pic>
      </p:grpSp>
    </p:spTree>
    <p:extLst>
      <p:ext uri="{BB962C8B-B14F-4D97-AF65-F5344CB8AC3E}">
        <p14:creationId xmlns:p14="http://schemas.microsoft.com/office/powerpoint/2010/main" val="1341772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500"/>
                                  </p:stCondLst>
                                  <p:childTnLst>
                                    <p:animMotion origin="layout" path="M 0 2.8098E-6 L 0 -0.34408 " pathEditMode="relative" rAng="0" ptsTypes="AA">
                                      <p:cBhvr>
                                        <p:cTn id="6" dur="1000" fill="hold"/>
                                        <p:tgtEl>
                                          <p:spTgt spid="48"/>
                                        </p:tgtEl>
                                        <p:attrNameLst>
                                          <p:attrName>ppt_x</p:attrName>
                                          <p:attrName>ppt_y</p:attrName>
                                        </p:attrNameLst>
                                      </p:cBhvr>
                                      <p:rCtr x="0" y="-17204"/>
                                    </p:animMotion>
                                  </p:childTnLst>
                                </p:cTn>
                              </p:par>
                              <p:par>
                                <p:cTn id="7" presetID="64" presetClass="path" presetSubtype="0" accel="50000" decel="50000" fill="hold" nodeType="withEffect">
                                  <p:stCondLst>
                                    <p:cond delay="500"/>
                                  </p:stCondLst>
                                  <p:childTnLst>
                                    <p:animMotion origin="layout" path="M 0 2.8098E-6 L 0 -0.34408 " pathEditMode="relative" rAng="0" ptsTypes="AA">
                                      <p:cBhvr>
                                        <p:cTn id="8" dur="1000" fill="hold"/>
                                        <p:tgtEl>
                                          <p:spTgt spid="53"/>
                                        </p:tgtEl>
                                        <p:attrNameLst>
                                          <p:attrName>ppt_x</p:attrName>
                                          <p:attrName>ppt_y</p:attrName>
                                        </p:attrNameLst>
                                      </p:cBhvr>
                                      <p:rCtr x="0" y="-17204"/>
                                    </p:animMotion>
                                  </p:childTnLst>
                                </p:cTn>
                              </p:par>
                              <p:par>
                                <p:cTn id="9" presetID="22" presetClass="entr" presetSubtype="4" fill="hold" nodeType="withEffect">
                                  <p:stCondLst>
                                    <p:cond delay="125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750"/>
                            </p:stCondLst>
                            <p:childTnLst>
                              <p:par>
                                <p:cTn id="13" presetID="10" presetClass="entr" presetSubtype="0" fill="hold" grpId="0" nodeType="after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250"/>
                                        <p:tgtEl>
                                          <p:spTgt spid="5"/>
                                        </p:tgtEl>
                                      </p:cBhvr>
                                    </p:animEffect>
                                  </p:childTnLst>
                                </p:cTn>
                              </p:par>
                              <p:par>
                                <p:cTn id="19" presetID="10" presetClass="entr" presetSubtype="0" fill="hold" nodeType="withEffect">
                                  <p:stCondLst>
                                    <p:cond delay="1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250"/>
                                        <p:tgtEl>
                                          <p:spTgt spid="14"/>
                                        </p:tgtEl>
                                      </p:cBhvr>
                                    </p:animEffect>
                                  </p:childTnLst>
                                </p:cTn>
                              </p:par>
                              <p:par>
                                <p:cTn id="22" presetID="10" presetClass="entr" presetSubtype="0" fill="hold" nodeType="withEffect">
                                  <p:stCondLst>
                                    <p:cond delay="15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p:cNvSpPr/>
          <p:nvPr/>
        </p:nvSpPr>
        <p:spPr bwMode="auto">
          <a:xfrm>
            <a:off x="7726680" y="992318"/>
            <a:ext cx="4597400" cy="4597400"/>
          </a:xfrm>
          <a:prstGeom prst="ellipse">
            <a:avLst/>
          </a:prstGeom>
          <a:noFill/>
          <a:ln w="12700">
            <a:solidFill>
              <a:srgbClr val="0078D7"/>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2"/>
          <p:cNvSpPr txBox="1">
            <a:spLocks/>
          </p:cNvSpPr>
          <p:nvPr/>
        </p:nvSpPr>
        <p:spPr>
          <a:xfrm>
            <a:off x="308892" y="3179562"/>
            <a:ext cx="7549566" cy="2727350"/>
          </a:xfrm>
          <a:prstGeom prst="rect">
            <a:avLst/>
          </a:prstGeom>
          <a:noFill/>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Device Connectivity and </a:t>
            </a:r>
            <a:r>
              <a:rPr lang="en-US" sz="2400" dirty="0" smtClean="0">
                <a:gradFill>
                  <a:gsLst>
                    <a:gs pos="1250">
                      <a:srgbClr val="FFFFFF"/>
                    </a:gs>
                    <a:gs pos="100000">
                      <a:srgbClr val="FFFFFF"/>
                    </a:gs>
                  </a:gsLst>
                  <a:lin ang="5400000" scaled="0"/>
                </a:gradFill>
              </a:rPr>
              <a:t>Security</a:t>
            </a:r>
            <a:endParaRPr lang="en-US" sz="2400" dirty="0">
              <a:gradFill>
                <a:gsLst>
                  <a:gs pos="1250">
                    <a:srgbClr val="FFFFFF"/>
                  </a:gs>
                  <a:gs pos="100000">
                    <a:srgbClr val="FFFFFF"/>
                  </a:gs>
                </a:gsLst>
                <a:lin ang="5400000" scaled="0"/>
              </a:gradFill>
            </a:endParaRP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Data Ingestion and Command &amp; Control</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Stream Processing &amp; Predictive Analytics</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Workflow Automation</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Dashboards and Visualization</a:t>
            </a:r>
          </a:p>
          <a:p>
            <a:pPr marL="0" indent="0" defTabSz="932503">
              <a:lnSpc>
                <a:spcPct val="75000"/>
              </a:lnSpc>
              <a:spcBef>
                <a:spcPts val="0"/>
              </a:spcBef>
              <a:spcAft>
                <a:spcPts val="1200"/>
              </a:spcAft>
              <a:buClr>
                <a:srgbClr val="FFFFFF"/>
              </a:buClr>
              <a:buNone/>
            </a:pPr>
            <a:r>
              <a:rPr lang="en-US" sz="2400" dirty="0">
                <a:gradFill>
                  <a:gsLst>
                    <a:gs pos="1250">
                      <a:srgbClr val="FFFFFF"/>
                    </a:gs>
                    <a:gs pos="100000">
                      <a:srgbClr val="FFFFFF"/>
                    </a:gs>
                  </a:gsLst>
                  <a:lin ang="5400000" scaled="0"/>
                </a:gradFill>
              </a:rPr>
              <a:t>Preconfigured </a:t>
            </a:r>
            <a:r>
              <a:rPr lang="en-US" sz="2400" dirty="0" smtClean="0">
                <a:gradFill>
                  <a:gsLst>
                    <a:gs pos="1250">
                      <a:srgbClr val="FFFFFF"/>
                    </a:gs>
                    <a:gs pos="100000">
                      <a:srgbClr val="FFFFFF"/>
                    </a:gs>
                  </a:gsLst>
                  <a:lin ang="5400000" scaled="0"/>
                </a:gradFill>
              </a:rPr>
              <a:t>Solutions</a:t>
            </a:r>
            <a:endParaRPr lang="en-US" sz="2400" dirty="0">
              <a:gradFill>
                <a:gsLst>
                  <a:gs pos="1250">
                    <a:srgbClr val="FFFFFF"/>
                  </a:gs>
                  <a:gs pos="100000">
                    <a:srgbClr val="FFFFFF"/>
                  </a:gs>
                </a:gsLst>
                <a:lin ang="5400000" scaled="0"/>
              </a:gradFill>
            </a:endParaRPr>
          </a:p>
        </p:txBody>
      </p:sp>
      <p:sp>
        <p:nvSpPr>
          <p:cNvPr id="5" name="Title 1"/>
          <p:cNvSpPr txBox="1">
            <a:spLocks/>
          </p:cNvSpPr>
          <p:nvPr/>
        </p:nvSpPr>
        <p:spPr>
          <a:xfrm>
            <a:off x="301852" y="1326802"/>
            <a:ext cx="9008403" cy="1641475"/>
          </a:xfrm>
          <a:prstGeom prst="rect">
            <a:avLst/>
          </a:prstGeom>
        </p:spPr>
        <p:txBody>
          <a:bodyPr vert="horz" wrap="square" lIns="182880" tIns="146304" rIns="182880" bIns="14630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base" latinLnBrk="0" hangingPunct="1">
              <a:lnSpc>
                <a:spcPct val="90000"/>
              </a:lnSpc>
              <a:spcBef>
                <a:spcPts val="1200"/>
              </a:spcBef>
              <a:spcAft>
                <a:spcPct val="0"/>
              </a:spcAft>
              <a:buClrTx/>
              <a:buSzTx/>
              <a:buFontTx/>
              <a:buNone/>
              <a:tabLst/>
              <a:defRPr/>
            </a:pPr>
            <a:r>
              <a:rPr kumimoji="0" lang="en-US" sz="4400" b="0" i="0" u="none" strike="noStrike" kern="1200" cap="none" spc="-102" normalizeH="0" baseline="0" noProof="0" dirty="0" smtClean="0">
                <a:ln w="3175">
                  <a:noFill/>
                </a:ln>
                <a:solidFill>
                  <a:srgbClr val="0072CC"/>
                </a:solidFill>
                <a:effectLst/>
                <a:uLnTx/>
                <a:uFillTx/>
                <a:latin typeface="Segoe UI Semilight" panose="020B0402040204020203" pitchFamily="34" charset="0"/>
                <a:ea typeface="+mn-ea"/>
                <a:cs typeface="Segoe UI Semilight" panose="020B0402040204020203" pitchFamily="34" charset="0"/>
              </a:rPr>
              <a:t>Now Available to Purchase</a:t>
            </a:r>
            <a:r>
              <a:rPr kumimoji="0" lang="en-US" sz="4400" b="0" i="0" u="none" strike="noStrike" kern="1200" cap="none" spc="-102" normalizeH="0" baseline="0" noProof="0" dirty="0" smtClean="0">
                <a:ln w="3175">
                  <a:noFill/>
                </a:ln>
                <a:solidFill>
                  <a:srgbClr val="0072CC"/>
                </a:solidFill>
                <a:effectLst/>
                <a:uLnTx/>
                <a:uFillTx/>
                <a:latin typeface="Segoe UI Light"/>
                <a:ea typeface="+mn-ea"/>
              </a:rPr>
              <a:t> </a:t>
            </a:r>
            <a:r>
              <a:rPr kumimoji="0" lang="en-US" sz="4400" b="0" i="0" u="none" strike="noStrike" kern="1200" cap="none" spc="-102" normalizeH="0" baseline="0" noProof="0" dirty="0" smtClean="0">
                <a:ln w="3175">
                  <a:noFill/>
                </a:ln>
                <a:gradFill>
                  <a:gsLst>
                    <a:gs pos="1250">
                      <a:srgbClr val="FFFFFF"/>
                    </a:gs>
                    <a:gs pos="100000">
                      <a:srgbClr val="FFFFFF"/>
                    </a:gs>
                  </a:gsLst>
                  <a:lin ang="5400000" scaled="0"/>
                </a:gradFill>
                <a:effectLst/>
                <a:uLnTx/>
                <a:uFillTx/>
                <a:latin typeface="Segoe UI Light"/>
                <a:ea typeface="+mn-ea"/>
                <a:cs typeface="Segoe UI" pitchFamily="34" charset="0"/>
              </a:rPr>
              <a:t/>
            </a:r>
            <a:br>
              <a:rPr kumimoji="0" lang="en-US" sz="4400" b="0" i="0" u="none" strike="noStrike" kern="1200" cap="none" spc="-102" normalizeH="0" baseline="0" noProof="0" dirty="0" smtClean="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Azure </a:t>
            </a:r>
            <a:r>
              <a:rPr kumimoji="0" lang="en-US" b="0" i="0" u="none" strike="noStrike" kern="1200" cap="none" spc="-102" normalizeH="0" baseline="0" noProof="0" dirty="0" err="1" smtClean="0">
                <a:ln w="3175">
                  <a:noFill/>
                </a:ln>
                <a:gradFill>
                  <a:gsLst>
                    <a:gs pos="1250">
                      <a:srgbClr val="FFFFFF"/>
                    </a:gs>
                    <a:gs pos="100000">
                      <a:srgbClr val="FFFFFF"/>
                    </a:gs>
                  </a:gsLst>
                  <a:lin ang="5400000" scaled="0"/>
                </a:gradFill>
                <a:effectLst/>
                <a:uLnTx/>
                <a:uFillTx/>
                <a:latin typeface="Segoe UI Light"/>
                <a:ea typeface="+mn-ea"/>
                <a:cs typeface="Segoe UI" pitchFamily="34" charset="0"/>
              </a:rPr>
              <a:t>IoT</a:t>
            </a:r>
            <a:r>
              <a:rPr kumimoji="0" lang="en-US" b="0" i="0" u="none" strike="noStrike" kern="1200" cap="none" spc="-102" normalizeH="0" baseline="0" noProof="0" dirty="0" smtClean="0">
                <a:ln w="3175">
                  <a:noFill/>
                </a:ln>
                <a:gradFill>
                  <a:gsLst>
                    <a:gs pos="1250">
                      <a:srgbClr val="FFFFFF"/>
                    </a:gs>
                    <a:gs pos="100000">
                      <a:srgbClr val="FFFFFF"/>
                    </a:gs>
                  </a:gsLst>
                  <a:lin ang="5400000" scaled="0"/>
                </a:gradFill>
                <a:effectLst/>
                <a:uLnTx/>
                <a:uFillTx/>
                <a:latin typeface="Segoe UI Light"/>
                <a:ea typeface="+mn-ea"/>
                <a:cs typeface="Segoe UI" pitchFamily="34" charset="0"/>
              </a:rPr>
              <a:t> Suite</a:t>
            </a:r>
            <a:endParaRPr kumimoji="0" lang="en-US" sz="54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grpSp>
        <p:nvGrpSpPr>
          <p:cNvPr id="96" name="Group 95"/>
          <p:cNvGrpSpPr/>
          <p:nvPr/>
        </p:nvGrpSpPr>
        <p:grpSpPr>
          <a:xfrm>
            <a:off x="12787411" y="943106"/>
            <a:ext cx="1208088" cy="5324475"/>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863"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pic>
          <p:nvPicPr>
            <p:cNvPr id="95" name="Picture 94"/>
            <p:cNvPicPr>
              <a:picLocks noChangeAspect="1"/>
            </p:cNvPicPr>
            <p:nvPr/>
          </p:nvPicPr>
          <p:blipFill>
            <a:blip r:embed="rId3"/>
            <a:stretch>
              <a:fillRect/>
            </a:stretch>
          </p:blipFill>
          <p:spPr>
            <a:xfrm>
              <a:off x="9580162" y="2894862"/>
              <a:ext cx="802944" cy="240224"/>
            </a:xfrm>
            <a:prstGeom prst="rect">
              <a:avLst/>
            </a:prstGeom>
          </p:spPr>
        </p:pic>
      </p:grpSp>
      <p:cxnSp>
        <p:nvCxnSpPr>
          <p:cNvPr id="23" name="Straight Connector 22"/>
          <p:cNvCxnSpPr/>
          <p:nvPr/>
        </p:nvCxnSpPr>
        <p:spPr>
          <a:xfrm>
            <a:off x="301852" y="2979293"/>
            <a:ext cx="7207312" cy="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rotWithShape="1">
          <a:blip r:embed="rId4"/>
          <a:srcRect b="17383"/>
          <a:stretch/>
        </p:blipFill>
        <p:spPr>
          <a:xfrm>
            <a:off x="8123571" y="3461135"/>
            <a:ext cx="1556657" cy="2599821"/>
          </a:xfrm>
          <a:prstGeom prst="rect">
            <a:avLst/>
          </a:prstGeom>
        </p:spPr>
      </p:pic>
      <p:pic>
        <p:nvPicPr>
          <p:cNvPr id="22" name="Picture 21"/>
          <p:cNvPicPr>
            <a:picLocks noChangeAspect="1"/>
          </p:cNvPicPr>
          <p:nvPr/>
        </p:nvPicPr>
        <p:blipFill>
          <a:blip r:embed="rId5"/>
          <a:stretch>
            <a:fillRect/>
          </a:stretch>
        </p:blipFill>
        <p:spPr>
          <a:xfrm>
            <a:off x="10658909" y="3622089"/>
            <a:ext cx="1738874" cy="2657744"/>
          </a:xfrm>
          <a:prstGeom prst="rect">
            <a:avLst/>
          </a:prstGeom>
        </p:spPr>
      </p:pic>
      <p:grpSp>
        <p:nvGrpSpPr>
          <p:cNvPr id="15" name="Group 14"/>
          <p:cNvGrpSpPr/>
          <p:nvPr/>
        </p:nvGrpSpPr>
        <p:grpSpPr>
          <a:xfrm>
            <a:off x="9052388" y="671662"/>
            <a:ext cx="2847732" cy="1550251"/>
            <a:chOff x="9052388" y="671662"/>
            <a:chExt cx="2847732" cy="1550251"/>
          </a:xfrm>
        </p:grpSpPr>
        <p:pic>
          <p:nvPicPr>
            <p:cNvPr id="12" name="Picture 11"/>
            <p:cNvPicPr>
              <a:picLocks noChangeAspect="1"/>
            </p:cNvPicPr>
            <p:nvPr/>
          </p:nvPicPr>
          <p:blipFill>
            <a:blip r:embed="rId6"/>
            <a:stretch>
              <a:fillRect/>
            </a:stretch>
          </p:blipFill>
          <p:spPr>
            <a:xfrm>
              <a:off x="9052388" y="671662"/>
              <a:ext cx="2847732" cy="1550251"/>
            </a:xfrm>
            <a:prstGeom prst="rect">
              <a:avLst/>
            </a:prstGeom>
          </p:spPr>
        </p:pic>
        <p:sp>
          <p:nvSpPr>
            <p:cNvPr id="29" name="TextBox 28"/>
            <p:cNvSpPr txBox="1"/>
            <p:nvPr/>
          </p:nvSpPr>
          <p:spPr>
            <a:xfrm>
              <a:off x="10307956" y="943106"/>
              <a:ext cx="1326197"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Rockwell" panose="02060603020205020403" pitchFamily="18" charset="0"/>
                </a:rPr>
                <a:t>Things</a:t>
              </a:r>
            </a:p>
          </p:txBody>
        </p:sp>
      </p:grpSp>
      <p:pic>
        <p:nvPicPr>
          <p:cNvPr id="14" name="Picture 13"/>
          <p:cNvPicPr>
            <a:picLocks noChangeAspect="1"/>
          </p:cNvPicPr>
          <p:nvPr/>
        </p:nvPicPr>
        <p:blipFill>
          <a:blip r:embed="rId7"/>
          <a:stretch>
            <a:fillRect/>
          </a:stretch>
        </p:blipFill>
        <p:spPr>
          <a:xfrm flipH="1">
            <a:off x="7073971" y="1932519"/>
            <a:ext cx="2042125" cy="1378719"/>
          </a:xfrm>
          <a:prstGeom prst="rect">
            <a:avLst/>
          </a:prstGeom>
        </p:spPr>
      </p:pic>
      <p:grpSp>
        <p:nvGrpSpPr>
          <p:cNvPr id="2" name="Group 4"/>
          <p:cNvGrpSpPr>
            <a:grpSpLocks noChangeAspect="1"/>
          </p:cNvGrpSpPr>
          <p:nvPr/>
        </p:nvGrpSpPr>
        <p:grpSpPr bwMode="auto">
          <a:xfrm>
            <a:off x="10025063" y="4233863"/>
            <a:ext cx="928687" cy="2133600"/>
            <a:chOff x="6315" y="2667"/>
            <a:chExt cx="585" cy="1344"/>
          </a:xfrm>
        </p:grpSpPr>
        <p:sp>
          <p:nvSpPr>
            <p:cNvPr id="3" name="AutoShape 3"/>
            <p:cNvSpPr>
              <a:spLocks noChangeAspect="1" noChangeArrowheads="1" noTextEdit="1"/>
            </p:cNvSpPr>
            <p:nvPr/>
          </p:nvSpPr>
          <p:spPr bwMode="auto">
            <a:xfrm>
              <a:off x="6315" y="2667"/>
              <a:ext cx="585" cy="1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5"/>
            <p:cNvSpPr>
              <a:spLocks/>
            </p:cNvSpPr>
            <p:nvPr/>
          </p:nvSpPr>
          <p:spPr bwMode="auto">
            <a:xfrm>
              <a:off x="6315" y="2667"/>
              <a:ext cx="585" cy="1344"/>
            </a:xfrm>
            <a:custGeom>
              <a:avLst/>
              <a:gdLst>
                <a:gd name="T0" fmla="*/ 1290 w 1376"/>
                <a:gd name="T1" fmla="*/ 0 h 3172"/>
                <a:gd name="T2" fmla="*/ 87 w 1376"/>
                <a:gd name="T3" fmla="*/ 0 h 3172"/>
                <a:gd name="T4" fmla="*/ 0 w 1376"/>
                <a:gd name="T5" fmla="*/ 86 h 3172"/>
                <a:gd name="T6" fmla="*/ 40 w 1376"/>
                <a:gd name="T7" fmla="*/ 2978 h 3172"/>
                <a:gd name="T8" fmla="*/ 127 w 1376"/>
                <a:gd name="T9" fmla="*/ 3064 h 3172"/>
                <a:gd name="T10" fmla="*/ 188 w 1376"/>
                <a:gd name="T11" fmla="*/ 3064 h 3172"/>
                <a:gd name="T12" fmla="*/ 188 w 1376"/>
                <a:gd name="T13" fmla="*/ 3126 h 3172"/>
                <a:gd name="T14" fmla="*/ 256 w 1376"/>
                <a:gd name="T15" fmla="*/ 3172 h 3172"/>
                <a:gd name="T16" fmla="*/ 324 w 1376"/>
                <a:gd name="T17" fmla="*/ 3126 h 3172"/>
                <a:gd name="T18" fmla="*/ 324 w 1376"/>
                <a:gd name="T19" fmla="*/ 3064 h 3172"/>
                <a:gd name="T20" fmla="*/ 1052 w 1376"/>
                <a:gd name="T21" fmla="*/ 3064 h 3172"/>
                <a:gd name="T22" fmla="*/ 1052 w 1376"/>
                <a:gd name="T23" fmla="*/ 3126 h 3172"/>
                <a:gd name="T24" fmla="*/ 1120 w 1376"/>
                <a:gd name="T25" fmla="*/ 3172 h 3172"/>
                <a:gd name="T26" fmla="*/ 1188 w 1376"/>
                <a:gd name="T27" fmla="*/ 3126 h 3172"/>
                <a:gd name="T28" fmla="*/ 1188 w 1376"/>
                <a:gd name="T29" fmla="*/ 3064 h 3172"/>
                <a:gd name="T30" fmla="*/ 1250 w 1376"/>
                <a:gd name="T31" fmla="*/ 3064 h 3172"/>
                <a:gd name="T32" fmla="*/ 1336 w 1376"/>
                <a:gd name="T33" fmla="*/ 2978 h 3172"/>
                <a:gd name="T34" fmla="*/ 1376 w 1376"/>
                <a:gd name="T35" fmla="*/ 86 h 3172"/>
                <a:gd name="T36" fmla="*/ 1290 w 1376"/>
                <a:gd name="T37" fmla="*/ 0 h 3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6" h="3172">
                  <a:moveTo>
                    <a:pt x="1290" y="0"/>
                  </a:moveTo>
                  <a:cubicBezTo>
                    <a:pt x="87" y="0"/>
                    <a:pt x="87" y="0"/>
                    <a:pt x="87" y="0"/>
                  </a:cubicBezTo>
                  <a:cubicBezTo>
                    <a:pt x="39" y="0"/>
                    <a:pt x="0" y="39"/>
                    <a:pt x="0" y="86"/>
                  </a:cubicBezTo>
                  <a:cubicBezTo>
                    <a:pt x="40" y="2978"/>
                    <a:pt x="40" y="2978"/>
                    <a:pt x="40" y="2978"/>
                  </a:cubicBezTo>
                  <a:cubicBezTo>
                    <a:pt x="40" y="3025"/>
                    <a:pt x="79" y="3064"/>
                    <a:pt x="127" y="3064"/>
                  </a:cubicBezTo>
                  <a:cubicBezTo>
                    <a:pt x="188" y="3064"/>
                    <a:pt x="188" y="3064"/>
                    <a:pt x="188" y="3064"/>
                  </a:cubicBezTo>
                  <a:cubicBezTo>
                    <a:pt x="188" y="3126"/>
                    <a:pt x="188" y="3126"/>
                    <a:pt x="188" y="3126"/>
                  </a:cubicBezTo>
                  <a:cubicBezTo>
                    <a:pt x="188" y="3151"/>
                    <a:pt x="219" y="3172"/>
                    <a:pt x="256" y="3172"/>
                  </a:cubicBezTo>
                  <a:cubicBezTo>
                    <a:pt x="294" y="3172"/>
                    <a:pt x="324" y="3151"/>
                    <a:pt x="324" y="3126"/>
                  </a:cubicBezTo>
                  <a:cubicBezTo>
                    <a:pt x="324" y="3064"/>
                    <a:pt x="324" y="3064"/>
                    <a:pt x="324" y="3064"/>
                  </a:cubicBezTo>
                  <a:cubicBezTo>
                    <a:pt x="1052" y="3064"/>
                    <a:pt x="1052" y="3064"/>
                    <a:pt x="1052" y="3064"/>
                  </a:cubicBezTo>
                  <a:cubicBezTo>
                    <a:pt x="1052" y="3126"/>
                    <a:pt x="1052" y="3126"/>
                    <a:pt x="1052" y="3126"/>
                  </a:cubicBezTo>
                  <a:cubicBezTo>
                    <a:pt x="1052" y="3151"/>
                    <a:pt x="1083" y="3172"/>
                    <a:pt x="1120" y="3172"/>
                  </a:cubicBezTo>
                  <a:cubicBezTo>
                    <a:pt x="1158" y="3172"/>
                    <a:pt x="1188" y="3151"/>
                    <a:pt x="1188" y="3126"/>
                  </a:cubicBezTo>
                  <a:cubicBezTo>
                    <a:pt x="1188" y="3064"/>
                    <a:pt x="1188" y="3064"/>
                    <a:pt x="1188" y="3064"/>
                  </a:cubicBezTo>
                  <a:cubicBezTo>
                    <a:pt x="1250" y="3064"/>
                    <a:pt x="1250" y="3064"/>
                    <a:pt x="1250" y="3064"/>
                  </a:cubicBezTo>
                  <a:cubicBezTo>
                    <a:pt x="1298" y="3064"/>
                    <a:pt x="1336" y="3025"/>
                    <a:pt x="1336" y="2978"/>
                  </a:cubicBezTo>
                  <a:cubicBezTo>
                    <a:pt x="1376" y="86"/>
                    <a:pt x="1376" y="86"/>
                    <a:pt x="1376" y="86"/>
                  </a:cubicBezTo>
                  <a:cubicBezTo>
                    <a:pt x="1376" y="39"/>
                    <a:pt x="1338" y="0"/>
                    <a:pt x="1290" y="0"/>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Oval 6"/>
            <p:cNvSpPr>
              <a:spLocks noChangeArrowheads="1"/>
            </p:cNvSpPr>
            <p:nvPr/>
          </p:nvSpPr>
          <p:spPr bwMode="auto">
            <a:xfrm>
              <a:off x="6409" y="3165"/>
              <a:ext cx="398" cy="25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p:cNvSpPr>
            <p:nvPr/>
          </p:nvSpPr>
          <p:spPr bwMode="auto">
            <a:xfrm>
              <a:off x="6412" y="2792"/>
              <a:ext cx="391" cy="275"/>
            </a:xfrm>
            <a:custGeom>
              <a:avLst/>
              <a:gdLst>
                <a:gd name="T0" fmla="*/ 920 w 920"/>
                <a:gd name="T1" fmla="*/ 568 h 648"/>
                <a:gd name="T2" fmla="*/ 841 w 920"/>
                <a:gd name="T3" fmla="*/ 648 h 648"/>
                <a:gd name="T4" fmla="*/ 80 w 920"/>
                <a:gd name="T5" fmla="*/ 648 h 648"/>
                <a:gd name="T6" fmla="*/ 0 w 920"/>
                <a:gd name="T7" fmla="*/ 568 h 648"/>
                <a:gd name="T8" fmla="*/ 0 w 920"/>
                <a:gd name="T9" fmla="*/ 79 h 648"/>
                <a:gd name="T10" fmla="*/ 80 w 920"/>
                <a:gd name="T11" fmla="*/ 0 h 648"/>
                <a:gd name="T12" fmla="*/ 841 w 920"/>
                <a:gd name="T13" fmla="*/ 0 h 648"/>
                <a:gd name="T14" fmla="*/ 920 w 920"/>
                <a:gd name="T15" fmla="*/ 79 h 648"/>
                <a:gd name="T16" fmla="*/ 920 w 920"/>
                <a:gd name="T17" fmla="*/ 568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0" h="648">
                  <a:moveTo>
                    <a:pt x="920" y="568"/>
                  </a:moveTo>
                  <a:cubicBezTo>
                    <a:pt x="920" y="612"/>
                    <a:pt x="885" y="648"/>
                    <a:pt x="841" y="648"/>
                  </a:cubicBezTo>
                  <a:cubicBezTo>
                    <a:pt x="80" y="648"/>
                    <a:pt x="80" y="648"/>
                    <a:pt x="80" y="648"/>
                  </a:cubicBezTo>
                  <a:cubicBezTo>
                    <a:pt x="36" y="648"/>
                    <a:pt x="0" y="612"/>
                    <a:pt x="0" y="568"/>
                  </a:cubicBezTo>
                  <a:cubicBezTo>
                    <a:pt x="0" y="79"/>
                    <a:pt x="0" y="79"/>
                    <a:pt x="0" y="79"/>
                  </a:cubicBezTo>
                  <a:cubicBezTo>
                    <a:pt x="0" y="36"/>
                    <a:pt x="36" y="0"/>
                    <a:pt x="80" y="0"/>
                  </a:cubicBezTo>
                  <a:cubicBezTo>
                    <a:pt x="841" y="0"/>
                    <a:pt x="841" y="0"/>
                    <a:pt x="841" y="0"/>
                  </a:cubicBezTo>
                  <a:cubicBezTo>
                    <a:pt x="885" y="0"/>
                    <a:pt x="920" y="36"/>
                    <a:pt x="920" y="79"/>
                  </a:cubicBezTo>
                  <a:lnTo>
                    <a:pt x="920" y="5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8"/>
            <p:cNvSpPr>
              <a:spLocks noChangeArrowheads="1"/>
            </p:cNvSpPr>
            <p:nvPr/>
          </p:nvSpPr>
          <p:spPr bwMode="auto">
            <a:xfrm>
              <a:off x="6457" y="2837"/>
              <a:ext cx="46" cy="45"/>
            </a:xfrm>
            <a:prstGeom prst="rect">
              <a:avLst/>
            </a:prstGeom>
            <a:solidFill>
              <a:srgbClr val="FF33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9"/>
            <p:cNvSpPr>
              <a:spLocks noChangeArrowheads="1"/>
            </p:cNvSpPr>
            <p:nvPr/>
          </p:nvSpPr>
          <p:spPr bwMode="auto">
            <a:xfrm>
              <a:off x="6542" y="2837"/>
              <a:ext cx="46" cy="45"/>
            </a:xfrm>
            <a:prstGeom prst="rect">
              <a:avLst/>
            </a:prstGeom>
            <a:solidFill>
              <a:srgbClr val="B4009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0"/>
            <p:cNvSpPr>
              <a:spLocks noChangeArrowheads="1"/>
            </p:cNvSpPr>
            <p:nvPr/>
          </p:nvSpPr>
          <p:spPr bwMode="auto">
            <a:xfrm>
              <a:off x="6627" y="2837"/>
              <a:ext cx="46" cy="45"/>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1"/>
            <p:cNvSpPr>
              <a:spLocks noChangeArrowheads="1"/>
            </p:cNvSpPr>
            <p:nvPr/>
          </p:nvSpPr>
          <p:spPr bwMode="auto">
            <a:xfrm>
              <a:off x="6712" y="2837"/>
              <a:ext cx="46" cy="45"/>
            </a:xfrm>
            <a:prstGeom prst="rect">
              <a:avLst/>
            </a:prstGeom>
            <a:solidFill>
              <a:srgbClr val="FCEE1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12"/>
            <p:cNvSpPr>
              <a:spLocks noChangeArrowheads="1"/>
            </p:cNvSpPr>
            <p:nvPr/>
          </p:nvSpPr>
          <p:spPr bwMode="auto">
            <a:xfrm>
              <a:off x="6457" y="2909"/>
              <a:ext cx="46" cy="4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3"/>
            <p:cNvSpPr>
              <a:spLocks noChangeArrowheads="1"/>
            </p:cNvSpPr>
            <p:nvPr/>
          </p:nvSpPr>
          <p:spPr bwMode="auto">
            <a:xfrm>
              <a:off x="6542" y="2909"/>
              <a:ext cx="46" cy="46"/>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14"/>
            <p:cNvSpPr>
              <a:spLocks noChangeArrowheads="1"/>
            </p:cNvSpPr>
            <p:nvPr/>
          </p:nvSpPr>
          <p:spPr bwMode="auto">
            <a:xfrm>
              <a:off x="6627" y="2909"/>
              <a:ext cx="46" cy="46"/>
            </a:xfrm>
            <a:prstGeom prst="rect">
              <a:avLst/>
            </a:prstGeom>
            <a:solidFill>
              <a:srgbClr val="00B1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15"/>
            <p:cNvSpPr>
              <a:spLocks noChangeArrowheads="1"/>
            </p:cNvSpPr>
            <p:nvPr/>
          </p:nvSpPr>
          <p:spPr bwMode="auto">
            <a:xfrm>
              <a:off x="6712" y="2909"/>
              <a:ext cx="46" cy="4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16"/>
            <p:cNvSpPr>
              <a:spLocks noChangeArrowheads="1"/>
            </p:cNvSpPr>
            <p:nvPr/>
          </p:nvSpPr>
          <p:spPr bwMode="auto">
            <a:xfrm>
              <a:off x="6457" y="2982"/>
              <a:ext cx="46" cy="46"/>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17"/>
            <p:cNvSpPr>
              <a:spLocks noChangeArrowheads="1"/>
            </p:cNvSpPr>
            <p:nvPr/>
          </p:nvSpPr>
          <p:spPr bwMode="auto">
            <a:xfrm>
              <a:off x="6542" y="2982"/>
              <a:ext cx="46" cy="46"/>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18"/>
            <p:cNvSpPr>
              <a:spLocks noChangeArrowheads="1"/>
            </p:cNvSpPr>
            <p:nvPr/>
          </p:nvSpPr>
          <p:spPr bwMode="auto">
            <a:xfrm>
              <a:off x="6627" y="2982"/>
              <a:ext cx="46" cy="46"/>
            </a:xfrm>
            <a:prstGeom prst="rect">
              <a:avLst/>
            </a:prstGeom>
            <a:solidFill>
              <a:srgbClr val="FDB81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19"/>
            <p:cNvSpPr>
              <a:spLocks noChangeArrowheads="1"/>
            </p:cNvSpPr>
            <p:nvPr/>
          </p:nvSpPr>
          <p:spPr bwMode="auto">
            <a:xfrm>
              <a:off x="6712" y="2982"/>
              <a:ext cx="46" cy="4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20"/>
            <p:cNvSpPr>
              <a:spLocks noChangeArrowheads="1"/>
            </p:cNvSpPr>
            <p:nvPr/>
          </p:nvSpPr>
          <p:spPr bwMode="auto">
            <a:xfrm>
              <a:off x="6547" y="3225"/>
              <a:ext cx="121" cy="2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1"/>
            <p:cNvSpPr>
              <a:spLocks/>
            </p:cNvSpPr>
            <p:nvPr/>
          </p:nvSpPr>
          <p:spPr bwMode="auto">
            <a:xfrm>
              <a:off x="6667" y="3235"/>
              <a:ext cx="0" cy="1"/>
            </a:xfrm>
            <a:custGeom>
              <a:avLst/>
              <a:gdLst>
                <a:gd name="T0" fmla="*/ 1 w 1"/>
                <a:gd name="T1" fmla="*/ 2 h 2"/>
                <a:gd name="T2" fmla="*/ 1 w 1"/>
                <a:gd name="T3" fmla="*/ 0 h 2"/>
                <a:gd name="T4" fmla="*/ 0 w 1"/>
                <a:gd name="T5" fmla="*/ 0 h 2"/>
                <a:gd name="T6" fmla="*/ 1 w 1"/>
                <a:gd name="T7" fmla="*/ 2 h 2"/>
              </a:gdLst>
              <a:ahLst/>
              <a:cxnLst>
                <a:cxn ang="0">
                  <a:pos x="T0" y="T1"/>
                </a:cxn>
                <a:cxn ang="0">
                  <a:pos x="T2" y="T3"/>
                </a:cxn>
                <a:cxn ang="0">
                  <a:pos x="T4" y="T5"/>
                </a:cxn>
                <a:cxn ang="0">
                  <a:pos x="T6" y="T7"/>
                </a:cxn>
              </a:cxnLst>
              <a:rect l="0" t="0" r="r" b="b"/>
              <a:pathLst>
                <a:path w="1" h="2">
                  <a:moveTo>
                    <a:pt x="1" y="2"/>
                  </a:moveTo>
                  <a:cubicBezTo>
                    <a:pt x="1" y="0"/>
                    <a:pt x="1" y="0"/>
                    <a:pt x="1" y="0"/>
                  </a:cubicBezTo>
                  <a:cubicBezTo>
                    <a:pt x="0" y="0"/>
                    <a:pt x="0" y="0"/>
                    <a:pt x="0" y="0"/>
                  </a:cubicBezTo>
                  <a:cubicBezTo>
                    <a:pt x="0" y="1"/>
                    <a:pt x="1" y="1"/>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
            <p:cNvSpPr>
              <a:spLocks/>
            </p:cNvSpPr>
            <p:nvPr/>
          </p:nvSpPr>
          <p:spPr bwMode="auto">
            <a:xfrm>
              <a:off x="6548" y="3240"/>
              <a:ext cx="119" cy="149"/>
            </a:xfrm>
            <a:custGeom>
              <a:avLst/>
              <a:gdLst>
                <a:gd name="T0" fmla="*/ 281 w 281"/>
                <a:gd name="T1" fmla="*/ 0 h 353"/>
                <a:gd name="T2" fmla="*/ 140 w 281"/>
                <a:gd name="T3" fmla="*/ 25 h 353"/>
                <a:gd name="T4" fmla="*/ 0 w 281"/>
                <a:gd name="T5" fmla="*/ 0 h 353"/>
                <a:gd name="T6" fmla="*/ 27 w 281"/>
                <a:gd name="T7" fmla="*/ 329 h 353"/>
                <a:gd name="T8" fmla="*/ 27 w 281"/>
                <a:gd name="T9" fmla="*/ 329 h 353"/>
                <a:gd name="T10" fmla="*/ 140 w 281"/>
                <a:gd name="T11" fmla="*/ 353 h 353"/>
                <a:gd name="T12" fmla="*/ 254 w 281"/>
                <a:gd name="T13" fmla="*/ 329 h 353"/>
                <a:gd name="T14" fmla="*/ 253 w 281"/>
                <a:gd name="T15" fmla="*/ 329 h 353"/>
                <a:gd name="T16" fmla="*/ 281 w 281"/>
                <a:gd name="T17" fmla="*/ 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353">
                  <a:moveTo>
                    <a:pt x="281" y="0"/>
                  </a:moveTo>
                  <a:cubicBezTo>
                    <a:pt x="270" y="14"/>
                    <a:pt x="211" y="25"/>
                    <a:pt x="140" y="25"/>
                  </a:cubicBezTo>
                  <a:cubicBezTo>
                    <a:pt x="70" y="25"/>
                    <a:pt x="11" y="14"/>
                    <a:pt x="0" y="0"/>
                  </a:cubicBezTo>
                  <a:cubicBezTo>
                    <a:pt x="27" y="329"/>
                    <a:pt x="27" y="329"/>
                    <a:pt x="27" y="329"/>
                  </a:cubicBezTo>
                  <a:cubicBezTo>
                    <a:pt x="27" y="329"/>
                    <a:pt x="27" y="329"/>
                    <a:pt x="27" y="329"/>
                  </a:cubicBezTo>
                  <a:cubicBezTo>
                    <a:pt x="27" y="342"/>
                    <a:pt x="78" y="353"/>
                    <a:pt x="140" y="353"/>
                  </a:cubicBezTo>
                  <a:cubicBezTo>
                    <a:pt x="203" y="353"/>
                    <a:pt x="254" y="342"/>
                    <a:pt x="254" y="329"/>
                  </a:cubicBezTo>
                  <a:cubicBezTo>
                    <a:pt x="253" y="329"/>
                    <a:pt x="253" y="329"/>
                    <a:pt x="253" y="329"/>
                  </a:cubicBezTo>
                  <a:lnTo>
                    <a:pt x="28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3"/>
            <p:cNvSpPr>
              <a:spLocks/>
            </p:cNvSpPr>
            <p:nvPr/>
          </p:nvSpPr>
          <p:spPr bwMode="auto">
            <a:xfrm>
              <a:off x="6547" y="3235"/>
              <a:ext cx="1" cy="1"/>
            </a:xfrm>
            <a:custGeom>
              <a:avLst/>
              <a:gdLst>
                <a:gd name="T0" fmla="*/ 2 w 2"/>
                <a:gd name="T1" fmla="*/ 0 h 2"/>
                <a:gd name="T2" fmla="*/ 0 w 2"/>
                <a:gd name="T3" fmla="*/ 0 h 2"/>
                <a:gd name="T4" fmla="*/ 1 w 2"/>
                <a:gd name="T5" fmla="*/ 2 h 2"/>
                <a:gd name="T6" fmla="*/ 2 w 2"/>
                <a:gd name="T7" fmla="*/ 0 h 2"/>
              </a:gdLst>
              <a:ahLst/>
              <a:cxnLst>
                <a:cxn ang="0">
                  <a:pos x="T0" y="T1"/>
                </a:cxn>
                <a:cxn ang="0">
                  <a:pos x="T2" y="T3"/>
                </a:cxn>
                <a:cxn ang="0">
                  <a:pos x="T4" y="T5"/>
                </a:cxn>
                <a:cxn ang="0">
                  <a:pos x="T6" y="T7"/>
                </a:cxn>
              </a:cxnLst>
              <a:rect l="0" t="0" r="r" b="b"/>
              <a:pathLst>
                <a:path w="2" h="2">
                  <a:moveTo>
                    <a:pt x="2" y="0"/>
                  </a:moveTo>
                  <a:cubicBezTo>
                    <a:pt x="0" y="0"/>
                    <a:pt x="0" y="0"/>
                    <a:pt x="0" y="0"/>
                  </a:cubicBezTo>
                  <a:cubicBezTo>
                    <a:pt x="1" y="2"/>
                    <a:pt x="1" y="2"/>
                    <a:pt x="1" y="2"/>
                  </a:cubicBezTo>
                  <a:cubicBezTo>
                    <a:pt x="1" y="1"/>
                    <a:pt x="2" y="1"/>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71" name="Picture 70"/>
          <p:cNvPicPr>
            <a:picLocks noChangeAspect="1"/>
          </p:cNvPicPr>
          <p:nvPr/>
        </p:nvPicPr>
        <p:blipFill>
          <a:blip r:embed="rId8"/>
          <a:stretch>
            <a:fillRect/>
          </a:stretch>
        </p:blipFill>
        <p:spPr>
          <a:xfrm flipH="1">
            <a:off x="10655300" y="2494896"/>
            <a:ext cx="1735667" cy="1094275"/>
          </a:xfrm>
          <a:prstGeom prst="rect">
            <a:avLst/>
          </a:prstGeom>
        </p:spPr>
      </p:pic>
    </p:spTree>
    <p:extLst>
      <p:ext uri="{BB962C8B-B14F-4D97-AF65-F5344CB8AC3E}">
        <p14:creationId xmlns:p14="http://schemas.microsoft.com/office/powerpoint/2010/main" val="4088009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2.64743E-6 -1.25284E-6 L -0.05284 -1.25284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1.23014E-6 L -0.05284 1.23014E-6 " pathEditMode="relative" rAng="0" ptsTypes="AA">
                                      <p:cBhvr>
                                        <p:cTn id="14" dur="750" spd="-100000" fill="hold"/>
                                        <p:tgtEl>
                                          <p:spTgt spid="4"/>
                                        </p:tgtEl>
                                        <p:attrNameLst>
                                          <p:attrName>ppt_x</p:attrName>
                                          <p:attrName>ppt_y</p:attrName>
                                        </p:attrNameLst>
                                      </p:cBhvr>
                                      <p:rCtr x="-2642" y="0"/>
                                    </p:animMotion>
                                  </p:childTnLst>
                                </p:cTn>
                              </p:par>
                              <p:par>
                                <p:cTn id="15" presetID="2" presetClass="entr" presetSubtype="2" decel="100000" fill="hold" nodeType="withEffect">
                                  <p:stCondLst>
                                    <p:cond delay="250"/>
                                  </p:stCondLst>
                                  <p:childTnLst>
                                    <p:set>
                                      <p:cBhvr>
                                        <p:cTn id="16" dur="1" fill="hold">
                                          <p:stCondLst>
                                            <p:cond delay="0"/>
                                          </p:stCondLst>
                                        </p:cTn>
                                        <p:tgtEl>
                                          <p:spTgt spid="96"/>
                                        </p:tgtEl>
                                        <p:attrNameLst>
                                          <p:attrName>style.visibility</p:attrName>
                                        </p:attrNameLst>
                                      </p:cBhvr>
                                      <p:to>
                                        <p:strVal val="visible"/>
                                      </p:to>
                                    </p:set>
                                    <p:anim calcmode="lin" valueType="num">
                                      <p:cBhvr additive="base">
                                        <p:cTn id="17" dur="850" fill="hold"/>
                                        <p:tgtEl>
                                          <p:spTgt spid="96"/>
                                        </p:tgtEl>
                                        <p:attrNameLst>
                                          <p:attrName>ppt_x</p:attrName>
                                        </p:attrNameLst>
                                      </p:cBhvr>
                                      <p:tavLst>
                                        <p:tav tm="0">
                                          <p:val>
                                            <p:strVal val="1+#ppt_w/2"/>
                                          </p:val>
                                        </p:tav>
                                        <p:tav tm="100000">
                                          <p:val>
                                            <p:strVal val="#ppt_x"/>
                                          </p:val>
                                        </p:tav>
                                      </p:tavLst>
                                    </p:anim>
                                    <p:anim calcmode="lin" valueType="num">
                                      <p:cBhvr additive="base">
                                        <p:cTn id="18" dur="850" fill="hold"/>
                                        <p:tgtEl>
                                          <p:spTgt spid="96"/>
                                        </p:tgtEl>
                                        <p:attrNameLst>
                                          <p:attrName>ppt_y</p:attrName>
                                        </p:attrNameLst>
                                      </p:cBhvr>
                                      <p:tavLst>
                                        <p:tav tm="0">
                                          <p:val>
                                            <p:strVal val="#ppt_y"/>
                                          </p:val>
                                        </p:tav>
                                        <p:tav tm="100000">
                                          <p:val>
                                            <p:strVal val="#ppt_y"/>
                                          </p:val>
                                        </p:tav>
                                      </p:tavLst>
                                    </p:anim>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50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10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1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343" y="0"/>
            <a:ext cx="10491788" cy="6994525"/>
          </a:xfrm>
          <a:prstGeom prst="rect">
            <a:avLst/>
          </a:prstGeom>
        </p:spPr>
      </p:pic>
    </p:spTree>
    <p:extLst>
      <p:ext uri="{BB962C8B-B14F-4D97-AF65-F5344CB8AC3E}">
        <p14:creationId xmlns:p14="http://schemas.microsoft.com/office/powerpoint/2010/main" val="1230656176"/>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343" y="0"/>
            <a:ext cx="10491788" cy="6994525"/>
          </a:xfrm>
          <a:prstGeom prst="rect">
            <a:avLst/>
          </a:prstGeom>
        </p:spPr>
      </p:pic>
    </p:spTree>
    <p:extLst>
      <p:ext uri="{BB962C8B-B14F-4D97-AF65-F5344CB8AC3E}">
        <p14:creationId xmlns:p14="http://schemas.microsoft.com/office/powerpoint/2010/main" val="3460938973"/>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Rectangle 19"/>
          <p:cNvSpPr/>
          <p:nvPr/>
        </p:nvSpPr>
        <p:spPr bwMode="auto">
          <a:xfrm>
            <a:off x="0" y="0"/>
            <a:ext cx="2804948" cy="6994525"/>
          </a:xfrm>
          <a:prstGeom prst="rect">
            <a:avLst/>
          </a:prstGeom>
          <a:solidFill>
            <a:srgbClr val="002050"/>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 name="Title 2"/>
          <p:cNvSpPr>
            <a:spLocks noGrp="1"/>
          </p:cNvSpPr>
          <p:nvPr>
            <p:ph type="title"/>
          </p:nvPr>
        </p:nvSpPr>
        <p:spPr>
          <a:xfrm>
            <a:off x="91824" y="2899925"/>
            <a:ext cx="2671363" cy="1194674"/>
          </a:xfrm>
        </p:spPr>
        <p:txBody>
          <a:bodyPr anchor="ctr"/>
          <a:lstStyle/>
          <a:p>
            <a:r>
              <a:rPr lang="en-US" sz="4000" dirty="0" smtClean="0">
                <a:gradFill>
                  <a:gsLst>
                    <a:gs pos="2917">
                      <a:schemeClr val="tx1"/>
                    </a:gs>
                    <a:gs pos="30000">
                      <a:schemeClr val="tx1"/>
                    </a:gs>
                  </a:gsLst>
                  <a:lin ang="5400000" scaled="0"/>
                </a:gradFill>
                <a:cs typeface="Segoe UI Semilight" panose="020B0402040204020203" pitchFamily="34" charset="0"/>
              </a:rPr>
              <a:t>Internet</a:t>
            </a:r>
            <a:br>
              <a:rPr lang="en-US" sz="4000" dirty="0" smtClean="0">
                <a:gradFill>
                  <a:gsLst>
                    <a:gs pos="2917">
                      <a:schemeClr val="tx1"/>
                    </a:gs>
                    <a:gs pos="30000">
                      <a:schemeClr val="tx1"/>
                    </a:gs>
                  </a:gsLst>
                  <a:lin ang="5400000" scaled="0"/>
                </a:gradFill>
                <a:cs typeface="Segoe UI Semilight" panose="020B0402040204020203" pitchFamily="34" charset="0"/>
              </a:rPr>
            </a:br>
            <a:r>
              <a:rPr lang="en-US" sz="4000" dirty="0" smtClean="0">
                <a:gradFill>
                  <a:gsLst>
                    <a:gs pos="2917">
                      <a:schemeClr val="tx1"/>
                    </a:gs>
                    <a:gs pos="30000">
                      <a:schemeClr val="tx1"/>
                    </a:gs>
                  </a:gsLst>
                  <a:lin ang="5400000" scaled="0"/>
                </a:gradFill>
                <a:cs typeface="Segoe UI Semilight" panose="020B0402040204020203" pitchFamily="34" charset="0"/>
              </a:rPr>
              <a:t>of</a:t>
            </a:r>
            <a:br>
              <a:rPr lang="en-US" sz="4000" dirty="0" smtClean="0">
                <a:gradFill>
                  <a:gsLst>
                    <a:gs pos="2917">
                      <a:schemeClr val="tx1"/>
                    </a:gs>
                    <a:gs pos="30000">
                      <a:schemeClr val="tx1"/>
                    </a:gs>
                  </a:gsLst>
                  <a:lin ang="5400000" scaled="0"/>
                </a:gradFill>
                <a:cs typeface="Segoe UI Semilight" panose="020B0402040204020203" pitchFamily="34" charset="0"/>
              </a:rPr>
            </a:br>
            <a:r>
              <a:rPr lang="en-US" sz="4000" dirty="0" smtClean="0">
                <a:gradFill>
                  <a:gsLst>
                    <a:gs pos="2917">
                      <a:schemeClr val="tx1"/>
                    </a:gs>
                    <a:gs pos="30000">
                      <a:schemeClr val="tx1"/>
                    </a:gs>
                  </a:gsLst>
                  <a:lin ang="5400000" scaled="0"/>
                </a:gradFill>
                <a:cs typeface="Segoe UI Semilight" panose="020B0402040204020203" pitchFamily="34" charset="0"/>
              </a:rPr>
              <a:t>Things</a:t>
            </a:r>
            <a:endParaRPr lang="en-US" sz="4000" dirty="0">
              <a:gradFill>
                <a:gsLst>
                  <a:gs pos="2917">
                    <a:schemeClr val="tx1"/>
                  </a:gs>
                  <a:gs pos="30000">
                    <a:schemeClr val="tx1"/>
                  </a:gs>
                </a:gsLst>
                <a:lin ang="5400000" scaled="0"/>
              </a:gradFill>
              <a:cs typeface="Segoe UI Semilight" panose="020B0402040204020203" pitchFamily="34" charset="0"/>
            </a:endParaRPr>
          </a:p>
        </p:txBody>
      </p:sp>
      <p:sp>
        <p:nvSpPr>
          <p:cNvPr id="68" name="Rectangle 67"/>
          <p:cNvSpPr/>
          <p:nvPr/>
        </p:nvSpPr>
        <p:spPr bwMode="auto">
          <a:xfrm>
            <a:off x="571592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p:cNvSpPr/>
          <p:nvPr/>
        </p:nvSpPr>
        <p:spPr bwMode="auto">
          <a:xfrm>
            <a:off x="571592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Rectangle 71"/>
          <p:cNvSpPr/>
          <p:nvPr/>
        </p:nvSpPr>
        <p:spPr bwMode="auto">
          <a:xfrm>
            <a:off x="701813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Rectangle 72"/>
          <p:cNvSpPr/>
          <p:nvPr/>
        </p:nvSpPr>
        <p:spPr bwMode="auto">
          <a:xfrm>
            <a:off x="701813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Rectangle 75"/>
          <p:cNvSpPr/>
          <p:nvPr/>
        </p:nvSpPr>
        <p:spPr bwMode="auto">
          <a:xfrm>
            <a:off x="832417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Rectangle 76"/>
          <p:cNvSpPr/>
          <p:nvPr/>
        </p:nvSpPr>
        <p:spPr bwMode="auto">
          <a:xfrm>
            <a:off x="832417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Rectangle 79"/>
          <p:cNvSpPr/>
          <p:nvPr/>
        </p:nvSpPr>
        <p:spPr bwMode="auto">
          <a:xfrm>
            <a:off x="9626382"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Rectangle 83"/>
          <p:cNvSpPr/>
          <p:nvPr/>
        </p:nvSpPr>
        <p:spPr bwMode="auto">
          <a:xfrm>
            <a:off x="10924765"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Rectangle 84"/>
          <p:cNvSpPr/>
          <p:nvPr/>
        </p:nvSpPr>
        <p:spPr bwMode="auto">
          <a:xfrm>
            <a:off x="10924765"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Rectangle 86"/>
          <p:cNvSpPr/>
          <p:nvPr/>
        </p:nvSpPr>
        <p:spPr bwMode="auto">
          <a:xfrm>
            <a:off x="7018130"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Rectangle 88"/>
          <p:cNvSpPr/>
          <p:nvPr/>
        </p:nvSpPr>
        <p:spPr bwMode="auto">
          <a:xfrm>
            <a:off x="9626382"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3" name="Rectangle 92"/>
          <p:cNvSpPr/>
          <p:nvPr/>
        </p:nvSpPr>
        <p:spPr bwMode="auto">
          <a:xfrm>
            <a:off x="4421367"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Rectangle 93"/>
          <p:cNvSpPr/>
          <p:nvPr/>
        </p:nvSpPr>
        <p:spPr bwMode="auto">
          <a:xfrm>
            <a:off x="4421367"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Rectangle 80"/>
          <p:cNvSpPr/>
          <p:nvPr/>
        </p:nvSpPr>
        <p:spPr bwMode="auto">
          <a:xfrm>
            <a:off x="9626382"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Rectangle 94"/>
          <p:cNvSpPr/>
          <p:nvPr/>
        </p:nvSpPr>
        <p:spPr bwMode="auto">
          <a:xfrm>
            <a:off x="4421367"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1" name="Rectangle 90"/>
          <p:cNvSpPr/>
          <p:nvPr/>
        </p:nvSpPr>
        <p:spPr bwMode="auto">
          <a:xfrm>
            <a:off x="7025789"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8324170"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1" name="Rectangle 100"/>
          <p:cNvSpPr/>
          <p:nvPr/>
        </p:nvSpPr>
        <p:spPr bwMode="auto">
          <a:xfrm>
            <a:off x="9626382" y="4817291"/>
            <a:ext cx="1228552" cy="1228553"/>
          </a:xfrm>
          <a:prstGeom prst="rect">
            <a:avLst/>
          </a:prstGeom>
          <a:solidFill>
            <a:srgbClr val="FFFFFF"/>
          </a:solidFill>
          <a:ln w="9525" cap="flat" cmpd="sng" algn="ctr">
            <a:solidFill>
              <a:schemeClr val="bg1">
                <a:lumMod val="40000"/>
                <a:lumOff val="6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0" name="Rectangle 129"/>
          <p:cNvSpPr/>
          <p:nvPr/>
        </p:nvSpPr>
        <p:spPr bwMode="auto">
          <a:xfrm>
            <a:off x="4421367" y="4817291"/>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6" name="Rectangle 145"/>
          <p:cNvSpPr/>
          <p:nvPr/>
        </p:nvSpPr>
        <p:spPr bwMode="auto">
          <a:xfrm>
            <a:off x="5723578" y="4817291"/>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8" name="Rectangle 97"/>
          <p:cNvSpPr/>
          <p:nvPr/>
        </p:nvSpPr>
        <p:spPr bwMode="auto">
          <a:xfrm>
            <a:off x="3118421"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8" name="Rectangle 147"/>
          <p:cNvSpPr/>
          <p:nvPr/>
        </p:nvSpPr>
        <p:spPr bwMode="auto">
          <a:xfrm>
            <a:off x="3118421"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3" name="Rectangle 132"/>
          <p:cNvSpPr/>
          <p:nvPr/>
        </p:nvSpPr>
        <p:spPr bwMode="auto">
          <a:xfrm>
            <a:off x="3118421"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61" name="Picture 160"/>
          <p:cNvPicPr>
            <a:picLocks noChangeAspect="1"/>
          </p:cNvPicPr>
          <p:nvPr/>
        </p:nvPicPr>
        <p:blipFill rotWithShape="1">
          <a:blip r:embed="rId3">
            <a:extLst>
              <a:ext uri="{28A0092B-C50C-407E-A947-70E740481C1C}">
                <a14:useLocalDpi xmlns:a14="http://schemas.microsoft.com/office/drawing/2010/main" val="0"/>
              </a:ext>
            </a:extLst>
          </a:blip>
          <a:srcRect l="8558" r="8200"/>
          <a:stretch/>
        </p:blipFill>
        <p:spPr>
          <a:xfrm>
            <a:off x="8376191" y="5290609"/>
            <a:ext cx="1124511" cy="292416"/>
          </a:xfrm>
          <a:prstGeom prst="rect">
            <a:avLst/>
          </a:prstGeom>
        </p:spPr>
      </p:pic>
      <p:pic>
        <p:nvPicPr>
          <p:cNvPr id="162" name="Picture 161"/>
          <p:cNvPicPr>
            <a:picLocks/>
          </p:cNvPicPr>
          <p:nvPr/>
        </p:nvPicPr>
        <p:blipFill>
          <a:blip r:embed="rId4">
            <a:extLst>
              <a:ext uri="{28A0092B-C50C-407E-A947-70E740481C1C}">
                <a14:useLocalDpi xmlns:a14="http://schemas.microsoft.com/office/drawing/2010/main" val="0"/>
              </a:ext>
            </a:extLst>
          </a:blip>
          <a:stretch>
            <a:fillRect/>
          </a:stretch>
        </p:blipFill>
        <p:spPr>
          <a:xfrm>
            <a:off x="4542259" y="2684421"/>
            <a:ext cx="1020385" cy="323471"/>
          </a:xfrm>
          <a:prstGeom prst="rect">
            <a:avLst/>
          </a:prstGeom>
        </p:spPr>
      </p:pic>
      <p:pic>
        <p:nvPicPr>
          <p:cNvPr id="163" name="Picture 16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5044" y="1414006"/>
            <a:ext cx="926805" cy="297901"/>
          </a:xfrm>
          <a:prstGeom prst="rect">
            <a:avLst/>
          </a:prstGeom>
        </p:spPr>
      </p:pic>
      <p:pic>
        <p:nvPicPr>
          <p:cNvPr id="164" name="Picture 16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2929" y="1390923"/>
            <a:ext cx="1035458" cy="344066"/>
          </a:xfrm>
          <a:prstGeom prst="rect">
            <a:avLst/>
          </a:prstGeom>
        </p:spPr>
      </p:pic>
      <p:pic>
        <p:nvPicPr>
          <p:cNvPr id="165" name="Picture 16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99194" y="5352923"/>
            <a:ext cx="1077321" cy="157289"/>
          </a:xfrm>
          <a:prstGeom prst="rect">
            <a:avLst/>
          </a:prstGeom>
        </p:spPr>
      </p:pic>
      <p:pic>
        <p:nvPicPr>
          <p:cNvPr id="166" name="Picture 16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55250" y="5379892"/>
            <a:ext cx="969630" cy="171543"/>
          </a:xfrm>
          <a:prstGeom prst="rect">
            <a:avLst/>
          </a:prstGeom>
        </p:spPr>
      </p:pic>
      <p:pic>
        <p:nvPicPr>
          <p:cNvPr id="169" name="Picture 16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20415" y="2506361"/>
            <a:ext cx="722839" cy="679591"/>
          </a:xfrm>
          <a:prstGeom prst="rect">
            <a:avLst/>
          </a:prstGeom>
        </p:spPr>
      </p:pic>
      <p:pic>
        <p:nvPicPr>
          <p:cNvPr id="171" name="Picture 17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002311" y="1314365"/>
            <a:ext cx="1073461" cy="497182"/>
          </a:xfrm>
          <a:prstGeom prst="rect">
            <a:avLst/>
          </a:prstGeom>
        </p:spPr>
      </p:pic>
      <p:pic>
        <p:nvPicPr>
          <p:cNvPr id="202" name="Picture 20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94981" y="2507373"/>
            <a:ext cx="1086931" cy="677566"/>
          </a:xfrm>
          <a:prstGeom prst="rect">
            <a:avLst/>
          </a:prstGeom>
        </p:spPr>
      </p:pic>
      <p:grpSp>
        <p:nvGrpSpPr>
          <p:cNvPr id="4" name="Group 3"/>
          <p:cNvGrpSpPr/>
          <p:nvPr/>
        </p:nvGrpSpPr>
        <p:grpSpPr>
          <a:xfrm>
            <a:off x="10924765" y="4817291"/>
            <a:ext cx="1228552" cy="1228553"/>
            <a:chOff x="9626382" y="5454117"/>
            <a:chExt cx="1228552" cy="1228553"/>
          </a:xfrm>
        </p:grpSpPr>
        <p:sp>
          <p:nvSpPr>
            <p:cNvPr id="102" name="Rectangle 101"/>
            <p:cNvSpPr/>
            <p:nvPr/>
          </p:nvSpPr>
          <p:spPr bwMode="auto">
            <a:xfrm>
              <a:off x="9626382" y="5454117"/>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03" name="Picture 20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22105" y="5717433"/>
              <a:ext cx="1037106" cy="595565"/>
            </a:xfrm>
            <a:prstGeom prst="rect">
              <a:avLst/>
            </a:prstGeom>
          </p:spPr>
        </p:pic>
      </p:grpSp>
      <p:pic>
        <p:nvPicPr>
          <p:cNvPr id="204" name="Picture 203"/>
          <p:cNvPicPr>
            <a:picLocks noChangeAspect="1"/>
          </p:cNvPicPr>
          <p:nvPr/>
        </p:nvPicPr>
        <p:blipFill>
          <a:blip r:embed="rId13">
            <a:clrChange>
              <a:clrFrom>
                <a:srgbClr val="F1F0E5"/>
              </a:clrFrom>
              <a:clrTo>
                <a:srgbClr val="F1F0E5">
                  <a:alpha val="0"/>
                </a:srgbClr>
              </a:clrTo>
            </a:clrChange>
            <a:extLst>
              <a:ext uri="{28A0092B-C50C-407E-A947-70E740481C1C}">
                <a14:useLocalDpi xmlns:a14="http://schemas.microsoft.com/office/drawing/2010/main" val="0"/>
              </a:ext>
            </a:extLst>
          </a:blip>
          <a:stretch>
            <a:fillRect/>
          </a:stretch>
        </p:blipFill>
        <p:spPr>
          <a:xfrm>
            <a:off x="4536823" y="3980187"/>
            <a:ext cx="1024780" cy="317351"/>
          </a:xfrm>
          <a:prstGeom prst="rect">
            <a:avLst/>
          </a:prstGeom>
        </p:spPr>
      </p:pic>
      <p:pic>
        <p:nvPicPr>
          <p:cNvPr id="205" name="Picture 20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47091" y="1429954"/>
            <a:ext cx="1171212" cy="266004"/>
          </a:xfrm>
          <a:prstGeom prst="rect">
            <a:avLst/>
          </a:prstGeom>
        </p:spPr>
      </p:pic>
      <p:pic>
        <p:nvPicPr>
          <p:cNvPr id="206" name="Picture 20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900324" y="1424814"/>
            <a:ext cx="913817" cy="276285"/>
          </a:xfrm>
          <a:prstGeom prst="rect">
            <a:avLst/>
          </a:prstGeom>
        </p:spPr>
      </p:pic>
      <p:pic>
        <p:nvPicPr>
          <p:cNvPr id="207" name="Picture 20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485527" y="1458433"/>
            <a:ext cx="1100232" cy="209046"/>
          </a:xfrm>
          <a:prstGeom prst="rect">
            <a:avLst/>
          </a:prstGeom>
        </p:spPr>
      </p:pic>
      <p:pic>
        <p:nvPicPr>
          <p:cNvPr id="208" name="Picture 207"/>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223439" y="1255414"/>
            <a:ext cx="817935" cy="615085"/>
          </a:xfrm>
          <a:prstGeom prst="rect">
            <a:avLst/>
          </a:prstGeom>
        </p:spPr>
      </p:pic>
      <p:pic>
        <p:nvPicPr>
          <p:cNvPr id="209" name="Picture 20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082813" y="2773842"/>
            <a:ext cx="1099186" cy="144629"/>
          </a:xfrm>
          <a:prstGeom prst="rect">
            <a:avLst/>
          </a:prstGeom>
        </p:spPr>
      </p:pic>
      <p:pic>
        <p:nvPicPr>
          <p:cNvPr id="210" name="Picture 20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658472" y="5331780"/>
            <a:ext cx="1164372" cy="258750"/>
          </a:xfrm>
          <a:prstGeom prst="rect">
            <a:avLst/>
          </a:prstGeom>
        </p:spPr>
      </p:pic>
      <p:pic>
        <p:nvPicPr>
          <p:cNvPr id="211" name="Picture 21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988343" y="2518147"/>
            <a:ext cx="504631" cy="656018"/>
          </a:xfrm>
          <a:prstGeom prst="rect">
            <a:avLst/>
          </a:prstGeom>
        </p:spPr>
      </p:pic>
      <p:pic>
        <p:nvPicPr>
          <p:cNvPr id="212" name="Picture 211"/>
          <p:cNvPicPr>
            <a:picLocks noChangeAspect="1"/>
          </p:cNvPicPr>
          <p:nvPr/>
        </p:nvPicPr>
        <p:blipFill rotWithShape="1">
          <a:blip r:embed="rId21">
            <a:extLst>
              <a:ext uri="{28A0092B-C50C-407E-A947-70E740481C1C}">
                <a14:useLocalDpi xmlns:a14="http://schemas.microsoft.com/office/drawing/2010/main" val="0"/>
              </a:ext>
            </a:extLst>
          </a:blip>
          <a:srcRect b="18366"/>
          <a:stretch/>
        </p:blipFill>
        <p:spPr>
          <a:xfrm>
            <a:off x="5771239" y="2624174"/>
            <a:ext cx="1117915" cy="443964"/>
          </a:xfrm>
          <a:prstGeom prst="rect">
            <a:avLst/>
          </a:prstGeom>
        </p:spPr>
      </p:pic>
      <p:pic>
        <p:nvPicPr>
          <p:cNvPr id="213" name="Picture 21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959764" y="2617079"/>
            <a:ext cx="1158555" cy="458155"/>
          </a:xfrm>
          <a:prstGeom prst="rect">
            <a:avLst/>
          </a:prstGeom>
        </p:spPr>
      </p:pic>
      <p:pic>
        <p:nvPicPr>
          <p:cNvPr id="214" name="Picture 213"/>
          <p:cNvPicPr>
            <a:picLocks noChangeAspect="1"/>
          </p:cNvPicPr>
          <p:nvPr/>
        </p:nvPicPr>
        <p:blipFill>
          <a:blip r:embed="rId23">
            <a:lum bright="-100000"/>
            <a:extLst>
              <a:ext uri="{28A0092B-C50C-407E-A947-70E740481C1C}">
                <a14:useLocalDpi xmlns:a14="http://schemas.microsoft.com/office/drawing/2010/main" val="0"/>
              </a:ext>
            </a:extLst>
          </a:blip>
          <a:stretch>
            <a:fillRect/>
          </a:stretch>
        </p:blipFill>
        <p:spPr>
          <a:xfrm>
            <a:off x="4474624" y="5355664"/>
            <a:ext cx="1122038" cy="151806"/>
          </a:xfrm>
          <a:prstGeom prst="rect">
            <a:avLst/>
          </a:prstGeom>
        </p:spPr>
      </p:pic>
      <p:pic>
        <p:nvPicPr>
          <p:cNvPr id="215" name="Picture 214"/>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466100" y="5164970"/>
            <a:ext cx="533195" cy="533194"/>
          </a:xfrm>
          <a:prstGeom prst="rect">
            <a:avLst/>
          </a:prstGeom>
        </p:spPr>
      </p:pic>
      <p:grpSp>
        <p:nvGrpSpPr>
          <p:cNvPr id="2" name="Group 1"/>
          <p:cNvGrpSpPr/>
          <p:nvPr/>
        </p:nvGrpSpPr>
        <p:grpSpPr>
          <a:xfrm>
            <a:off x="10924765" y="3524586"/>
            <a:ext cx="1228552" cy="1228553"/>
            <a:chOff x="8324170" y="5454117"/>
            <a:chExt cx="1228552" cy="1228553"/>
          </a:xfrm>
        </p:grpSpPr>
        <p:sp>
          <p:nvSpPr>
            <p:cNvPr id="105" name="Rectangle 104"/>
            <p:cNvSpPr/>
            <p:nvPr/>
          </p:nvSpPr>
          <p:spPr bwMode="auto">
            <a:xfrm>
              <a:off x="8324170" y="5454117"/>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16" name="Picture 215"/>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400207" y="5990951"/>
              <a:ext cx="1076478" cy="185937"/>
            </a:xfrm>
            <a:prstGeom prst="rect">
              <a:avLst/>
            </a:prstGeom>
          </p:spPr>
        </p:pic>
      </p:grpSp>
      <p:pic>
        <p:nvPicPr>
          <p:cNvPr id="217" name="Picture 21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368397" y="3756049"/>
            <a:ext cx="528018" cy="765626"/>
          </a:xfrm>
          <a:prstGeom prst="rect">
            <a:avLst/>
          </a:prstGeom>
        </p:spPr>
      </p:pic>
      <p:pic>
        <p:nvPicPr>
          <p:cNvPr id="218" name="Picture 217"/>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9649745" y="4050225"/>
            <a:ext cx="1181826" cy="177274"/>
          </a:xfrm>
          <a:prstGeom prst="rect">
            <a:avLst/>
          </a:prstGeom>
        </p:spPr>
      </p:pic>
      <p:grpSp>
        <p:nvGrpSpPr>
          <p:cNvPr id="5" name="Group 4"/>
          <p:cNvGrpSpPr/>
          <p:nvPr/>
        </p:nvGrpSpPr>
        <p:grpSpPr>
          <a:xfrm>
            <a:off x="3118421" y="3524586"/>
            <a:ext cx="1228552" cy="1228553"/>
            <a:chOff x="3118421" y="2878212"/>
            <a:chExt cx="1228552" cy="1228553"/>
          </a:xfrm>
        </p:grpSpPr>
        <p:sp>
          <p:nvSpPr>
            <p:cNvPr id="100" name="Rectangle 99"/>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14" name="Picture 2" descr="http://www.theoriginof.com/wp-content/uploads/2011/07/Rockwell-Automation.jpg"/>
            <p:cNvPicPr>
              <a:picLocks noChangeAspect="1" noChangeArrowheads="1"/>
            </p:cNvPicPr>
            <p:nvPr/>
          </p:nvPicPr>
          <p:blipFill rotWithShape="1">
            <a:blip r:embed="rId28">
              <a:extLst>
                <a:ext uri="{28A0092B-C50C-407E-A947-70E740481C1C}">
                  <a14:useLocalDpi xmlns:a14="http://schemas.microsoft.com/office/drawing/2010/main" val="0"/>
                </a:ext>
              </a:extLst>
            </a:blip>
            <a:srcRect t="29242" b="38663"/>
            <a:stretch/>
          </p:blipFill>
          <p:spPr bwMode="auto">
            <a:xfrm>
              <a:off x="3162621" y="3326935"/>
              <a:ext cx="1140153" cy="3311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8324170" y="3524586"/>
            <a:ext cx="1228553" cy="1228553"/>
            <a:chOff x="8324170" y="2878212"/>
            <a:chExt cx="1228553" cy="1228553"/>
          </a:xfrm>
        </p:grpSpPr>
        <p:sp>
          <p:nvSpPr>
            <p:cNvPr id="88" name="Rectangle 87"/>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10" name="Picture 6" descr="http://wbma.images.worldnow.com/images/19635772_BG2.jp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424779" y="3148886"/>
              <a:ext cx="1027335" cy="687205"/>
            </a:xfrm>
            <a:prstGeom prst="rect">
              <a:avLst/>
            </a:prstGeom>
            <a:noFill/>
            <a:extLst>
              <a:ext uri="{909E8E84-426E-40DD-AFC4-6F175D3DCCD1}">
                <a14:hiddenFill xmlns:a14="http://schemas.microsoft.com/office/drawing/2010/main">
                  <a:solidFill>
                    <a:srgbClr val="FFFFFF"/>
                  </a:solidFill>
                </a14:hiddenFill>
              </a:ext>
            </a:extLst>
          </p:spPr>
        </p:pic>
      </p:grpSp>
      <p:sp>
        <p:nvSpPr>
          <p:cNvPr id="86" name="Rectangle 85"/>
          <p:cNvSpPr/>
          <p:nvPr/>
        </p:nvSpPr>
        <p:spPr bwMode="auto">
          <a:xfrm>
            <a:off x="5715920"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8" name="Picture 77"/>
          <p:cNvPicPr>
            <a:picLocks noChangeAspect="1"/>
          </p:cNvPicPr>
          <p:nvPr/>
        </p:nvPicPr>
        <p:blipFill>
          <a:blip r:embed="rId30">
            <a:clrChange>
              <a:clrFrom>
                <a:srgbClr val="FFFFFF"/>
              </a:clrFrom>
              <a:clrTo>
                <a:srgbClr val="FFFFFF">
                  <a:alpha val="0"/>
                </a:srgbClr>
              </a:clrTo>
            </a:clrChange>
          </a:blip>
          <a:stretch>
            <a:fillRect/>
          </a:stretch>
        </p:blipFill>
        <p:spPr>
          <a:xfrm>
            <a:off x="5831797" y="3946312"/>
            <a:ext cx="1044718" cy="425625"/>
          </a:xfrm>
          <a:prstGeom prst="rect">
            <a:avLst/>
          </a:prstGeom>
        </p:spPr>
      </p:pic>
      <p:sp>
        <p:nvSpPr>
          <p:cNvPr id="26" name="Rectangle 25"/>
          <p:cNvSpPr/>
          <p:nvPr/>
        </p:nvSpPr>
        <p:spPr bwMode="auto">
          <a:xfrm>
            <a:off x="2896772" y="0"/>
            <a:ext cx="9539704" cy="7006784"/>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9" name="Group 218"/>
          <p:cNvGrpSpPr/>
          <p:nvPr/>
        </p:nvGrpSpPr>
        <p:grpSpPr>
          <a:xfrm>
            <a:off x="3105169" y="2051053"/>
            <a:ext cx="2916936" cy="2916936"/>
            <a:chOff x="3118421" y="2878212"/>
            <a:chExt cx="1228552" cy="1228553"/>
          </a:xfrm>
        </p:grpSpPr>
        <p:sp>
          <p:nvSpPr>
            <p:cNvPr id="220" name="Rectangle 219"/>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21" name="Picture 2" descr="http://www.theoriginof.com/wp-content/uploads/2011/07/Rockwell-Automation.jpg"/>
            <p:cNvPicPr>
              <a:picLocks noChangeAspect="1" noChangeArrowheads="1"/>
            </p:cNvPicPr>
            <p:nvPr/>
          </p:nvPicPr>
          <p:blipFill rotWithShape="1">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t="29242" b="38663"/>
            <a:stretch/>
          </p:blipFill>
          <p:spPr bwMode="auto">
            <a:xfrm>
              <a:off x="3162621" y="3326935"/>
              <a:ext cx="1140153" cy="3311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5" name="Group 224"/>
          <p:cNvGrpSpPr/>
          <p:nvPr/>
        </p:nvGrpSpPr>
        <p:grpSpPr>
          <a:xfrm>
            <a:off x="9240041" y="2051053"/>
            <a:ext cx="2916936" cy="2916936"/>
            <a:chOff x="8324170" y="2878212"/>
            <a:chExt cx="1228553" cy="1228553"/>
          </a:xfrm>
        </p:grpSpPr>
        <p:sp>
          <p:nvSpPr>
            <p:cNvPr id="226" name="Rectangle 225"/>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27" name="Picture 6" descr="http://wbma.images.worldnow.com/images/19635772_BG2.jpg"/>
            <p:cNvPicPr>
              <a:picLocks noChangeAspect="1" noChangeArrowheads="1"/>
            </p:cNvPicPr>
            <p:nvPr/>
          </p:nvPicPr>
          <p:blipFill>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24779" y="3148886"/>
              <a:ext cx="1027335" cy="6872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6175059" y="2051053"/>
            <a:ext cx="2916936" cy="2916936"/>
            <a:chOff x="6188311" y="2038794"/>
            <a:chExt cx="2916936" cy="2916936"/>
          </a:xfrm>
        </p:grpSpPr>
        <p:sp>
          <p:nvSpPr>
            <p:cNvPr id="223" name="Rectangle 222"/>
            <p:cNvSpPr/>
            <p:nvPr/>
          </p:nvSpPr>
          <p:spPr bwMode="auto">
            <a:xfrm>
              <a:off x="6188311" y="2038794"/>
              <a:ext cx="2916936" cy="2916936"/>
            </a:xfrm>
            <a:prstGeom prst="rect">
              <a:avLst/>
            </a:prstGeom>
            <a:solidFill>
              <a:schemeClr val="tx1"/>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5" name="Picture 74"/>
            <p:cNvPicPr>
              <a:picLocks noChangeAspect="1"/>
            </p:cNvPicPr>
            <p:nvPr/>
          </p:nvPicPr>
          <p:blipFill>
            <a:blip r:embed="rId30">
              <a:clrChange>
                <a:clrFrom>
                  <a:srgbClr val="FFFFFF"/>
                </a:clrFrom>
                <a:clrTo>
                  <a:srgbClr val="FFFFFF">
                    <a:alpha val="0"/>
                  </a:srgbClr>
                </a:clrTo>
              </a:clrChange>
            </a:blip>
            <a:stretch>
              <a:fillRect/>
            </a:stretch>
          </p:blipFill>
          <p:spPr>
            <a:xfrm>
              <a:off x="6584839" y="3020993"/>
              <a:ext cx="2245726" cy="914924"/>
            </a:xfrm>
            <a:prstGeom prst="rect">
              <a:avLst/>
            </a:prstGeom>
          </p:spPr>
        </p:pic>
      </p:grpSp>
    </p:spTree>
    <p:extLst>
      <p:ext uri="{BB962C8B-B14F-4D97-AF65-F5344CB8AC3E}">
        <p14:creationId xmlns:p14="http://schemas.microsoft.com/office/powerpoint/2010/main" val="485520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75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42" presetClass="entr" presetSubtype="0" fill="hold" nodeType="withEffect">
                                  <p:stCondLst>
                                    <p:cond delay="1000"/>
                                  </p:stCondLst>
                                  <p:childTnLst>
                                    <p:set>
                                      <p:cBhvr>
                                        <p:cTn id="9" dur="1" fill="hold">
                                          <p:stCondLst>
                                            <p:cond delay="0"/>
                                          </p:stCondLst>
                                        </p:cTn>
                                        <p:tgtEl>
                                          <p:spTgt spid="219"/>
                                        </p:tgtEl>
                                        <p:attrNameLst>
                                          <p:attrName>style.visibility</p:attrName>
                                        </p:attrNameLst>
                                      </p:cBhvr>
                                      <p:to>
                                        <p:strVal val="visible"/>
                                      </p:to>
                                    </p:set>
                                    <p:animEffect transition="in" filter="fade">
                                      <p:cBhvr>
                                        <p:cTn id="10" dur="500"/>
                                        <p:tgtEl>
                                          <p:spTgt spid="219"/>
                                        </p:tgtEl>
                                      </p:cBhvr>
                                    </p:animEffect>
                                    <p:anim calcmode="lin" valueType="num">
                                      <p:cBhvr>
                                        <p:cTn id="11" dur="500" fill="hold"/>
                                        <p:tgtEl>
                                          <p:spTgt spid="219"/>
                                        </p:tgtEl>
                                        <p:attrNameLst>
                                          <p:attrName>ppt_x</p:attrName>
                                        </p:attrNameLst>
                                      </p:cBhvr>
                                      <p:tavLst>
                                        <p:tav tm="0">
                                          <p:val>
                                            <p:strVal val="#ppt_x"/>
                                          </p:val>
                                        </p:tav>
                                        <p:tav tm="100000">
                                          <p:val>
                                            <p:strVal val="#ppt_x"/>
                                          </p:val>
                                        </p:tav>
                                      </p:tavLst>
                                    </p:anim>
                                    <p:anim calcmode="lin" valueType="num">
                                      <p:cBhvr>
                                        <p:cTn id="12" dur="500" fill="hold"/>
                                        <p:tgtEl>
                                          <p:spTgt spid="219"/>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11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anim calcmode="lin" valueType="num">
                                      <p:cBhvr>
                                        <p:cTn id="16" dur="500" fill="hold"/>
                                        <p:tgtEl>
                                          <p:spTgt spid="6"/>
                                        </p:tgtEl>
                                        <p:attrNameLst>
                                          <p:attrName>ppt_x</p:attrName>
                                        </p:attrNameLst>
                                      </p:cBhvr>
                                      <p:tavLst>
                                        <p:tav tm="0">
                                          <p:val>
                                            <p:strVal val="#ppt_x"/>
                                          </p:val>
                                        </p:tav>
                                        <p:tav tm="100000">
                                          <p:val>
                                            <p:strVal val="#ppt_x"/>
                                          </p:val>
                                        </p:tav>
                                      </p:tavLst>
                                    </p:anim>
                                    <p:anim calcmode="lin" valueType="num">
                                      <p:cBhvr>
                                        <p:cTn id="17" dur="500" fill="hold"/>
                                        <p:tgtEl>
                                          <p:spTgt spid="6"/>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1200"/>
                                  </p:stCondLst>
                                  <p:childTnLst>
                                    <p:set>
                                      <p:cBhvr>
                                        <p:cTn id="19" dur="1" fill="hold">
                                          <p:stCondLst>
                                            <p:cond delay="0"/>
                                          </p:stCondLst>
                                        </p:cTn>
                                        <p:tgtEl>
                                          <p:spTgt spid="225"/>
                                        </p:tgtEl>
                                        <p:attrNameLst>
                                          <p:attrName>style.visibility</p:attrName>
                                        </p:attrNameLst>
                                      </p:cBhvr>
                                      <p:to>
                                        <p:strVal val="visible"/>
                                      </p:to>
                                    </p:set>
                                    <p:animEffect transition="in" filter="fade">
                                      <p:cBhvr>
                                        <p:cTn id="20" dur="500"/>
                                        <p:tgtEl>
                                          <p:spTgt spid="225"/>
                                        </p:tgtEl>
                                      </p:cBhvr>
                                    </p:animEffect>
                                    <p:anim calcmode="lin" valueType="num">
                                      <p:cBhvr>
                                        <p:cTn id="21" dur="500" fill="hold"/>
                                        <p:tgtEl>
                                          <p:spTgt spid="225"/>
                                        </p:tgtEl>
                                        <p:attrNameLst>
                                          <p:attrName>ppt_x</p:attrName>
                                        </p:attrNameLst>
                                      </p:cBhvr>
                                      <p:tavLst>
                                        <p:tav tm="0">
                                          <p:val>
                                            <p:strVal val="#ppt_x"/>
                                          </p:val>
                                        </p:tav>
                                        <p:tav tm="100000">
                                          <p:val>
                                            <p:strVal val="#ppt_x"/>
                                          </p:val>
                                        </p:tav>
                                      </p:tavLst>
                                    </p:anim>
                                    <p:anim calcmode="lin" valueType="num">
                                      <p:cBhvr>
                                        <p:cTn id="22" dur="500" fill="hold"/>
                                        <p:tgtEl>
                                          <p:spTgt spid="2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1"/>
          <p:cNvSpPr txBox="1">
            <a:spLocks/>
          </p:cNvSpPr>
          <p:nvPr/>
        </p:nvSpPr>
        <p:spPr>
          <a:xfrm>
            <a:off x="4175760" y="2731391"/>
            <a:ext cx="8077451" cy="1556083"/>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fontAlgn="auto">
              <a:spcAft>
                <a:spcPts val="0"/>
              </a:spcAft>
              <a:defRPr/>
            </a:pPr>
            <a:r>
              <a:rPr lang="en-US" dirty="0" smtClean="0">
                <a:solidFill>
                  <a:schemeClr val="tx1"/>
                </a:solidFill>
                <a:latin typeface="Segoe UI Semilight" panose="020B0402040204020203" pitchFamily="34" charset="0"/>
                <a:cs typeface="Segoe UI Semilight" panose="020B0402040204020203" pitchFamily="34" charset="0"/>
              </a:rPr>
              <a:t>ThyssenKrupp</a:t>
            </a:r>
            <a:endParaRPr lang="en-US" dirty="0">
              <a:solidFill>
                <a:schemeClr val="tx1"/>
              </a:solidFill>
              <a:latin typeface="Segoe UI Semilight" panose="020B0402040204020203" pitchFamily="34" charset="0"/>
              <a:cs typeface="Segoe UI Semilight" panose="020B0402040204020203" pitchFamily="34" charset="0"/>
            </a:endParaRPr>
          </a:p>
        </p:txBody>
      </p:sp>
      <p:sp>
        <p:nvSpPr>
          <p:cNvPr id="8" name="Freeform 101">
            <a:hlinkClick r:id="rId2" action="ppaction://hlinkfile"/>
          </p:cNvPr>
          <p:cNvSpPr>
            <a:spLocks noChangeAspect="1"/>
          </p:cNvSpPr>
          <p:nvPr/>
        </p:nvSpPr>
        <p:spPr bwMode="black">
          <a:xfrm flipH="1">
            <a:off x="2217229" y="3018255"/>
            <a:ext cx="641350" cy="960438"/>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tx1"/>
          </a:solidFill>
          <a:ln>
            <a:noFill/>
          </a:ln>
          <a:extLst/>
        </p:spPr>
        <p:txBody>
          <a:bodyPr lIns="69953" tIns="34976" rIns="69953" bIns="34976"/>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sp>
        <p:nvSpPr>
          <p:cNvPr id="10" name="Oval 9">
            <a:hlinkClick r:id="rId2" action="ppaction://hlinkfile"/>
          </p:cNvPr>
          <p:cNvSpPr/>
          <p:nvPr/>
        </p:nvSpPr>
        <p:spPr bwMode="auto">
          <a:xfrm>
            <a:off x="1086839" y="2172912"/>
            <a:ext cx="2651125" cy="2651125"/>
          </a:xfrm>
          <a:prstGeom prst="ellipse">
            <a:avLst/>
          </a:prstGeom>
          <a:noFill/>
          <a:ln w="76200" cmpd="sng">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38487478"/>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668086"/>
            <a:ext cx="11888787" cy="1765019"/>
          </a:xfrm>
        </p:spPr>
        <p:txBody>
          <a:bodyPr anchor="ctr"/>
          <a:lstStyle/>
          <a:p>
            <a:pPr algn="ctr"/>
            <a:r>
              <a:rPr lang="en-US" sz="8000" dirty="0" smtClean="0">
                <a:solidFill>
                  <a:schemeClr val="tx1"/>
                </a:solidFill>
              </a:rPr>
              <a:t>Delivering secure apps</a:t>
            </a:r>
            <a:endParaRPr lang="en-US" sz="8000" dirty="0">
              <a:solidFill>
                <a:schemeClr val="tx1"/>
              </a:solidFill>
            </a:endParaRPr>
          </a:p>
        </p:txBody>
      </p:sp>
    </p:spTree>
    <p:extLst>
      <p:ext uri="{BB962C8B-B14F-4D97-AF65-F5344CB8AC3E}">
        <p14:creationId xmlns:p14="http://schemas.microsoft.com/office/powerpoint/2010/main" val="2736989986"/>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37" name="Rectangle 36"/>
          <p:cNvSpPr/>
          <p:nvPr/>
        </p:nvSpPr>
        <p:spPr bwMode="auto">
          <a:xfrm>
            <a:off x="579437" y="4015486"/>
            <a:ext cx="11287443" cy="220980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9" name="Title 1"/>
          <p:cNvSpPr txBox="1">
            <a:spLocks/>
          </p:cNvSpPr>
          <p:nvPr/>
        </p:nvSpPr>
        <p:spPr>
          <a:xfrm>
            <a:off x="427037" y="480789"/>
            <a:ext cx="116586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Leading</a:t>
            </a:r>
            <a:r>
              <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 the journey to the </a:t>
            </a:r>
            <a:r>
              <a:rPr kumimoji="0" lang="en-US" sz="50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Cloud</a:t>
            </a:r>
            <a:endPar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
        <p:nvSpPr>
          <p:cNvPr id="43" name="Rectangle 42"/>
          <p:cNvSpPr/>
          <p:nvPr/>
        </p:nvSpPr>
        <p:spPr bwMode="auto">
          <a:xfrm>
            <a:off x="579437" y="1775869"/>
            <a:ext cx="11287443" cy="2209800"/>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5" name="TextBox 44"/>
          <p:cNvSpPr txBox="1"/>
          <p:nvPr/>
        </p:nvSpPr>
        <p:spPr>
          <a:xfrm>
            <a:off x="3089006" y="4750535"/>
            <a:ext cx="6407267" cy="7386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smtClean="0">
                <a:ln>
                  <a:noFill/>
                </a:ln>
                <a:solidFill>
                  <a:srgbClr val="FFFFFF"/>
                </a:solidFill>
                <a:effectLst/>
                <a:uLnTx/>
                <a:uFillTx/>
                <a:latin typeface="Segoe UI Semilight"/>
                <a:ea typeface="+mn-ea"/>
                <a:cs typeface="+mn-cs"/>
              </a:rPr>
              <a:t>Microsoft Enterprise Mobility Suite</a:t>
            </a:r>
          </a:p>
        </p:txBody>
      </p:sp>
      <p:grpSp>
        <p:nvGrpSpPr>
          <p:cNvPr id="2" name="Group 1"/>
          <p:cNvGrpSpPr/>
          <p:nvPr/>
        </p:nvGrpSpPr>
        <p:grpSpPr>
          <a:xfrm>
            <a:off x="2025652" y="2461672"/>
            <a:ext cx="8459786" cy="820738"/>
            <a:chOff x="2025652" y="2461672"/>
            <a:chExt cx="8459786" cy="820738"/>
          </a:xfrm>
          <a:solidFill>
            <a:schemeClr val="tx1"/>
          </a:solidFill>
        </p:grpSpPr>
        <p:grpSp>
          <p:nvGrpSpPr>
            <p:cNvPr id="46" name="Group 4"/>
            <p:cNvGrpSpPr>
              <a:grpSpLocks noChangeAspect="1"/>
            </p:cNvGrpSpPr>
            <p:nvPr/>
          </p:nvGrpSpPr>
          <p:grpSpPr bwMode="auto">
            <a:xfrm>
              <a:off x="2025652" y="2601370"/>
              <a:ext cx="2162175" cy="476250"/>
              <a:chOff x="1276" y="1715"/>
              <a:chExt cx="1362" cy="300"/>
            </a:xfrm>
            <a:grpFill/>
          </p:grpSpPr>
          <p:sp>
            <p:nvSpPr>
              <p:cNvPr id="47" name="Freeform 46"/>
              <p:cNvSpPr>
                <a:spLocks noEditPoints="1"/>
              </p:cNvSpPr>
              <p:nvPr/>
            </p:nvSpPr>
            <p:spPr bwMode="auto">
              <a:xfrm>
                <a:off x="1616" y="1772"/>
                <a:ext cx="170" cy="187"/>
              </a:xfrm>
              <a:custGeom>
                <a:avLst/>
                <a:gdLst>
                  <a:gd name="T0" fmla="*/ 191 w 191"/>
                  <a:gd name="T1" fmla="*/ 102 h 209"/>
                  <a:gd name="T2" fmla="*/ 179 w 191"/>
                  <a:gd name="T3" fmla="*/ 158 h 209"/>
                  <a:gd name="T4" fmla="*/ 146 w 191"/>
                  <a:gd name="T5" fmla="*/ 196 h 209"/>
                  <a:gd name="T6" fmla="*/ 95 w 191"/>
                  <a:gd name="T7" fmla="*/ 209 h 209"/>
                  <a:gd name="T8" fmla="*/ 46 w 191"/>
                  <a:gd name="T9" fmla="*/ 196 h 209"/>
                  <a:gd name="T10" fmla="*/ 12 w 191"/>
                  <a:gd name="T11" fmla="*/ 160 h 209"/>
                  <a:gd name="T12" fmla="*/ 0 w 191"/>
                  <a:gd name="T13" fmla="*/ 107 h 209"/>
                  <a:gd name="T14" fmla="*/ 12 w 191"/>
                  <a:gd name="T15" fmla="*/ 51 h 209"/>
                  <a:gd name="T16" fmla="*/ 47 w 191"/>
                  <a:gd name="T17" fmla="*/ 13 h 209"/>
                  <a:gd name="T18" fmla="*/ 98 w 191"/>
                  <a:gd name="T19" fmla="*/ 0 h 209"/>
                  <a:gd name="T20" fmla="*/ 147 w 191"/>
                  <a:gd name="T21" fmla="*/ 13 h 209"/>
                  <a:gd name="T22" fmla="*/ 179 w 191"/>
                  <a:gd name="T23" fmla="*/ 49 h 209"/>
                  <a:gd name="T24" fmla="*/ 191 w 191"/>
                  <a:gd name="T25" fmla="*/ 102 h 209"/>
                  <a:gd name="T26" fmla="*/ 166 w 191"/>
                  <a:gd name="T27" fmla="*/ 105 h 209"/>
                  <a:gd name="T28" fmla="*/ 148 w 191"/>
                  <a:gd name="T29" fmla="*/ 44 h 209"/>
                  <a:gd name="T30" fmla="*/ 97 w 191"/>
                  <a:gd name="T31" fmla="*/ 21 h 209"/>
                  <a:gd name="T32" fmla="*/ 59 w 191"/>
                  <a:gd name="T33" fmla="*/ 32 h 209"/>
                  <a:gd name="T34" fmla="*/ 34 w 191"/>
                  <a:gd name="T35" fmla="*/ 62 h 209"/>
                  <a:gd name="T36" fmla="*/ 25 w 191"/>
                  <a:gd name="T37" fmla="*/ 105 h 209"/>
                  <a:gd name="T38" fmla="*/ 34 w 191"/>
                  <a:gd name="T39" fmla="*/ 148 h 209"/>
                  <a:gd name="T40" fmla="*/ 58 w 191"/>
                  <a:gd name="T41" fmla="*/ 177 h 209"/>
                  <a:gd name="T42" fmla="*/ 95 w 191"/>
                  <a:gd name="T43" fmla="*/ 187 h 209"/>
                  <a:gd name="T44" fmla="*/ 147 w 191"/>
                  <a:gd name="T45" fmla="*/ 165 h 209"/>
                  <a:gd name="T46" fmla="*/ 166 w 191"/>
                  <a:gd name="T4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1" h="209">
                    <a:moveTo>
                      <a:pt x="191" y="102"/>
                    </a:moveTo>
                    <a:cubicBezTo>
                      <a:pt x="191" y="123"/>
                      <a:pt x="187" y="142"/>
                      <a:pt x="179" y="158"/>
                    </a:cubicBezTo>
                    <a:cubicBezTo>
                      <a:pt x="171" y="175"/>
                      <a:pt x="160" y="187"/>
                      <a:pt x="146" y="196"/>
                    </a:cubicBezTo>
                    <a:cubicBezTo>
                      <a:pt x="131" y="204"/>
                      <a:pt x="114" y="209"/>
                      <a:pt x="95" y="209"/>
                    </a:cubicBezTo>
                    <a:cubicBezTo>
                      <a:pt x="76" y="209"/>
                      <a:pt x="60" y="205"/>
                      <a:pt x="46" y="196"/>
                    </a:cubicBezTo>
                    <a:cubicBezTo>
                      <a:pt x="31" y="188"/>
                      <a:pt x="20" y="176"/>
                      <a:pt x="12" y="160"/>
                    </a:cubicBezTo>
                    <a:cubicBezTo>
                      <a:pt x="4" y="144"/>
                      <a:pt x="0" y="127"/>
                      <a:pt x="0" y="107"/>
                    </a:cubicBezTo>
                    <a:cubicBezTo>
                      <a:pt x="0" y="86"/>
                      <a:pt x="4" y="67"/>
                      <a:pt x="12" y="51"/>
                    </a:cubicBezTo>
                    <a:cubicBezTo>
                      <a:pt x="20" y="34"/>
                      <a:pt x="32" y="22"/>
                      <a:pt x="47" y="13"/>
                    </a:cubicBezTo>
                    <a:cubicBezTo>
                      <a:pt x="62" y="5"/>
                      <a:pt x="79" y="0"/>
                      <a:pt x="98" y="0"/>
                    </a:cubicBezTo>
                    <a:cubicBezTo>
                      <a:pt x="116" y="0"/>
                      <a:pt x="132" y="4"/>
                      <a:pt x="147" y="13"/>
                    </a:cubicBezTo>
                    <a:cubicBezTo>
                      <a:pt x="161" y="22"/>
                      <a:pt x="172" y="34"/>
                      <a:pt x="179" y="49"/>
                    </a:cubicBezTo>
                    <a:cubicBezTo>
                      <a:pt x="187" y="64"/>
                      <a:pt x="191" y="82"/>
                      <a:pt x="191" y="102"/>
                    </a:cubicBezTo>
                    <a:close/>
                    <a:moveTo>
                      <a:pt x="166" y="105"/>
                    </a:moveTo>
                    <a:cubicBezTo>
                      <a:pt x="166" y="79"/>
                      <a:pt x="160" y="58"/>
                      <a:pt x="148" y="44"/>
                    </a:cubicBezTo>
                    <a:cubicBezTo>
                      <a:pt x="136" y="29"/>
                      <a:pt x="118" y="21"/>
                      <a:pt x="97" y="21"/>
                    </a:cubicBezTo>
                    <a:cubicBezTo>
                      <a:pt x="83" y="21"/>
                      <a:pt x="70" y="25"/>
                      <a:pt x="59" y="32"/>
                    </a:cubicBezTo>
                    <a:cubicBezTo>
                      <a:pt x="49" y="39"/>
                      <a:pt x="40" y="49"/>
                      <a:pt x="34" y="62"/>
                    </a:cubicBezTo>
                    <a:cubicBezTo>
                      <a:pt x="28" y="75"/>
                      <a:pt x="25" y="89"/>
                      <a:pt x="25" y="105"/>
                    </a:cubicBezTo>
                    <a:cubicBezTo>
                      <a:pt x="25" y="121"/>
                      <a:pt x="28" y="135"/>
                      <a:pt x="34" y="148"/>
                    </a:cubicBezTo>
                    <a:cubicBezTo>
                      <a:pt x="40" y="160"/>
                      <a:pt x="48" y="170"/>
                      <a:pt x="58" y="177"/>
                    </a:cubicBezTo>
                    <a:cubicBezTo>
                      <a:pt x="69" y="184"/>
                      <a:pt x="81" y="187"/>
                      <a:pt x="95" y="187"/>
                    </a:cubicBezTo>
                    <a:cubicBezTo>
                      <a:pt x="117" y="187"/>
                      <a:pt x="135" y="180"/>
                      <a:pt x="147" y="165"/>
                    </a:cubicBezTo>
                    <a:cubicBezTo>
                      <a:pt x="160" y="151"/>
                      <a:pt x="166" y="131"/>
                      <a:pt x="166"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 name="Freeform 47"/>
              <p:cNvSpPr>
                <a:spLocks/>
              </p:cNvSpPr>
              <p:nvPr/>
            </p:nvSpPr>
            <p:spPr bwMode="auto">
              <a:xfrm>
                <a:off x="1799" y="1762"/>
                <a:ext cx="77" cy="193"/>
              </a:xfrm>
              <a:custGeom>
                <a:avLst/>
                <a:gdLst>
                  <a:gd name="T0" fmla="*/ 87 w 87"/>
                  <a:gd name="T1" fmla="*/ 23 h 216"/>
                  <a:gd name="T2" fmla="*/ 72 w 87"/>
                  <a:gd name="T3" fmla="*/ 20 h 216"/>
                  <a:gd name="T4" fmla="*/ 48 w 87"/>
                  <a:gd name="T5" fmla="*/ 50 h 216"/>
                  <a:gd name="T6" fmla="*/ 48 w 87"/>
                  <a:gd name="T7" fmla="*/ 72 h 216"/>
                  <a:gd name="T8" fmla="*/ 82 w 87"/>
                  <a:gd name="T9" fmla="*/ 72 h 216"/>
                  <a:gd name="T10" fmla="*/ 82 w 87"/>
                  <a:gd name="T11" fmla="*/ 92 h 216"/>
                  <a:gd name="T12" fmla="*/ 48 w 87"/>
                  <a:gd name="T13" fmla="*/ 92 h 216"/>
                  <a:gd name="T14" fmla="*/ 48 w 87"/>
                  <a:gd name="T15" fmla="*/ 216 h 216"/>
                  <a:gd name="T16" fmla="*/ 25 w 87"/>
                  <a:gd name="T17" fmla="*/ 216 h 216"/>
                  <a:gd name="T18" fmla="*/ 25 w 87"/>
                  <a:gd name="T19" fmla="*/ 92 h 216"/>
                  <a:gd name="T20" fmla="*/ 0 w 87"/>
                  <a:gd name="T21" fmla="*/ 92 h 216"/>
                  <a:gd name="T22" fmla="*/ 0 w 87"/>
                  <a:gd name="T23" fmla="*/ 72 h 216"/>
                  <a:gd name="T24" fmla="*/ 25 w 87"/>
                  <a:gd name="T25" fmla="*/ 72 h 216"/>
                  <a:gd name="T26" fmla="*/ 25 w 87"/>
                  <a:gd name="T27" fmla="*/ 49 h 216"/>
                  <a:gd name="T28" fmla="*/ 38 w 87"/>
                  <a:gd name="T29" fmla="*/ 13 h 216"/>
                  <a:gd name="T30" fmla="*/ 71 w 87"/>
                  <a:gd name="T31" fmla="*/ 0 h 216"/>
                  <a:gd name="T32" fmla="*/ 87 w 87"/>
                  <a:gd name="T33" fmla="*/ 2 h 216"/>
                  <a:gd name="T34" fmla="*/ 87 w 87"/>
                  <a:gd name="T35" fmla="*/ 2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216">
                    <a:moveTo>
                      <a:pt x="87" y="23"/>
                    </a:moveTo>
                    <a:cubicBezTo>
                      <a:pt x="83" y="21"/>
                      <a:pt x="78" y="20"/>
                      <a:pt x="72" y="20"/>
                    </a:cubicBezTo>
                    <a:cubicBezTo>
                      <a:pt x="56" y="20"/>
                      <a:pt x="48" y="30"/>
                      <a:pt x="48" y="50"/>
                    </a:cubicBezTo>
                    <a:cubicBezTo>
                      <a:pt x="48" y="72"/>
                      <a:pt x="48" y="72"/>
                      <a:pt x="48" y="72"/>
                    </a:cubicBezTo>
                    <a:cubicBezTo>
                      <a:pt x="82" y="72"/>
                      <a:pt x="82" y="72"/>
                      <a:pt x="82" y="72"/>
                    </a:cubicBezTo>
                    <a:cubicBezTo>
                      <a:pt x="82" y="92"/>
                      <a:pt x="82" y="92"/>
                      <a:pt x="82" y="92"/>
                    </a:cubicBezTo>
                    <a:cubicBezTo>
                      <a:pt x="48" y="92"/>
                      <a:pt x="48" y="92"/>
                      <a:pt x="48" y="92"/>
                    </a:cubicBezTo>
                    <a:cubicBezTo>
                      <a:pt x="48" y="216"/>
                      <a:pt x="48" y="216"/>
                      <a:pt x="48" y="216"/>
                    </a:cubicBezTo>
                    <a:cubicBezTo>
                      <a:pt x="25" y="216"/>
                      <a:pt x="25" y="216"/>
                      <a:pt x="25" y="216"/>
                    </a:cubicBezTo>
                    <a:cubicBezTo>
                      <a:pt x="25" y="92"/>
                      <a:pt x="25" y="92"/>
                      <a:pt x="25" y="92"/>
                    </a:cubicBezTo>
                    <a:cubicBezTo>
                      <a:pt x="0" y="92"/>
                      <a:pt x="0" y="92"/>
                      <a:pt x="0" y="92"/>
                    </a:cubicBezTo>
                    <a:cubicBezTo>
                      <a:pt x="0" y="72"/>
                      <a:pt x="0" y="72"/>
                      <a:pt x="0" y="72"/>
                    </a:cubicBezTo>
                    <a:cubicBezTo>
                      <a:pt x="25" y="72"/>
                      <a:pt x="25" y="72"/>
                      <a:pt x="25" y="72"/>
                    </a:cubicBezTo>
                    <a:cubicBezTo>
                      <a:pt x="25" y="49"/>
                      <a:pt x="25" y="49"/>
                      <a:pt x="25" y="49"/>
                    </a:cubicBezTo>
                    <a:cubicBezTo>
                      <a:pt x="25" y="34"/>
                      <a:pt x="29" y="22"/>
                      <a:pt x="38" y="13"/>
                    </a:cubicBezTo>
                    <a:cubicBezTo>
                      <a:pt x="46" y="4"/>
                      <a:pt x="57" y="0"/>
                      <a:pt x="71" y="0"/>
                    </a:cubicBezTo>
                    <a:cubicBezTo>
                      <a:pt x="78" y="0"/>
                      <a:pt x="83" y="1"/>
                      <a:pt x="87" y="2"/>
                    </a:cubicBezTo>
                    <a:lnTo>
                      <a:pt x="8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 name="Freeform 7"/>
              <p:cNvSpPr>
                <a:spLocks/>
              </p:cNvSpPr>
              <p:nvPr/>
            </p:nvSpPr>
            <p:spPr bwMode="auto">
              <a:xfrm>
                <a:off x="1870" y="1762"/>
                <a:ext cx="78" cy="193"/>
              </a:xfrm>
              <a:custGeom>
                <a:avLst/>
                <a:gdLst>
                  <a:gd name="T0" fmla="*/ 87 w 87"/>
                  <a:gd name="T1" fmla="*/ 23 h 216"/>
                  <a:gd name="T2" fmla="*/ 72 w 87"/>
                  <a:gd name="T3" fmla="*/ 20 h 216"/>
                  <a:gd name="T4" fmla="*/ 47 w 87"/>
                  <a:gd name="T5" fmla="*/ 50 h 216"/>
                  <a:gd name="T6" fmla="*/ 47 w 87"/>
                  <a:gd name="T7" fmla="*/ 72 h 216"/>
                  <a:gd name="T8" fmla="*/ 81 w 87"/>
                  <a:gd name="T9" fmla="*/ 72 h 216"/>
                  <a:gd name="T10" fmla="*/ 81 w 87"/>
                  <a:gd name="T11" fmla="*/ 92 h 216"/>
                  <a:gd name="T12" fmla="*/ 47 w 87"/>
                  <a:gd name="T13" fmla="*/ 92 h 216"/>
                  <a:gd name="T14" fmla="*/ 47 w 87"/>
                  <a:gd name="T15" fmla="*/ 216 h 216"/>
                  <a:gd name="T16" fmla="*/ 24 w 87"/>
                  <a:gd name="T17" fmla="*/ 216 h 216"/>
                  <a:gd name="T18" fmla="*/ 24 w 87"/>
                  <a:gd name="T19" fmla="*/ 92 h 216"/>
                  <a:gd name="T20" fmla="*/ 0 w 87"/>
                  <a:gd name="T21" fmla="*/ 92 h 216"/>
                  <a:gd name="T22" fmla="*/ 0 w 87"/>
                  <a:gd name="T23" fmla="*/ 72 h 216"/>
                  <a:gd name="T24" fmla="*/ 24 w 87"/>
                  <a:gd name="T25" fmla="*/ 72 h 216"/>
                  <a:gd name="T26" fmla="*/ 24 w 87"/>
                  <a:gd name="T27" fmla="*/ 49 h 216"/>
                  <a:gd name="T28" fmla="*/ 37 w 87"/>
                  <a:gd name="T29" fmla="*/ 13 h 216"/>
                  <a:gd name="T30" fmla="*/ 70 w 87"/>
                  <a:gd name="T31" fmla="*/ 0 h 216"/>
                  <a:gd name="T32" fmla="*/ 87 w 87"/>
                  <a:gd name="T33" fmla="*/ 2 h 216"/>
                  <a:gd name="T34" fmla="*/ 87 w 87"/>
                  <a:gd name="T35" fmla="*/ 23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7" h="216">
                    <a:moveTo>
                      <a:pt x="87" y="23"/>
                    </a:moveTo>
                    <a:cubicBezTo>
                      <a:pt x="82" y="21"/>
                      <a:pt x="77" y="20"/>
                      <a:pt x="72" y="20"/>
                    </a:cubicBezTo>
                    <a:cubicBezTo>
                      <a:pt x="55" y="20"/>
                      <a:pt x="47" y="30"/>
                      <a:pt x="47" y="50"/>
                    </a:cubicBezTo>
                    <a:cubicBezTo>
                      <a:pt x="47" y="72"/>
                      <a:pt x="47" y="72"/>
                      <a:pt x="47" y="72"/>
                    </a:cubicBezTo>
                    <a:cubicBezTo>
                      <a:pt x="81" y="72"/>
                      <a:pt x="81" y="72"/>
                      <a:pt x="81" y="72"/>
                    </a:cubicBezTo>
                    <a:cubicBezTo>
                      <a:pt x="81" y="92"/>
                      <a:pt x="81" y="92"/>
                      <a:pt x="81" y="92"/>
                    </a:cubicBezTo>
                    <a:cubicBezTo>
                      <a:pt x="47" y="92"/>
                      <a:pt x="47" y="92"/>
                      <a:pt x="47" y="92"/>
                    </a:cubicBezTo>
                    <a:cubicBezTo>
                      <a:pt x="47" y="216"/>
                      <a:pt x="47" y="216"/>
                      <a:pt x="47" y="216"/>
                    </a:cubicBezTo>
                    <a:cubicBezTo>
                      <a:pt x="24" y="216"/>
                      <a:pt x="24" y="216"/>
                      <a:pt x="24" y="216"/>
                    </a:cubicBezTo>
                    <a:cubicBezTo>
                      <a:pt x="24" y="92"/>
                      <a:pt x="24" y="92"/>
                      <a:pt x="24" y="92"/>
                    </a:cubicBezTo>
                    <a:cubicBezTo>
                      <a:pt x="0" y="92"/>
                      <a:pt x="0" y="92"/>
                      <a:pt x="0" y="92"/>
                    </a:cubicBezTo>
                    <a:cubicBezTo>
                      <a:pt x="0" y="72"/>
                      <a:pt x="0" y="72"/>
                      <a:pt x="0" y="72"/>
                    </a:cubicBezTo>
                    <a:cubicBezTo>
                      <a:pt x="24" y="72"/>
                      <a:pt x="24" y="72"/>
                      <a:pt x="24" y="72"/>
                    </a:cubicBezTo>
                    <a:cubicBezTo>
                      <a:pt x="24" y="49"/>
                      <a:pt x="24" y="49"/>
                      <a:pt x="24" y="49"/>
                    </a:cubicBezTo>
                    <a:cubicBezTo>
                      <a:pt x="24" y="34"/>
                      <a:pt x="29" y="22"/>
                      <a:pt x="37" y="13"/>
                    </a:cubicBezTo>
                    <a:cubicBezTo>
                      <a:pt x="46" y="4"/>
                      <a:pt x="57" y="0"/>
                      <a:pt x="70" y="0"/>
                    </a:cubicBezTo>
                    <a:cubicBezTo>
                      <a:pt x="77" y="0"/>
                      <a:pt x="83" y="1"/>
                      <a:pt x="87" y="2"/>
                    </a:cubicBezTo>
                    <a:lnTo>
                      <a:pt x="8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 name="Freeform 8"/>
              <p:cNvSpPr>
                <a:spLocks noEditPoints="1"/>
              </p:cNvSpPr>
              <p:nvPr/>
            </p:nvSpPr>
            <p:spPr bwMode="auto">
              <a:xfrm>
                <a:off x="1958" y="1768"/>
                <a:ext cx="27" cy="187"/>
              </a:xfrm>
              <a:custGeom>
                <a:avLst/>
                <a:gdLst>
                  <a:gd name="T0" fmla="*/ 30 w 30"/>
                  <a:gd name="T1" fmla="*/ 15 h 210"/>
                  <a:gd name="T2" fmla="*/ 26 w 30"/>
                  <a:gd name="T3" fmla="*/ 25 h 210"/>
                  <a:gd name="T4" fmla="*/ 15 w 30"/>
                  <a:gd name="T5" fmla="*/ 30 h 210"/>
                  <a:gd name="T6" fmla="*/ 5 w 30"/>
                  <a:gd name="T7" fmla="*/ 26 h 210"/>
                  <a:gd name="T8" fmla="*/ 0 w 30"/>
                  <a:gd name="T9" fmla="*/ 15 h 210"/>
                  <a:gd name="T10" fmla="*/ 4 w 30"/>
                  <a:gd name="T11" fmla="*/ 4 h 210"/>
                  <a:gd name="T12" fmla="*/ 15 w 30"/>
                  <a:gd name="T13" fmla="*/ 0 h 210"/>
                  <a:gd name="T14" fmla="*/ 26 w 30"/>
                  <a:gd name="T15" fmla="*/ 4 h 210"/>
                  <a:gd name="T16" fmla="*/ 30 w 30"/>
                  <a:gd name="T17" fmla="*/ 15 h 210"/>
                  <a:gd name="T18" fmla="*/ 26 w 30"/>
                  <a:gd name="T19" fmla="*/ 210 h 210"/>
                  <a:gd name="T20" fmla="*/ 3 w 30"/>
                  <a:gd name="T21" fmla="*/ 210 h 210"/>
                  <a:gd name="T22" fmla="*/ 3 w 30"/>
                  <a:gd name="T23" fmla="*/ 66 h 210"/>
                  <a:gd name="T24" fmla="*/ 26 w 30"/>
                  <a:gd name="T25" fmla="*/ 66 h 210"/>
                  <a:gd name="T26" fmla="*/ 26 w 30"/>
                  <a:gd name="T27"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10">
                    <a:moveTo>
                      <a:pt x="30" y="15"/>
                    </a:moveTo>
                    <a:cubicBezTo>
                      <a:pt x="30" y="19"/>
                      <a:pt x="29" y="23"/>
                      <a:pt x="26" y="25"/>
                    </a:cubicBezTo>
                    <a:cubicBezTo>
                      <a:pt x="23" y="28"/>
                      <a:pt x="19" y="30"/>
                      <a:pt x="15" y="30"/>
                    </a:cubicBezTo>
                    <a:cubicBezTo>
                      <a:pt x="11" y="30"/>
                      <a:pt x="7" y="28"/>
                      <a:pt x="5" y="26"/>
                    </a:cubicBezTo>
                    <a:cubicBezTo>
                      <a:pt x="2" y="23"/>
                      <a:pt x="0" y="19"/>
                      <a:pt x="0" y="15"/>
                    </a:cubicBezTo>
                    <a:cubicBezTo>
                      <a:pt x="0" y="11"/>
                      <a:pt x="2" y="7"/>
                      <a:pt x="4" y="4"/>
                    </a:cubicBezTo>
                    <a:cubicBezTo>
                      <a:pt x="7" y="1"/>
                      <a:pt x="11" y="0"/>
                      <a:pt x="15" y="0"/>
                    </a:cubicBezTo>
                    <a:cubicBezTo>
                      <a:pt x="20" y="0"/>
                      <a:pt x="23" y="1"/>
                      <a:pt x="26" y="4"/>
                    </a:cubicBezTo>
                    <a:cubicBezTo>
                      <a:pt x="29" y="7"/>
                      <a:pt x="30" y="11"/>
                      <a:pt x="30" y="15"/>
                    </a:cubicBezTo>
                    <a:close/>
                    <a:moveTo>
                      <a:pt x="26" y="210"/>
                    </a:moveTo>
                    <a:cubicBezTo>
                      <a:pt x="3" y="210"/>
                      <a:pt x="3" y="210"/>
                      <a:pt x="3" y="210"/>
                    </a:cubicBezTo>
                    <a:cubicBezTo>
                      <a:pt x="3" y="66"/>
                      <a:pt x="3" y="66"/>
                      <a:pt x="3" y="66"/>
                    </a:cubicBezTo>
                    <a:cubicBezTo>
                      <a:pt x="26" y="66"/>
                      <a:pt x="26" y="66"/>
                      <a:pt x="26" y="66"/>
                    </a:cubicBezTo>
                    <a:lnTo>
                      <a:pt x="26"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 name="Freeform 9"/>
              <p:cNvSpPr>
                <a:spLocks/>
              </p:cNvSpPr>
              <p:nvPr/>
            </p:nvSpPr>
            <p:spPr bwMode="auto">
              <a:xfrm>
                <a:off x="2003" y="1824"/>
                <a:ext cx="96" cy="135"/>
              </a:xfrm>
              <a:custGeom>
                <a:avLst/>
                <a:gdLst>
                  <a:gd name="T0" fmla="*/ 108 w 108"/>
                  <a:gd name="T1" fmla="*/ 141 h 151"/>
                  <a:gd name="T2" fmla="*/ 69 w 108"/>
                  <a:gd name="T3" fmla="*/ 151 h 151"/>
                  <a:gd name="T4" fmla="*/ 33 w 108"/>
                  <a:gd name="T5" fmla="*/ 142 h 151"/>
                  <a:gd name="T6" fmla="*/ 9 w 108"/>
                  <a:gd name="T7" fmla="*/ 116 h 151"/>
                  <a:gd name="T8" fmla="*/ 0 w 108"/>
                  <a:gd name="T9" fmla="*/ 79 h 151"/>
                  <a:gd name="T10" fmla="*/ 21 w 108"/>
                  <a:gd name="T11" fmla="*/ 21 h 151"/>
                  <a:gd name="T12" fmla="*/ 75 w 108"/>
                  <a:gd name="T13" fmla="*/ 0 h 151"/>
                  <a:gd name="T14" fmla="*/ 108 w 108"/>
                  <a:gd name="T15" fmla="*/ 7 h 151"/>
                  <a:gd name="T16" fmla="*/ 108 w 108"/>
                  <a:gd name="T17" fmla="*/ 31 h 151"/>
                  <a:gd name="T18" fmla="*/ 74 w 108"/>
                  <a:gd name="T19" fmla="*/ 19 h 151"/>
                  <a:gd name="T20" fmla="*/ 38 w 108"/>
                  <a:gd name="T21" fmla="*/ 35 h 151"/>
                  <a:gd name="T22" fmla="*/ 24 w 108"/>
                  <a:gd name="T23" fmla="*/ 77 h 151"/>
                  <a:gd name="T24" fmla="*/ 37 w 108"/>
                  <a:gd name="T25" fmla="*/ 116 h 151"/>
                  <a:gd name="T26" fmla="*/ 73 w 108"/>
                  <a:gd name="T27" fmla="*/ 131 h 151"/>
                  <a:gd name="T28" fmla="*/ 108 w 108"/>
                  <a:gd name="T29" fmla="*/ 119 h 151"/>
                  <a:gd name="T30" fmla="*/ 108 w 108"/>
                  <a:gd name="T31" fmla="*/ 1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8" h="151">
                    <a:moveTo>
                      <a:pt x="108" y="141"/>
                    </a:moveTo>
                    <a:cubicBezTo>
                      <a:pt x="97" y="147"/>
                      <a:pt x="84" y="151"/>
                      <a:pt x="69" y="151"/>
                    </a:cubicBezTo>
                    <a:cubicBezTo>
                      <a:pt x="55" y="151"/>
                      <a:pt x="44" y="148"/>
                      <a:pt x="33" y="142"/>
                    </a:cubicBezTo>
                    <a:cubicBezTo>
                      <a:pt x="23" y="136"/>
                      <a:pt x="15" y="127"/>
                      <a:pt x="9" y="116"/>
                    </a:cubicBezTo>
                    <a:cubicBezTo>
                      <a:pt x="3" y="105"/>
                      <a:pt x="0" y="93"/>
                      <a:pt x="0" y="79"/>
                    </a:cubicBezTo>
                    <a:cubicBezTo>
                      <a:pt x="0" y="55"/>
                      <a:pt x="7" y="36"/>
                      <a:pt x="21" y="21"/>
                    </a:cubicBezTo>
                    <a:cubicBezTo>
                      <a:pt x="34" y="7"/>
                      <a:pt x="52" y="0"/>
                      <a:pt x="75" y="0"/>
                    </a:cubicBezTo>
                    <a:cubicBezTo>
                      <a:pt x="88" y="0"/>
                      <a:pt x="99" y="2"/>
                      <a:pt x="108" y="7"/>
                    </a:cubicBezTo>
                    <a:cubicBezTo>
                      <a:pt x="108" y="31"/>
                      <a:pt x="108" y="31"/>
                      <a:pt x="108" y="31"/>
                    </a:cubicBezTo>
                    <a:cubicBezTo>
                      <a:pt x="98" y="23"/>
                      <a:pt x="86" y="19"/>
                      <a:pt x="74" y="19"/>
                    </a:cubicBezTo>
                    <a:cubicBezTo>
                      <a:pt x="59" y="19"/>
                      <a:pt x="47" y="25"/>
                      <a:pt x="38" y="35"/>
                    </a:cubicBezTo>
                    <a:cubicBezTo>
                      <a:pt x="28" y="46"/>
                      <a:pt x="24" y="60"/>
                      <a:pt x="24" y="77"/>
                    </a:cubicBezTo>
                    <a:cubicBezTo>
                      <a:pt x="24" y="93"/>
                      <a:pt x="28" y="107"/>
                      <a:pt x="37" y="116"/>
                    </a:cubicBezTo>
                    <a:cubicBezTo>
                      <a:pt x="46" y="126"/>
                      <a:pt x="58" y="131"/>
                      <a:pt x="73" y="131"/>
                    </a:cubicBezTo>
                    <a:cubicBezTo>
                      <a:pt x="85" y="131"/>
                      <a:pt x="97" y="127"/>
                      <a:pt x="108" y="119"/>
                    </a:cubicBezTo>
                    <a:lnTo>
                      <a:pt x="108"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 name="Freeform 10"/>
              <p:cNvSpPr>
                <a:spLocks noEditPoints="1"/>
              </p:cNvSpPr>
              <p:nvPr/>
            </p:nvSpPr>
            <p:spPr bwMode="auto">
              <a:xfrm>
                <a:off x="2113" y="1824"/>
                <a:ext cx="112" cy="135"/>
              </a:xfrm>
              <a:custGeom>
                <a:avLst/>
                <a:gdLst>
                  <a:gd name="T0" fmla="*/ 126 w 126"/>
                  <a:gd name="T1" fmla="*/ 81 h 151"/>
                  <a:gd name="T2" fmla="*/ 24 w 126"/>
                  <a:gd name="T3" fmla="*/ 81 h 151"/>
                  <a:gd name="T4" fmla="*/ 37 w 126"/>
                  <a:gd name="T5" fmla="*/ 118 h 151"/>
                  <a:gd name="T6" fmla="*/ 71 w 126"/>
                  <a:gd name="T7" fmla="*/ 131 h 151"/>
                  <a:gd name="T8" fmla="*/ 116 w 126"/>
                  <a:gd name="T9" fmla="*/ 115 h 151"/>
                  <a:gd name="T10" fmla="*/ 116 w 126"/>
                  <a:gd name="T11" fmla="*/ 137 h 151"/>
                  <a:gd name="T12" fmla="*/ 66 w 126"/>
                  <a:gd name="T13" fmla="*/ 151 h 151"/>
                  <a:gd name="T14" fmla="*/ 18 w 126"/>
                  <a:gd name="T15" fmla="*/ 131 h 151"/>
                  <a:gd name="T16" fmla="*/ 0 w 126"/>
                  <a:gd name="T17" fmla="*/ 76 h 151"/>
                  <a:gd name="T18" fmla="*/ 9 w 126"/>
                  <a:gd name="T19" fmla="*/ 37 h 151"/>
                  <a:gd name="T20" fmla="*/ 33 w 126"/>
                  <a:gd name="T21" fmla="*/ 9 h 151"/>
                  <a:gd name="T22" fmla="*/ 66 w 126"/>
                  <a:gd name="T23" fmla="*/ 0 h 151"/>
                  <a:gd name="T24" fmla="*/ 110 w 126"/>
                  <a:gd name="T25" fmla="*/ 18 h 151"/>
                  <a:gd name="T26" fmla="*/ 126 w 126"/>
                  <a:gd name="T27" fmla="*/ 69 h 151"/>
                  <a:gd name="T28" fmla="*/ 126 w 126"/>
                  <a:gd name="T29" fmla="*/ 81 h 151"/>
                  <a:gd name="T30" fmla="*/ 102 w 126"/>
                  <a:gd name="T31" fmla="*/ 61 h 151"/>
                  <a:gd name="T32" fmla="*/ 93 w 126"/>
                  <a:gd name="T33" fmla="*/ 30 h 151"/>
                  <a:gd name="T34" fmla="*/ 66 w 126"/>
                  <a:gd name="T35" fmla="*/ 19 h 151"/>
                  <a:gd name="T36" fmla="*/ 39 w 126"/>
                  <a:gd name="T37" fmla="*/ 31 h 151"/>
                  <a:gd name="T38" fmla="*/ 24 w 126"/>
                  <a:gd name="T39" fmla="*/ 61 h 151"/>
                  <a:gd name="T40" fmla="*/ 102 w 126"/>
                  <a:gd name="T41" fmla="*/ 6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6" h="151">
                    <a:moveTo>
                      <a:pt x="126" y="81"/>
                    </a:moveTo>
                    <a:cubicBezTo>
                      <a:pt x="24" y="81"/>
                      <a:pt x="24" y="81"/>
                      <a:pt x="24" y="81"/>
                    </a:cubicBezTo>
                    <a:cubicBezTo>
                      <a:pt x="25" y="97"/>
                      <a:pt x="29" y="110"/>
                      <a:pt x="37" y="118"/>
                    </a:cubicBezTo>
                    <a:cubicBezTo>
                      <a:pt x="45" y="127"/>
                      <a:pt x="57" y="131"/>
                      <a:pt x="71" y="131"/>
                    </a:cubicBezTo>
                    <a:cubicBezTo>
                      <a:pt x="87" y="131"/>
                      <a:pt x="102" y="126"/>
                      <a:pt x="116" y="115"/>
                    </a:cubicBezTo>
                    <a:cubicBezTo>
                      <a:pt x="116" y="137"/>
                      <a:pt x="116" y="137"/>
                      <a:pt x="116" y="137"/>
                    </a:cubicBezTo>
                    <a:cubicBezTo>
                      <a:pt x="103" y="146"/>
                      <a:pt x="86" y="151"/>
                      <a:pt x="66" y="151"/>
                    </a:cubicBezTo>
                    <a:cubicBezTo>
                      <a:pt x="45" y="151"/>
                      <a:pt x="29" y="144"/>
                      <a:pt x="18" y="131"/>
                    </a:cubicBezTo>
                    <a:cubicBezTo>
                      <a:pt x="6" y="118"/>
                      <a:pt x="0" y="99"/>
                      <a:pt x="0" y="76"/>
                    </a:cubicBezTo>
                    <a:cubicBezTo>
                      <a:pt x="0" y="62"/>
                      <a:pt x="3" y="49"/>
                      <a:pt x="9" y="37"/>
                    </a:cubicBezTo>
                    <a:cubicBezTo>
                      <a:pt x="15" y="25"/>
                      <a:pt x="23" y="16"/>
                      <a:pt x="33" y="9"/>
                    </a:cubicBezTo>
                    <a:cubicBezTo>
                      <a:pt x="43" y="3"/>
                      <a:pt x="54" y="0"/>
                      <a:pt x="66" y="0"/>
                    </a:cubicBezTo>
                    <a:cubicBezTo>
                      <a:pt x="85" y="0"/>
                      <a:pt x="100" y="6"/>
                      <a:pt x="110" y="18"/>
                    </a:cubicBezTo>
                    <a:cubicBezTo>
                      <a:pt x="121" y="30"/>
                      <a:pt x="126" y="47"/>
                      <a:pt x="126" y="69"/>
                    </a:cubicBezTo>
                    <a:lnTo>
                      <a:pt x="126" y="81"/>
                    </a:lnTo>
                    <a:close/>
                    <a:moveTo>
                      <a:pt x="102" y="61"/>
                    </a:moveTo>
                    <a:cubicBezTo>
                      <a:pt x="102" y="48"/>
                      <a:pt x="99" y="38"/>
                      <a:pt x="93" y="30"/>
                    </a:cubicBezTo>
                    <a:cubicBezTo>
                      <a:pt x="86" y="23"/>
                      <a:pt x="78" y="19"/>
                      <a:pt x="66" y="19"/>
                    </a:cubicBezTo>
                    <a:cubicBezTo>
                      <a:pt x="56" y="19"/>
                      <a:pt x="46" y="23"/>
                      <a:pt x="39" y="31"/>
                    </a:cubicBezTo>
                    <a:cubicBezTo>
                      <a:pt x="31" y="39"/>
                      <a:pt x="26" y="49"/>
                      <a:pt x="24" y="61"/>
                    </a:cubicBezTo>
                    <a:lnTo>
                      <a:pt x="10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 name="Freeform 11"/>
              <p:cNvSpPr>
                <a:spLocks/>
              </p:cNvSpPr>
              <p:nvPr/>
            </p:nvSpPr>
            <p:spPr bwMode="auto">
              <a:xfrm>
                <a:off x="2278" y="1772"/>
                <a:ext cx="103" cy="187"/>
              </a:xfrm>
              <a:custGeom>
                <a:avLst/>
                <a:gdLst>
                  <a:gd name="T0" fmla="*/ 116 w 116"/>
                  <a:gd name="T1" fmla="*/ 148 h 209"/>
                  <a:gd name="T2" fmla="*/ 97 w 116"/>
                  <a:gd name="T3" fmla="*/ 192 h 209"/>
                  <a:gd name="T4" fmla="*/ 45 w 116"/>
                  <a:gd name="T5" fmla="*/ 209 h 209"/>
                  <a:gd name="T6" fmla="*/ 0 w 116"/>
                  <a:gd name="T7" fmla="*/ 198 h 209"/>
                  <a:gd name="T8" fmla="*/ 0 w 116"/>
                  <a:gd name="T9" fmla="*/ 173 h 209"/>
                  <a:gd name="T10" fmla="*/ 46 w 116"/>
                  <a:gd name="T11" fmla="*/ 189 h 209"/>
                  <a:gd name="T12" fmla="*/ 80 w 116"/>
                  <a:gd name="T13" fmla="*/ 179 h 209"/>
                  <a:gd name="T14" fmla="*/ 93 w 116"/>
                  <a:gd name="T15" fmla="*/ 150 h 209"/>
                  <a:gd name="T16" fmla="*/ 36 w 116"/>
                  <a:gd name="T17" fmla="*/ 111 h 209"/>
                  <a:gd name="T18" fmla="*/ 20 w 116"/>
                  <a:gd name="T19" fmla="*/ 111 h 209"/>
                  <a:gd name="T20" fmla="*/ 20 w 116"/>
                  <a:gd name="T21" fmla="*/ 91 h 209"/>
                  <a:gd name="T22" fmla="*/ 36 w 116"/>
                  <a:gd name="T23" fmla="*/ 91 h 209"/>
                  <a:gd name="T24" fmla="*/ 85 w 116"/>
                  <a:gd name="T25" fmla="*/ 54 h 209"/>
                  <a:gd name="T26" fmla="*/ 47 w 116"/>
                  <a:gd name="T27" fmla="*/ 20 h 209"/>
                  <a:gd name="T28" fmla="*/ 7 w 116"/>
                  <a:gd name="T29" fmla="*/ 34 h 209"/>
                  <a:gd name="T30" fmla="*/ 7 w 116"/>
                  <a:gd name="T31" fmla="*/ 12 h 209"/>
                  <a:gd name="T32" fmla="*/ 53 w 116"/>
                  <a:gd name="T33" fmla="*/ 0 h 209"/>
                  <a:gd name="T34" fmla="*/ 94 w 116"/>
                  <a:gd name="T35" fmla="*/ 14 h 209"/>
                  <a:gd name="T36" fmla="*/ 109 w 116"/>
                  <a:gd name="T37" fmla="*/ 48 h 209"/>
                  <a:gd name="T38" fmla="*/ 69 w 116"/>
                  <a:gd name="T39" fmla="*/ 99 h 209"/>
                  <a:gd name="T40" fmla="*/ 69 w 116"/>
                  <a:gd name="T41" fmla="*/ 100 h 209"/>
                  <a:gd name="T42" fmla="*/ 103 w 116"/>
                  <a:gd name="T43" fmla="*/ 116 h 209"/>
                  <a:gd name="T44" fmla="*/ 116 w 116"/>
                  <a:gd name="T45" fmla="*/ 14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6" h="209">
                    <a:moveTo>
                      <a:pt x="116" y="148"/>
                    </a:moveTo>
                    <a:cubicBezTo>
                      <a:pt x="116" y="166"/>
                      <a:pt x="110" y="181"/>
                      <a:pt x="97" y="192"/>
                    </a:cubicBezTo>
                    <a:cubicBezTo>
                      <a:pt x="84" y="203"/>
                      <a:pt x="67" y="209"/>
                      <a:pt x="45" y="209"/>
                    </a:cubicBezTo>
                    <a:cubicBezTo>
                      <a:pt x="26" y="209"/>
                      <a:pt x="11" y="205"/>
                      <a:pt x="0" y="198"/>
                    </a:cubicBezTo>
                    <a:cubicBezTo>
                      <a:pt x="0" y="173"/>
                      <a:pt x="0" y="173"/>
                      <a:pt x="0" y="173"/>
                    </a:cubicBezTo>
                    <a:cubicBezTo>
                      <a:pt x="13" y="184"/>
                      <a:pt x="29" y="189"/>
                      <a:pt x="46" y="189"/>
                    </a:cubicBezTo>
                    <a:cubicBezTo>
                      <a:pt x="60" y="189"/>
                      <a:pt x="72" y="186"/>
                      <a:pt x="80" y="179"/>
                    </a:cubicBezTo>
                    <a:cubicBezTo>
                      <a:pt x="88" y="172"/>
                      <a:pt x="93" y="162"/>
                      <a:pt x="93" y="150"/>
                    </a:cubicBezTo>
                    <a:cubicBezTo>
                      <a:pt x="93" y="124"/>
                      <a:pt x="74" y="111"/>
                      <a:pt x="36" y="111"/>
                    </a:cubicBezTo>
                    <a:cubicBezTo>
                      <a:pt x="20" y="111"/>
                      <a:pt x="20" y="111"/>
                      <a:pt x="20" y="111"/>
                    </a:cubicBezTo>
                    <a:cubicBezTo>
                      <a:pt x="20" y="91"/>
                      <a:pt x="20" y="91"/>
                      <a:pt x="20" y="91"/>
                    </a:cubicBezTo>
                    <a:cubicBezTo>
                      <a:pt x="36" y="91"/>
                      <a:pt x="36" y="91"/>
                      <a:pt x="36" y="91"/>
                    </a:cubicBezTo>
                    <a:cubicBezTo>
                      <a:pt x="69" y="91"/>
                      <a:pt x="85" y="79"/>
                      <a:pt x="85" y="54"/>
                    </a:cubicBezTo>
                    <a:cubicBezTo>
                      <a:pt x="85" y="31"/>
                      <a:pt x="73" y="20"/>
                      <a:pt x="47" y="20"/>
                    </a:cubicBezTo>
                    <a:cubicBezTo>
                      <a:pt x="33" y="20"/>
                      <a:pt x="20" y="25"/>
                      <a:pt x="7" y="34"/>
                    </a:cubicBezTo>
                    <a:cubicBezTo>
                      <a:pt x="7" y="12"/>
                      <a:pt x="7" y="12"/>
                      <a:pt x="7" y="12"/>
                    </a:cubicBezTo>
                    <a:cubicBezTo>
                      <a:pt x="20" y="4"/>
                      <a:pt x="35" y="0"/>
                      <a:pt x="53" y="0"/>
                    </a:cubicBezTo>
                    <a:cubicBezTo>
                      <a:pt x="70" y="0"/>
                      <a:pt x="83" y="5"/>
                      <a:pt x="94" y="14"/>
                    </a:cubicBezTo>
                    <a:cubicBezTo>
                      <a:pt x="104" y="22"/>
                      <a:pt x="109" y="34"/>
                      <a:pt x="109" y="48"/>
                    </a:cubicBezTo>
                    <a:cubicBezTo>
                      <a:pt x="109" y="75"/>
                      <a:pt x="96" y="92"/>
                      <a:pt x="69" y="99"/>
                    </a:cubicBezTo>
                    <a:cubicBezTo>
                      <a:pt x="69" y="100"/>
                      <a:pt x="69" y="100"/>
                      <a:pt x="69" y="100"/>
                    </a:cubicBezTo>
                    <a:cubicBezTo>
                      <a:pt x="83" y="102"/>
                      <a:pt x="94" y="107"/>
                      <a:pt x="103" y="116"/>
                    </a:cubicBezTo>
                    <a:cubicBezTo>
                      <a:pt x="112" y="124"/>
                      <a:pt x="116" y="135"/>
                      <a:pt x="116"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4" name="Freeform 12"/>
              <p:cNvSpPr>
                <a:spLocks noEditPoints="1"/>
              </p:cNvSpPr>
              <p:nvPr/>
            </p:nvSpPr>
            <p:spPr bwMode="auto">
              <a:xfrm>
                <a:off x="2403" y="1772"/>
                <a:ext cx="114" cy="187"/>
              </a:xfrm>
              <a:custGeom>
                <a:avLst/>
                <a:gdLst>
                  <a:gd name="T0" fmla="*/ 128 w 128"/>
                  <a:gd name="T1" fmla="*/ 141 h 209"/>
                  <a:gd name="T2" fmla="*/ 120 w 128"/>
                  <a:gd name="T3" fmla="*/ 176 h 209"/>
                  <a:gd name="T4" fmla="*/ 97 w 128"/>
                  <a:gd name="T5" fmla="*/ 200 h 209"/>
                  <a:gd name="T6" fmla="*/ 65 w 128"/>
                  <a:gd name="T7" fmla="*/ 209 h 209"/>
                  <a:gd name="T8" fmla="*/ 17 w 128"/>
                  <a:gd name="T9" fmla="*/ 184 h 209"/>
                  <a:gd name="T10" fmla="*/ 0 w 128"/>
                  <a:gd name="T11" fmla="*/ 117 h 209"/>
                  <a:gd name="T12" fmla="*/ 10 w 128"/>
                  <a:gd name="T13" fmla="*/ 55 h 209"/>
                  <a:gd name="T14" fmla="*/ 39 w 128"/>
                  <a:gd name="T15" fmla="*/ 15 h 209"/>
                  <a:gd name="T16" fmla="*/ 82 w 128"/>
                  <a:gd name="T17" fmla="*/ 0 h 209"/>
                  <a:gd name="T18" fmla="*/ 116 w 128"/>
                  <a:gd name="T19" fmla="*/ 6 h 209"/>
                  <a:gd name="T20" fmla="*/ 116 w 128"/>
                  <a:gd name="T21" fmla="*/ 28 h 209"/>
                  <a:gd name="T22" fmla="*/ 83 w 128"/>
                  <a:gd name="T23" fmla="*/ 20 h 209"/>
                  <a:gd name="T24" fmla="*/ 40 w 128"/>
                  <a:gd name="T25" fmla="*/ 44 h 209"/>
                  <a:gd name="T26" fmla="*/ 24 w 128"/>
                  <a:gd name="T27" fmla="*/ 108 h 209"/>
                  <a:gd name="T28" fmla="*/ 24 w 128"/>
                  <a:gd name="T29" fmla="*/ 108 h 209"/>
                  <a:gd name="T30" fmla="*/ 70 w 128"/>
                  <a:gd name="T31" fmla="*/ 79 h 209"/>
                  <a:gd name="T32" fmla="*/ 112 w 128"/>
                  <a:gd name="T33" fmla="*/ 96 h 209"/>
                  <a:gd name="T34" fmla="*/ 128 w 128"/>
                  <a:gd name="T35" fmla="*/ 141 h 209"/>
                  <a:gd name="T36" fmla="*/ 104 w 128"/>
                  <a:gd name="T37" fmla="*/ 144 h 209"/>
                  <a:gd name="T38" fmla="*/ 94 w 128"/>
                  <a:gd name="T39" fmla="*/ 111 h 209"/>
                  <a:gd name="T40" fmla="*/ 65 w 128"/>
                  <a:gd name="T41" fmla="*/ 99 h 209"/>
                  <a:gd name="T42" fmla="*/ 37 w 128"/>
                  <a:gd name="T43" fmla="*/ 111 h 209"/>
                  <a:gd name="T44" fmla="*/ 25 w 128"/>
                  <a:gd name="T45" fmla="*/ 139 h 209"/>
                  <a:gd name="T46" fmla="*/ 37 w 128"/>
                  <a:gd name="T47" fmla="*/ 175 h 209"/>
                  <a:gd name="T48" fmla="*/ 66 w 128"/>
                  <a:gd name="T49" fmla="*/ 189 h 209"/>
                  <a:gd name="T50" fmla="*/ 94 w 128"/>
                  <a:gd name="T51" fmla="*/ 177 h 209"/>
                  <a:gd name="T52" fmla="*/ 104 w 128"/>
                  <a:gd name="T53" fmla="*/ 144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209">
                    <a:moveTo>
                      <a:pt x="128" y="141"/>
                    </a:moveTo>
                    <a:cubicBezTo>
                      <a:pt x="128" y="154"/>
                      <a:pt x="125" y="166"/>
                      <a:pt x="120" y="176"/>
                    </a:cubicBezTo>
                    <a:cubicBezTo>
                      <a:pt x="114" y="186"/>
                      <a:pt x="107" y="194"/>
                      <a:pt x="97" y="200"/>
                    </a:cubicBezTo>
                    <a:cubicBezTo>
                      <a:pt x="87" y="206"/>
                      <a:pt x="77" y="209"/>
                      <a:pt x="65" y="209"/>
                    </a:cubicBezTo>
                    <a:cubicBezTo>
                      <a:pt x="44" y="209"/>
                      <a:pt x="29" y="201"/>
                      <a:pt x="17" y="184"/>
                    </a:cubicBezTo>
                    <a:cubicBezTo>
                      <a:pt x="6" y="168"/>
                      <a:pt x="0" y="146"/>
                      <a:pt x="0" y="117"/>
                    </a:cubicBezTo>
                    <a:cubicBezTo>
                      <a:pt x="0" y="93"/>
                      <a:pt x="3" y="73"/>
                      <a:pt x="10" y="55"/>
                    </a:cubicBezTo>
                    <a:cubicBezTo>
                      <a:pt x="17" y="38"/>
                      <a:pt x="27" y="24"/>
                      <a:pt x="39" y="15"/>
                    </a:cubicBezTo>
                    <a:cubicBezTo>
                      <a:pt x="51" y="5"/>
                      <a:pt x="66" y="0"/>
                      <a:pt x="82" y="0"/>
                    </a:cubicBezTo>
                    <a:cubicBezTo>
                      <a:pt x="96" y="0"/>
                      <a:pt x="107" y="2"/>
                      <a:pt x="116" y="6"/>
                    </a:cubicBezTo>
                    <a:cubicBezTo>
                      <a:pt x="116" y="28"/>
                      <a:pt x="116" y="28"/>
                      <a:pt x="116" y="28"/>
                    </a:cubicBezTo>
                    <a:cubicBezTo>
                      <a:pt x="105" y="22"/>
                      <a:pt x="94" y="20"/>
                      <a:pt x="83" y="20"/>
                    </a:cubicBezTo>
                    <a:cubicBezTo>
                      <a:pt x="65" y="20"/>
                      <a:pt x="51" y="28"/>
                      <a:pt x="40" y="44"/>
                    </a:cubicBezTo>
                    <a:cubicBezTo>
                      <a:pt x="29" y="60"/>
                      <a:pt x="24" y="81"/>
                      <a:pt x="24" y="108"/>
                    </a:cubicBezTo>
                    <a:cubicBezTo>
                      <a:pt x="24" y="108"/>
                      <a:pt x="24" y="108"/>
                      <a:pt x="24" y="108"/>
                    </a:cubicBezTo>
                    <a:cubicBezTo>
                      <a:pt x="34" y="89"/>
                      <a:pt x="49" y="79"/>
                      <a:pt x="70" y="79"/>
                    </a:cubicBezTo>
                    <a:cubicBezTo>
                      <a:pt x="88" y="79"/>
                      <a:pt x="102" y="85"/>
                      <a:pt x="112" y="96"/>
                    </a:cubicBezTo>
                    <a:cubicBezTo>
                      <a:pt x="123" y="108"/>
                      <a:pt x="128" y="123"/>
                      <a:pt x="128" y="141"/>
                    </a:cubicBezTo>
                    <a:close/>
                    <a:moveTo>
                      <a:pt x="104" y="144"/>
                    </a:moveTo>
                    <a:cubicBezTo>
                      <a:pt x="104" y="130"/>
                      <a:pt x="101" y="119"/>
                      <a:pt x="94" y="111"/>
                    </a:cubicBezTo>
                    <a:cubicBezTo>
                      <a:pt x="87" y="103"/>
                      <a:pt x="78" y="99"/>
                      <a:pt x="65" y="99"/>
                    </a:cubicBezTo>
                    <a:cubicBezTo>
                      <a:pt x="54" y="99"/>
                      <a:pt x="44" y="103"/>
                      <a:pt x="37" y="111"/>
                    </a:cubicBezTo>
                    <a:cubicBezTo>
                      <a:pt x="29" y="118"/>
                      <a:pt x="25" y="128"/>
                      <a:pt x="25" y="139"/>
                    </a:cubicBezTo>
                    <a:cubicBezTo>
                      <a:pt x="25" y="153"/>
                      <a:pt x="29" y="165"/>
                      <a:pt x="37" y="175"/>
                    </a:cubicBezTo>
                    <a:cubicBezTo>
                      <a:pt x="44" y="184"/>
                      <a:pt x="54" y="189"/>
                      <a:pt x="66" y="189"/>
                    </a:cubicBezTo>
                    <a:cubicBezTo>
                      <a:pt x="77" y="189"/>
                      <a:pt x="86" y="185"/>
                      <a:pt x="94" y="177"/>
                    </a:cubicBezTo>
                    <a:cubicBezTo>
                      <a:pt x="101" y="168"/>
                      <a:pt x="104" y="158"/>
                      <a:pt x="104"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 name="Freeform 13"/>
              <p:cNvSpPr>
                <a:spLocks/>
              </p:cNvSpPr>
              <p:nvPr/>
            </p:nvSpPr>
            <p:spPr bwMode="auto">
              <a:xfrm>
                <a:off x="2537" y="1776"/>
                <a:ext cx="101" cy="183"/>
              </a:xfrm>
              <a:custGeom>
                <a:avLst/>
                <a:gdLst>
                  <a:gd name="T0" fmla="*/ 113 w 113"/>
                  <a:gd name="T1" fmla="*/ 140 h 205"/>
                  <a:gd name="T2" fmla="*/ 93 w 113"/>
                  <a:gd name="T3" fmla="*/ 187 h 205"/>
                  <a:gd name="T4" fmla="*/ 41 w 113"/>
                  <a:gd name="T5" fmla="*/ 205 h 205"/>
                  <a:gd name="T6" fmla="*/ 0 w 113"/>
                  <a:gd name="T7" fmla="*/ 196 h 205"/>
                  <a:gd name="T8" fmla="*/ 0 w 113"/>
                  <a:gd name="T9" fmla="*/ 172 h 205"/>
                  <a:gd name="T10" fmla="*/ 42 w 113"/>
                  <a:gd name="T11" fmla="*/ 185 h 205"/>
                  <a:gd name="T12" fmla="*/ 76 w 113"/>
                  <a:gd name="T13" fmla="*/ 173 h 205"/>
                  <a:gd name="T14" fmla="*/ 89 w 113"/>
                  <a:gd name="T15" fmla="*/ 141 h 205"/>
                  <a:gd name="T16" fmla="*/ 76 w 113"/>
                  <a:gd name="T17" fmla="*/ 110 h 205"/>
                  <a:gd name="T18" fmla="*/ 37 w 113"/>
                  <a:gd name="T19" fmla="*/ 99 h 205"/>
                  <a:gd name="T20" fmla="*/ 3 w 113"/>
                  <a:gd name="T21" fmla="*/ 101 h 205"/>
                  <a:gd name="T22" fmla="*/ 10 w 113"/>
                  <a:gd name="T23" fmla="*/ 0 h 205"/>
                  <a:gd name="T24" fmla="*/ 103 w 113"/>
                  <a:gd name="T25" fmla="*/ 0 h 205"/>
                  <a:gd name="T26" fmla="*/ 103 w 113"/>
                  <a:gd name="T27" fmla="*/ 20 h 205"/>
                  <a:gd name="T28" fmla="*/ 30 w 113"/>
                  <a:gd name="T29" fmla="*/ 20 h 205"/>
                  <a:gd name="T30" fmla="*/ 26 w 113"/>
                  <a:gd name="T31" fmla="*/ 80 h 205"/>
                  <a:gd name="T32" fmla="*/ 45 w 113"/>
                  <a:gd name="T33" fmla="*/ 79 h 205"/>
                  <a:gd name="T34" fmla="*/ 94 w 113"/>
                  <a:gd name="T35" fmla="*/ 95 h 205"/>
                  <a:gd name="T36" fmla="*/ 113 w 113"/>
                  <a:gd name="T37" fmla="*/ 14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205">
                    <a:moveTo>
                      <a:pt x="113" y="140"/>
                    </a:moveTo>
                    <a:cubicBezTo>
                      <a:pt x="113" y="159"/>
                      <a:pt x="106" y="175"/>
                      <a:pt x="93" y="187"/>
                    </a:cubicBezTo>
                    <a:cubicBezTo>
                      <a:pt x="80" y="199"/>
                      <a:pt x="63" y="205"/>
                      <a:pt x="41" y="205"/>
                    </a:cubicBezTo>
                    <a:cubicBezTo>
                      <a:pt x="23" y="205"/>
                      <a:pt x="9" y="202"/>
                      <a:pt x="0" y="196"/>
                    </a:cubicBezTo>
                    <a:cubicBezTo>
                      <a:pt x="0" y="172"/>
                      <a:pt x="0" y="172"/>
                      <a:pt x="0" y="172"/>
                    </a:cubicBezTo>
                    <a:cubicBezTo>
                      <a:pt x="13" y="181"/>
                      <a:pt x="27" y="185"/>
                      <a:pt x="42" y="185"/>
                    </a:cubicBezTo>
                    <a:cubicBezTo>
                      <a:pt x="56" y="185"/>
                      <a:pt x="67" y="181"/>
                      <a:pt x="76" y="173"/>
                    </a:cubicBezTo>
                    <a:cubicBezTo>
                      <a:pt x="85" y="165"/>
                      <a:pt x="89" y="154"/>
                      <a:pt x="89" y="141"/>
                    </a:cubicBezTo>
                    <a:cubicBezTo>
                      <a:pt x="89" y="128"/>
                      <a:pt x="85" y="118"/>
                      <a:pt x="76" y="110"/>
                    </a:cubicBezTo>
                    <a:cubicBezTo>
                      <a:pt x="67" y="103"/>
                      <a:pt x="54" y="99"/>
                      <a:pt x="37" y="99"/>
                    </a:cubicBezTo>
                    <a:cubicBezTo>
                      <a:pt x="24" y="99"/>
                      <a:pt x="13" y="100"/>
                      <a:pt x="3" y="101"/>
                    </a:cubicBezTo>
                    <a:cubicBezTo>
                      <a:pt x="10" y="0"/>
                      <a:pt x="10" y="0"/>
                      <a:pt x="10" y="0"/>
                    </a:cubicBezTo>
                    <a:cubicBezTo>
                      <a:pt x="103" y="0"/>
                      <a:pt x="103" y="0"/>
                      <a:pt x="103" y="0"/>
                    </a:cubicBezTo>
                    <a:cubicBezTo>
                      <a:pt x="103" y="20"/>
                      <a:pt x="103" y="20"/>
                      <a:pt x="103" y="20"/>
                    </a:cubicBezTo>
                    <a:cubicBezTo>
                      <a:pt x="30" y="20"/>
                      <a:pt x="30" y="20"/>
                      <a:pt x="30" y="20"/>
                    </a:cubicBezTo>
                    <a:cubicBezTo>
                      <a:pt x="26" y="80"/>
                      <a:pt x="26" y="80"/>
                      <a:pt x="26" y="80"/>
                    </a:cubicBezTo>
                    <a:cubicBezTo>
                      <a:pt x="45" y="79"/>
                      <a:pt x="45" y="79"/>
                      <a:pt x="45" y="79"/>
                    </a:cubicBezTo>
                    <a:cubicBezTo>
                      <a:pt x="66" y="79"/>
                      <a:pt x="82" y="84"/>
                      <a:pt x="94" y="95"/>
                    </a:cubicBezTo>
                    <a:cubicBezTo>
                      <a:pt x="107" y="105"/>
                      <a:pt x="113" y="120"/>
                      <a:pt x="113"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 name="Freeform 14"/>
              <p:cNvSpPr>
                <a:spLocks/>
              </p:cNvSpPr>
              <p:nvPr/>
            </p:nvSpPr>
            <p:spPr bwMode="auto">
              <a:xfrm>
                <a:off x="1276" y="1715"/>
                <a:ext cx="250" cy="300"/>
              </a:xfrm>
              <a:custGeom>
                <a:avLst/>
                <a:gdLst>
                  <a:gd name="T0" fmla="*/ 250 w 250"/>
                  <a:gd name="T1" fmla="*/ 275 h 300"/>
                  <a:gd name="T2" fmla="*/ 250 w 250"/>
                  <a:gd name="T3" fmla="*/ 275 h 300"/>
                  <a:gd name="T4" fmla="*/ 250 w 250"/>
                  <a:gd name="T5" fmla="*/ 26 h 300"/>
                  <a:gd name="T6" fmla="*/ 160 w 250"/>
                  <a:gd name="T7" fmla="*/ 0 h 300"/>
                  <a:gd name="T8" fmla="*/ 0 w 250"/>
                  <a:gd name="T9" fmla="*/ 61 h 300"/>
                  <a:gd name="T10" fmla="*/ 0 w 250"/>
                  <a:gd name="T11" fmla="*/ 61 h 300"/>
                  <a:gd name="T12" fmla="*/ 0 w 250"/>
                  <a:gd name="T13" fmla="*/ 241 h 300"/>
                  <a:gd name="T14" fmla="*/ 54 w 250"/>
                  <a:gd name="T15" fmla="*/ 220 h 300"/>
                  <a:gd name="T16" fmla="*/ 54 w 250"/>
                  <a:gd name="T17" fmla="*/ 72 h 300"/>
                  <a:gd name="T18" fmla="*/ 160 w 250"/>
                  <a:gd name="T19" fmla="*/ 47 h 300"/>
                  <a:gd name="T20" fmla="*/ 160 w 250"/>
                  <a:gd name="T21" fmla="*/ 263 h 300"/>
                  <a:gd name="T22" fmla="*/ 0 w 250"/>
                  <a:gd name="T23" fmla="*/ 241 h 300"/>
                  <a:gd name="T24" fmla="*/ 160 w 250"/>
                  <a:gd name="T25" fmla="*/ 300 h 300"/>
                  <a:gd name="T26" fmla="*/ 160 w 250"/>
                  <a:gd name="T27" fmla="*/ 300 h 300"/>
                  <a:gd name="T28" fmla="*/ 250 w 250"/>
                  <a:gd name="T29" fmla="*/ 276 h 300"/>
                  <a:gd name="T30" fmla="*/ 250 w 250"/>
                  <a:gd name="T31" fmla="*/ 275 h 300"/>
                  <a:gd name="T32" fmla="*/ 250 w 250"/>
                  <a:gd name="T33" fmla="*/ 27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0" h="300">
                    <a:moveTo>
                      <a:pt x="250" y="275"/>
                    </a:moveTo>
                    <a:lnTo>
                      <a:pt x="250" y="275"/>
                    </a:lnTo>
                    <a:lnTo>
                      <a:pt x="250" y="26"/>
                    </a:lnTo>
                    <a:lnTo>
                      <a:pt x="160" y="0"/>
                    </a:lnTo>
                    <a:lnTo>
                      <a:pt x="0" y="61"/>
                    </a:lnTo>
                    <a:lnTo>
                      <a:pt x="0" y="61"/>
                    </a:lnTo>
                    <a:lnTo>
                      <a:pt x="0" y="241"/>
                    </a:lnTo>
                    <a:lnTo>
                      <a:pt x="54" y="220"/>
                    </a:lnTo>
                    <a:lnTo>
                      <a:pt x="54" y="72"/>
                    </a:lnTo>
                    <a:lnTo>
                      <a:pt x="160" y="47"/>
                    </a:lnTo>
                    <a:lnTo>
                      <a:pt x="160" y="263"/>
                    </a:lnTo>
                    <a:lnTo>
                      <a:pt x="0" y="241"/>
                    </a:lnTo>
                    <a:lnTo>
                      <a:pt x="160" y="300"/>
                    </a:lnTo>
                    <a:lnTo>
                      <a:pt x="160" y="300"/>
                    </a:lnTo>
                    <a:lnTo>
                      <a:pt x="250" y="276"/>
                    </a:lnTo>
                    <a:lnTo>
                      <a:pt x="250" y="275"/>
                    </a:lnTo>
                    <a:lnTo>
                      <a:pt x="250" y="2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57" name="Group 56"/>
            <p:cNvGrpSpPr>
              <a:grpSpLocks noChangeAspect="1"/>
            </p:cNvGrpSpPr>
            <p:nvPr/>
          </p:nvGrpSpPr>
          <p:grpSpPr bwMode="auto">
            <a:xfrm>
              <a:off x="5551487" y="2461672"/>
              <a:ext cx="1657350" cy="820738"/>
              <a:chOff x="3497" y="1627"/>
              <a:chExt cx="1044" cy="517"/>
            </a:xfrm>
            <a:grpFill/>
          </p:grpSpPr>
          <p:sp>
            <p:nvSpPr>
              <p:cNvPr id="58" name="Freeform 18"/>
              <p:cNvSpPr>
                <a:spLocks noEditPoints="1"/>
              </p:cNvSpPr>
              <p:nvPr/>
            </p:nvSpPr>
            <p:spPr bwMode="auto">
              <a:xfrm>
                <a:off x="3499" y="1891"/>
                <a:ext cx="151" cy="189"/>
              </a:xfrm>
              <a:custGeom>
                <a:avLst/>
                <a:gdLst>
                  <a:gd name="T0" fmla="*/ 116 w 116"/>
                  <a:gd name="T1" fmla="*/ 71 h 144"/>
                  <a:gd name="T2" fmla="*/ 106 w 116"/>
                  <a:gd name="T3" fmla="*/ 109 h 144"/>
                  <a:gd name="T4" fmla="*/ 79 w 116"/>
                  <a:gd name="T5" fmla="*/ 135 h 144"/>
                  <a:gd name="T6" fmla="*/ 38 w 116"/>
                  <a:gd name="T7" fmla="*/ 144 h 144"/>
                  <a:gd name="T8" fmla="*/ 0 w 116"/>
                  <a:gd name="T9" fmla="*/ 144 h 144"/>
                  <a:gd name="T10" fmla="*/ 0 w 116"/>
                  <a:gd name="T11" fmla="*/ 0 h 144"/>
                  <a:gd name="T12" fmla="*/ 40 w 116"/>
                  <a:gd name="T13" fmla="*/ 0 h 144"/>
                  <a:gd name="T14" fmla="*/ 116 w 116"/>
                  <a:gd name="T15" fmla="*/ 71 h 144"/>
                  <a:gd name="T16" fmla="*/ 98 w 116"/>
                  <a:gd name="T17" fmla="*/ 71 h 144"/>
                  <a:gd name="T18" fmla="*/ 39 w 116"/>
                  <a:gd name="T19" fmla="*/ 16 h 144"/>
                  <a:gd name="T20" fmla="*/ 17 w 116"/>
                  <a:gd name="T21" fmla="*/ 16 h 144"/>
                  <a:gd name="T22" fmla="*/ 17 w 116"/>
                  <a:gd name="T23" fmla="*/ 129 h 144"/>
                  <a:gd name="T24" fmla="*/ 38 w 116"/>
                  <a:gd name="T25" fmla="*/ 129 h 144"/>
                  <a:gd name="T26" fmla="*/ 82 w 116"/>
                  <a:gd name="T27" fmla="*/ 114 h 144"/>
                  <a:gd name="T28" fmla="*/ 98 w 116"/>
                  <a:gd name="T29" fmla="*/ 7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6" h="144">
                    <a:moveTo>
                      <a:pt x="116" y="71"/>
                    </a:moveTo>
                    <a:cubicBezTo>
                      <a:pt x="116" y="85"/>
                      <a:pt x="113" y="98"/>
                      <a:pt x="106" y="109"/>
                    </a:cubicBezTo>
                    <a:cubicBezTo>
                      <a:pt x="100" y="121"/>
                      <a:pt x="91" y="129"/>
                      <a:pt x="79" y="135"/>
                    </a:cubicBezTo>
                    <a:cubicBezTo>
                      <a:pt x="67" y="141"/>
                      <a:pt x="53" y="144"/>
                      <a:pt x="38" y="144"/>
                    </a:cubicBezTo>
                    <a:cubicBezTo>
                      <a:pt x="0" y="144"/>
                      <a:pt x="0" y="144"/>
                      <a:pt x="0" y="144"/>
                    </a:cubicBezTo>
                    <a:cubicBezTo>
                      <a:pt x="0" y="0"/>
                      <a:pt x="0" y="0"/>
                      <a:pt x="0" y="0"/>
                    </a:cubicBezTo>
                    <a:cubicBezTo>
                      <a:pt x="40" y="0"/>
                      <a:pt x="40" y="0"/>
                      <a:pt x="40" y="0"/>
                    </a:cubicBezTo>
                    <a:cubicBezTo>
                      <a:pt x="90" y="0"/>
                      <a:pt x="116" y="24"/>
                      <a:pt x="116" y="71"/>
                    </a:cubicBezTo>
                    <a:close/>
                    <a:moveTo>
                      <a:pt x="98" y="71"/>
                    </a:moveTo>
                    <a:cubicBezTo>
                      <a:pt x="98" y="34"/>
                      <a:pt x="79" y="16"/>
                      <a:pt x="39" y="16"/>
                    </a:cubicBezTo>
                    <a:cubicBezTo>
                      <a:pt x="17" y="16"/>
                      <a:pt x="17" y="16"/>
                      <a:pt x="17" y="16"/>
                    </a:cubicBezTo>
                    <a:cubicBezTo>
                      <a:pt x="17" y="129"/>
                      <a:pt x="17" y="129"/>
                      <a:pt x="17" y="129"/>
                    </a:cubicBezTo>
                    <a:cubicBezTo>
                      <a:pt x="38" y="129"/>
                      <a:pt x="38" y="129"/>
                      <a:pt x="38" y="129"/>
                    </a:cubicBezTo>
                    <a:cubicBezTo>
                      <a:pt x="57" y="129"/>
                      <a:pt x="72" y="124"/>
                      <a:pt x="82" y="114"/>
                    </a:cubicBezTo>
                    <a:cubicBezTo>
                      <a:pt x="93" y="104"/>
                      <a:pt x="98" y="89"/>
                      <a:pt x="98"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 name="Freeform 19"/>
              <p:cNvSpPr>
                <a:spLocks noEditPoints="1"/>
              </p:cNvSpPr>
              <p:nvPr/>
            </p:nvSpPr>
            <p:spPr bwMode="auto">
              <a:xfrm>
                <a:off x="4292" y="1887"/>
                <a:ext cx="27" cy="194"/>
              </a:xfrm>
              <a:custGeom>
                <a:avLst/>
                <a:gdLst>
                  <a:gd name="T0" fmla="*/ 21 w 21"/>
                  <a:gd name="T1" fmla="*/ 11 h 148"/>
                  <a:gd name="T2" fmla="*/ 18 w 21"/>
                  <a:gd name="T3" fmla="*/ 19 h 148"/>
                  <a:gd name="T4" fmla="*/ 10 w 21"/>
                  <a:gd name="T5" fmla="*/ 22 h 148"/>
                  <a:gd name="T6" fmla="*/ 3 w 21"/>
                  <a:gd name="T7" fmla="*/ 19 h 148"/>
                  <a:gd name="T8" fmla="*/ 0 w 21"/>
                  <a:gd name="T9" fmla="*/ 11 h 148"/>
                  <a:gd name="T10" fmla="*/ 3 w 21"/>
                  <a:gd name="T11" fmla="*/ 4 h 148"/>
                  <a:gd name="T12" fmla="*/ 10 w 21"/>
                  <a:gd name="T13" fmla="*/ 0 h 148"/>
                  <a:gd name="T14" fmla="*/ 18 w 21"/>
                  <a:gd name="T15" fmla="*/ 4 h 148"/>
                  <a:gd name="T16" fmla="*/ 21 w 21"/>
                  <a:gd name="T17" fmla="*/ 11 h 148"/>
                  <a:gd name="T18" fmla="*/ 18 w 21"/>
                  <a:gd name="T19" fmla="*/ 148 h 148"/>
                  <a:gd name="T20" fmla="*/ 2 w 21"/>
                  <a:gd name="T21" fmla="*/ 148 h 148"/>
                  <a:gd name="T22" fmla="*/ 2 w 21"/>
                  <a:gd name="T23" fmla="*/ 45 h 148"/>
                  <a:gd name="T24" fmla="*/ 18 w 21"/>
                  <a:gd name="T25" fmla="*/ 45 h 148"/>
                  <a:gd name="T26" fmla="*/ 18 w 21"/>
                  <a:gd name="T2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148">
                    <a:moveTo>
                      <a:pt x="21" y="11"/>
                    </a:moveTo>
                    <a:cubicBezTo>
                      <a:pt x="21" y="14"/>
                      <a:pt x="20" y="17"/>
                      <a:pt x="18" y="19"/>
                    </a:cubicBezTo>
                    <a:cubicBezTo>
                      <a:pt x="16" y="21"/>
                      <a:pt x="13" y="22"/>
                      <a:pt x="10" y="22"/>
                    </a:cubicBezTo>
                    <a:cubicBezTo>
                      <a:pt x="7" y="22"/>
                      <a:pt x="5" y="21"/>
                      <a:pt x="3" y="19"/>
                    </a:cubicBezTo>
                    <a:cubicBezTo>
                      <a:pt x="1" y="17"/>
                      <a:pt x="0" y="14"/>
                      <a:pt x="0" y="11"/>
                    </a:cubicBezTo>
                    <a:cubicBezTo>
                      <a:pt x="0" y="8"/>
                      <a:pt x="1" y="6"/>
                      <a:pt x="3" y="4"/>
                    </a:cubicBezTo>
                    <a:cubicBezTo>
                      <a:pt x="5" y="1"/>
                      <a:pt x="7" y="0"/>
                      <a:pt x="10" y="0"/>
                    </a:cubicBezTo>
                    <a:cubicBezTo>
                      <a:pt x="13" y="0"/>
                      <a:pt x="16" y="1"/>
                      <a:pt x="18" y="4"/>
                    </a:cubicBezTo>
                    <a:cubicBezTo>
                      <a:pt x="20" y="6"/>
                      <a:pt x="21" y="8"/>
                      <a:pt x="21" y="11"/>
                    </a:cubicBezTo>
                    <a:close/>
                    <a:moveTo>
                      <a:pt x="18" y="148"/>
                    </a:moveTo>
                    <a:cubicBezTo>
                      <a:pt x="2" y="148"/>
                      <a:pt x="2" y="148"/>
                      <a:pt x="2" y="148"/>
                    </a:cubicBezTo>
                    <a:cubicBezTo>
                      <a:pt x="2" y="45"/>
                      <a:pt x="2" y="45"/>
                      <a:pt x="2" y="45"/>
                    </a:cubicBezTo>
                    <a:cubicBezTo>
                      <a:pt x="18" y="45"/>
                      <a:pt x="18" y="45"/>
                      <a:pt x="18" y="45"/>
                    </a:cubicBezTo>
                    <a:lnTo>
                      <a:pt x="18"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 name="Freeform 20"/>
              <p:cNvSpPr>
                <a:spLocks/>
              </p:cNvSpPr>
              <p:nvPr/>
            </p:nvSpPr>
            <p:spPr bwMode="auto">
              <a:xfrm>
                <a:off x="3497" y="1642"/>
                <a:ext cx="192" cy="188"/>
              </a:xfrm>
              <a:custGeom>
                <a:avLst/>
                <a:gdLst>
                  <a:gd name="T0" fmla="*/ 147 w 147"/>
                  <a:gd name="T1" fmla="*/ 144 h 144"/>
                  <a:gd name="T2" fmla="*/ 130 w 147"/>
                  <a:gd name="T3" fmla="*/ 144 h 144"/>
                  <a:gd name="T4" fmla="*/ 130 w 147"/>
                  <a:gd name="T5" fmla="*/ 47 h 144"/>
                  <a:gd name="T6" fmla="*/ 132 w 147"/>
                  <a:gd name="T7" fmla="*/ 19 h 144"/>
                  <a:gd name="T8" fmla="*/ 131 w 147"/>
                  <a:gd name="T9" fmla="*/ 19 h 144"/>
                  <a:gd name="T10" fmla="*/ 127 w 147"/>
                  <a:gd name="T11" fmla="*/ 33 h 144"/>
                  <a:gd name="T12" fmla="*/ 78 w 147"/>
                  <a:gd name="T13" fmla="*/ 144 h 144"/>
                  <a:gd name="T14" fmla="*/ 69 w 147"/>
                  <a:gd name="T15" fmla="*/ 144 h 144"/>
                  <a:gd name="T16" fmla="*/ 20 w 147"/>
                  <a:gd name="T17" fmla="*/ 34 h 144"/>
                  <a:gd name="T18" fmla="*/ 16 w 147"/>
                  <a:gd name="T19" fmla="*/ 19 h 144"/>
                  <a:gd name="T20" fmla="*/ 16 w 147"/>
                  <a:gd name="T21" fmla="*/ 19 h 144"/>
                  <a:gd name="T22" fmla="*/ 16 w 147"/>
                  <a:gd name="T23" fmla="*/ 47 h 144"/>
                  <a:gd name="T24" fmla="*/ 16 w 147"/>
                  <a:gd name="T25" fmla="*/ 144 h 144"/>
                  <a:gd name="T26" fmla="*/ 0 w 147"/>
                  <a:gd name="T27" fmla="*/ 144 h 144"/>
                  <a:gd name="T28" fmla="*/ 0 w 147"/>
                  <a:gd name="T29" fmla="*/ 0 h 144"/>
                  <a:gd name="T30" fmla="*/ 22 w 147"/>
                  <a:gd name="T31" fmla="*/ 0 h 144"/>
                  <a:gd name="T32" fmla="*/ 67 w 147"/>
                  <a:gd name="T33" fmla="*/ 100 h 144"/>
                  <a:gd name="T34" fmla="*/ 73 w 147"/>
                  <a:gd name="T35" fmla="*/ 117 h 144"/>
                  <a:gd name="T36" fmla="*/ 74 w 147"/>
                  <a:gd name="T37" fmla="*/ 117 h 144"/>
                  <a:gd name="T38" fmla="*/ 81 w 147"/>
                  <a:gd name="T39" fmla="*/ 100 h 144"/>
                  <a:gd name="T40" fmla="*/ 126 w 147"/>
                  <a:gd name="T41" fmla="*/ 0 h 144"/>
                  <a:gd name="T42" fmla="*/ 147 w 147"/>
                  <a:gd name="T43" fmla="*/ 0 h 144"/>
                  <a:gd name="T44" fmla="*/ 147 w 147"/>
                  <a:gd name="T45"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7" h="144">
                    <a:moveTo>
                      <a:pt x="147" y="144"/>
                    </a:moveTo>
                    <a:cubicBezTo>
                      <a:pt x="130" y="144"/>
                      <a:pt x="130" y="144"/>
                      <a:pt x="130" y="144"/>
                    </a:cubicBezTo>
                    <a:cubicBezTo>
                      <a:pt x="130" y="47"/>
                      <a:pt x="130" y="47"/>
                      <a:pt x="130" y="47"/>
                    </a:cubicBezTo>
                    <a:cubicBezTo>
                      <a:pt x="130" y="39"/>
                      <a:pt x="131" y="30"/>
                      <a:pt x="132" y="19"/>
                    </a:cubicBezTo>
                    <a:cubicBezTo>
                      <a:pt x="131" y="19"/>
                      <a:pt x="131" y="19"/>
                      <a:pt x="131" y="19"/>
                    </a:cubicBezTo>
                    <a:cubicBezTo>
                      <a:pt x="130" y="26"/>
                      <a:pt x="128" y="30"/>
                      <a:pt x="127" y="33"/>
                    </a:cubicBezTo>
                    <a:cubicBezTo>
                      <a:pt x="78" y="144"/>
                      <a:pt x="78" y="144"/>
                      <a:pt x="78" y="144"/>
                    </a:cubicBezTo>
                    <a:cubicBezTo>
                      <a:pt x="69" y="144"/>
                      <a:pt x="69" y="144"/>
                      <a:pt x="69" y="144"/>
                    </a:cubicBezTo>
                    <a:cubicBezTo>
                      <a:pt x="20" y="34"/>
                      <a:pt x="20" y="34"/>
                      <a:pt x="20" y="34"/>
                    </a:cubicBezTo>
                    <a:cubicBezTo>
                      <a:pt x="19" y="31"/>
                      <a:pt x="18" y="26"/>
                      <a:pt x="16" y="19"/>
                    </a:cubicBezTo>
                    <a:cubicBezTo>
                      <a:pt x="16" y="19"/>
                      <a:pt x="16" y="19"/>
                      <a:pt x="16" y="19"/>
                    </a:cubicBezTo>
                    <a:cubicBezTo>
                      <a:pt x="16" y="25"/>
                      <a:pt x="16" y="34"/>
                      <a:pt x="16" y="47"/>
                    </a:cubicBezTo>
                    <a:cubicBezTo>
                      <a:pt x="16" y="144"/>
                      <a:pt x="16" y="144"/>
                      <a:pt x="16" y="144"/>
                    </a:cubicBezTo>
                    <a:cubicBezTo>
                      <a:pt x="0" y="144"/>
                      <a:pt x="0" y="144"/>
                      <a:pt x="0" y="144"/>
                    </a:cubicBezTo>
                    <a:cubicBezTo>
                      <a:pt x="0" y="0"/>
                      <a:pt x="0" y="0"/>
                      <a:pt x="0" y="0"/>
                    </a:cubicBezTo>
                    <a:cubicBezTo>
                      <a:pt x="22" y="0"/>
                      <a:pt x="22" y="0"/>
                      <a:pt x="22" y="0"/>
                    </a:cubicBezTo>
                    <a:cubicBezTo>
                      <a:pt x="67" y="100"/>
                      <a:pt x="67" y="100"/>
                      <a:pt x="67" y="100"/>
                    </a:cubicBezTo>
                    <a:cubicBezTo>
                      <a:pt x="70" y="108"/>
                      <a:pt x="72" y="113"/>
                      <a:pt x="73" y="117"/>
                    </a:cubicBezTo>
                    <a:cubicBezTo>
                      <a:pt x="74" y="117"/>
                      <a:pt x="74" y="117"/>
                      <a:pt x="74" y="117"/>
                    </a:cubicBezTo>
                    <a:cubicBezTo>
                      <a:pt x="77" y="108"/>
                      <a:pt x="79" y="102"/>
                      <a:pt x="81" y="100"/>
                    </a:cubicBezTo>
                    <a:cubicBezTo>
                      <a:pt x="126" y="0"/>
                      <a:pt x="126" y="0"/>
                      <a:pt x="126" y="0"/>
                    </a:cubicBezTo>
                    <a:cubicBezTo>
                      <a:pt x="147" y="0"/>
                      <a:pt x="147" y="0"/>
                      <a:pt x="147" y="0"/>
                    </a:cubicBezTo>
                    <a:lnTo>
                      <a:pt x="147" y="1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1" name="Freeform 21"/>
              <p:cNvSpPr>
                <a:spLocks/>
              </p:cNvSpPr>
              <p:nvPr/>
            </p:nvSpPr>
            <p:spPr bwMode="auto">
              <a:xfrm>
                <a:off x="3775" y="1691"/>
                <a:ext cx="102" cy="142"/>
              </a:xfrm>
              <a:custGeom>
                <a:avLst/>
                <a:gdLst>
                  <a:gd name="T0" fmla="*/ 77 w 78"/>
                  <a:gd name="T1" fmla="*/ 101 h 108"/>
                  <a:gd name="T2" fmla="*/ 49 w 78"/>
                  <a:gd name="T3" fmla="*/ 108 h 108"/>
                  <a:gd name="T4" fmla="*/ 24 w 78"/>
                  <a:gd name="T5" fmla="*/ 102 h 108"/>
                  <a:gd name="T6" fmla="*/ 7 w 78"/>
                  <a:gd name="T7" fmla="*/ 83 h 108"/>
                  <a:gd name="T8" fmla="*/ 0 w 78"/>
                  <a:gd name="T9" fmla="*/ 57 h 108"/>
                  <a:gd name="T10" fmla="*/ 15 w 78"/>
                  <a:gd name="T11" fmla="*/ 16 h 108"/>
                  <a:gd name="T12" fmla="*/ 54 w 78"/>
                  <a:gd name="T13" fmla="*/ 0 h 108"/>
                  <a:gd name="T14" fmla="*/ 78 w 78"/>
                  <a:gd name="T15" fmla="*/ 6 h 108"/>
                  <a:gd name="T16" fmla="*/ 78 w 78"/>
                  <a:gd name="T17" fmla="*/ 22 h 108"/>
                  <a:gd name="T18" fmla="*/ 53 w 78"/>
                  <a:gd name="T19" fmla="*/ 14 h 108"/>
                  <a:gd name="T20" fmla="*/ 27 w 78"/>
                  <a:gd name="T21" fmla="*/ 26 h 108"/>
                  <a:gd name="T22" fmla="*/ 17 w 78"/>
                  <a:gd name="T23" fmla="*/ 55 h 108"/>
                  <a:gd name="T24" fmla="*/ 27 w 78"/>
                  <a:gd name="T25" fmla="*/ 84 h 108"/>
                  <a:gd name="T26" fmla="*/ 52 w 78"/>
                  <a:gd name="T27" fmla="*/ 94 h 108"/>
                  <a:gd name="T28" fmla="*/ 77 w 78"/>
                  <a:gd name="T29" fmla="*/ 85 h 108"/>
                  <a:gd name="T30" fmla="*/ 77 w 78"/>
                  <a:gd name="T31" fmla="*/ 10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108">
                    <a:moveTo>
                      <a:pt x="77" y="101"/>
                    </a:moveTo>
                    <a:cubicBezTo>
                      <a:pt x="70" y="106"/>
                      <a:pt x="60" y="108"/>
                      <a:pt x="49" y="108"/>
                    </a:cubicBezTo>
                    <a:cubicBezTo>
                      <a:pt x="40" y="108"/>
                      <a:pt x="31" y="106"/>
                      <a:pt x="24" y="102"/>
                    </a:cubicBezTo>
                    <a:cubicBezTo>
                      <a:pt x="17" y="97"/>
                      <a:pt x="11" y="91"/>
                      <a:pt x="7" y="83"/>
                    </a:cubicBezTo>
                    <a:cubicBezTo>
                      <a:pt x="2" y="75"/>
                      <a:pt x="0" y="67"/>
                      <a:pt x="0" y="57"/>
                    </a:cubicBezTo>
                    <a:cubicBezTo>
                      <a:pt x="0" y="40"/>
                      <a:pt x="5" y="26"/>
                      <a:pt x="15" y="16"/>
                    </a:cubicBezTo>
                    <a:cubicBezTo>
                      <a:pt x="25" y="6"/>
                      <a:pt x="38" y="0"/>
                      <a:pt x="54" y="0"/>
                    </a:cubicBezTo>
                    <a:cubicBezTo>
                      <a:pt x="63" y="0"/>
                      <a:pt x="71" y="2"/>
                      <a:pt x="78" y="6"/>
                    </a:cubicBezTo>
                    <a:cubicBezTo>
                      <a:pt x="78" y="22"/>
                      <a:pt x="78" y="22"/>
                      <a:pt x="78" y="22"/>
                    </a:cubicBezTo>
                    <a:cubicBezTo>
                      <a:pt x="70" y="17"/>
                      <a:pt x="62" y="14"/>
                      <a:pt x="53" y="14"/>
                    </a:cubicBezTo>
                    <a:cubicBezTo>
                      <a:pt x="43" y="14"/>
                      <a:pt x="34" y="18"/>
                      <a:pt x="27" y="26"/>
                    </a:cubicBezTo>
                    <a:cubicBezTo>
                      <a:pt x="21" y="33"/>
                      <a:pt x="17" y="43"/>
                      <a:pt x="17" y="55"/>
                    </a:cubicBezTo>
                    <a:cubicBezTo>
                      <a:pt x="17" y="67"/>
                      <a:pt x="20" y="77"/>
                      <a:pt x="27" y="84"/>
                    </a:cubicBezTo>
                    <a:cubicBezTo>
                      <a:pt x="33" y="91"/>
                      <a:pt x="42" y="94"/>
                      <a:pt x="52" y="94"/>
                    </a:cubicBezTo>
                    <a:cubicBezTo>
                      <a:pt x="61" y="94"/>
                      <a:pt x="70" y="91"/>
                      <a:pt x="77" y="85"/>
                    </a:cubicBezTo>
                    <a:lnTo>
                      <a:pt x="7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2" name="Freeform 22"/>
              <p:cNvSpPr>
                <a:spLocks/>
              </p:cNvSpPr>
              <p:nvPr/>
            </p:nvSpPr>
            <p:spPr bwMode="auto">
              <a:xfrm>
                <a:off x="3902" y="1693"/>
                <a:ext cx="69" cy="137"/>
              </a:xfrm>
              <a:custGeom>
                <a:avLst/>
                <a:gdLst>
                  <a:gd name="T0" fmla="*/ 53 w 53"/>
                  <a:gd name="T1" fmla="*/ 19 h 105"/>
                  <a:gd name="T2" fmla="*/ 41 w 53"/>
                  <a:gd name="T3" fmla="*/ 15 h 105"/>
                  <a:gd name="T4" fmla="*/ 23 w 53"/>
                  <a:gd name="T5" fmla="*/ 26 h 105"/>
                  <a:gd name="T6" fmla="*/ 16 w 53"/>
                  <a:gd name="T7" fmla="*/ 52 h 105"/>
                  <a:gd name="T8" fmla="*/ 16 w 53"/>
                  <a:gd name="T9" fmla="*/ 105 h 105"/>
                  <a:gd name="T10" fmla="*/ 0 w 53"/>
                  <a:gd name="T11" fmla="*/ 105 h 105"/>
                  <a:gd name="T12" fmla="*/ 0 w 53"/>
                  <a:gd name="T13" fmla="*/ 2 h 105"/>
                  <a:gd name="T14" fmla="*/ 16 w 53"/>
                  <a:gd name="T15" fmla="*/ 2 h 105"/>
                  <a:gd name="T16" fmla="*/ 16 w 53"/>
                  <a:gd name="T17" fmla="*/ 23 h 105"/>
                  <a:gd name="T18" fmla="*/ 17 w 53"/>
                  <a:gd name="T19" fmla="*/ 23 h 105"/>
                  <a:gd name="T20" fmla="*/ 27 w 53"/>
                  <a:gd name="T21" fmla="*/ 6 h 105"/>
                  <a:gd name="T22" fmla="*/ 44 w 53"/>
                  <a:gd name="T23" fmla="*/ 0 h 105"/>
                  <a:gd name="T24" fmla="*/ 53 w 53"/>
                  <a:gd name="T25" fmla="*/ 1 h 105"/>
                  <a:gd name="T26" fmla="*/ 53 w 53"/>
                  <a:gd name="T27" fmla="*/ 1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3" h="105">
                    <a:moveTo>
                      <a:pt x="53" y="19"/>
                    </a:moveTo>
                    <a:cubicBezTo>
                      <a:pt x="50" y="16"/>
                      <a:pt x="46" y="15"/>
                      <a:pt x="41" y="15"/>
                    </a:cubicBezTo>
                    <a:cubicBezTo>
                      <a:pt x="34" y="15"/>
                      <a:pt x="28" y="19"/>
                      <a:pt x="23" y="26"/>
                    </a:cubicBezTo>
                    <a:cubicBezTo>
                      <a:pt x="19" y="32"/>
                      <a:pt x="16" y="41"/>
                      <a:pt x="16" y="52"/>
                    </a:cubicBezTo>
                    <a:cubicBezTo>
                      <a:pt x="16" y="105"/>
                      <a:pt x="16" y="105"/>
                      <a:pt x="16" y="105"/>
                    </a:cubicBezTo>
                    <a:cubicBezTo>
                      <a:pt x="0" y="105"/>
                      <a:pt x="0" y="105"/>
                      <a:pt x="0" y="105"/>
                    </a:cubicBezTo>
                    <a:cubicBezTo>
                      <a:pt x="0" y="2"/>
                      <a:pt x="0" y="2"/>
                      <a:pt x="0" y="2"/>
                    </a:cubicBezTo>
                    <a:cubicBezTo>
                      <a:pt x="16" y="2"/>
                      <a:pt x="16" y="2"/>
                      <a:pt x="16" y="2"/>
                    </a:cubicBezTo>
                    <a:cubicBezTo>
                      <a:pt x="16" y="23"/>
                      <a:pt x="16" y="23"/>
                      <a:pt x="16" y="23"/>
                    </a:cubicBezTo>
                    <a:cubicBezTo>
                      <a:pt x="17" y="23"/>
                      <a:pt x="17" y="23"/>
                      <a:pt x="17" y="23"/>
                    </a:cubicBezTo>
                    <a:cubicBezTo>
                      <a:pt x="19" y="16"/>
                      <a:pt x="22" y="10"/>
                      <a:pt x="27" y="6"/>
                    </a:cubicBezTo>
                    <a:cubicBezTo>
                      <a:pt x="32" y="2"/>
                      <a:pt x="37" y="0"/>
                      <a:pt x="44" y="0"/>
                    </a:cubicBezTo>
                    <a:cubicBezTo>
                      <a:pt x="48" y="0"/>
                      <a:pt x="51" y="1"/>
                      <a:pt x="53" y="1"/>
                    </a:cubicBezTo>
                    <a:lnTo>
                      <a:pt x="53"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3" name="Freeform 23"/>
              <p:cNvSpPr>
                <a:spLocks noEditPoints="1"/>
              </p:cNvSpPr>
              <p:nvPr/>
            </p:nvSpPr>
            <p:spPr bwMode="auto">
              <a:xfrm>
                <a:off x="3973" y="1691"/>
                <a:ext cx="134" cy="142"/>
              </a:xfrm>
              <a:custGeom>
                <a:avLst/>
                <a:gdLst>
                  <a:gd name="T0" fmla="*/ 102 w 102"/>
                  <a:gd name="T1" fmla="*/ 54 h 108"/>
                  <a:gd name="T2" fmla="*/ 88 w 102"/>
                  <a:gd name="T3" fmla="*/ 93 h 108"/>
                  <a:gd name="T4" fmla="*/ 50 w 102"/>
                  <a:gd name="T5" fmla="*/ 108 h 108"/>
                  <a:gd name="T6" fmla="*/ 14 w 102"/>
                  <a:gd name="T7" fmla="*/ 94 h 108"/>
                  <a:gd name="T8" fmla="*/ 0 w 102"/>
                  <a:gd name="T9" fmla="*/ 55 h 108"/>
                  <a:gd name="T10" fmla="*/ 14 w 102"/>
                  <a:gd name="T11" fmla="*/ 15 h 108"/>
                  <a:gd name="T12" fmla="*/ 53 w 102"/>
                  <a:gd name="T13" fmla="*/ 0 h 108"/>
                  <a:gd name="T14" fmla="*/ 89 w 102"/>
                  <a:gd name="T15" fmla="*/ 15 h 108"/>
                  <a:gd name="T16" fmla="*/ 102 w 102"/>
                  <a:gd name="T17" fmla="*/ 54 h 108"/>
                  <a:gd name="T18" fmla="*/ 85 w 102"/>
                  <a:gd name="T19" fmla="*/ 54 h 108"/>
                  <a:gd name="T20" fmla="*/ 76 w 102"/>
                  <a:gd name="T21" fmla="*/ 25 h 108"/>
                  <a:gd name="T22" fmla="*/ 52 w 102"/>
                  <a:gd name="T23" fmla="*/ 14 h 108"/>
                  <a:gd name="T24" fmla="*/ 26 w 102"/>
                  <a:gd name="T25" fmla="*/ 25 h 108"/>
                  <a:gd name="T26" fmla="*/ 17 w 102"/>
                  <a:gd name="T27" fmla="*/ 55 h 108"/>
                  <a:gd name="T28" fmla="*/ 26 w 102"/>
                  <a:gd name="T29" fmla="*/ 84 h 108"/>
                  <a:gd name="T30" fmla="*/ 52 w 102"/>
                  <a:gd name="T31" fmla="*/ 94 h 108"/>
                  <a:gd name="T32" fmla="*/ 76 w 102"/>
                  <a:gd name="T33" fmla="*/ 84 h 108"/>
                  <a:gd name="T34" fmla="*/ 85 w 102"/>
                  <a:gd name="T35"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2" h="108">
                    <a:moveTo>
                      <a:pt x="102" y="54"/>
                    </a:moveTo>
                    <a:cubicBezTo>
                      <a:pt x="102" y="70"/>
                      <a:pt x="97" y="83"/>
                      <a:pt x="88" y="93"/>
                    </a:cubicBezTo>
                    <a:cubicBezTo>
                      <a:pt x="78" y="103"/>
                      <a:pt x="66" y="108"/>
                      <a:pt x="50" y="108"/>
                    </a:cubicBezTo>
                    <a:cubicBezTo>
                      <a:pt x="35" y="108"/>
                      <a:pt x="23" y="103"/>
                      <a:pt x="14" y="94"/>
                    </a:cubicBezTo>
                    <a:cubicBezTo>
                      <a:pt x="5" y="84"/>
                      <a:pt x="0" y="71"/>
                      <a:pt x="0" y="55"/>
                    </a:cubicBezTo>
                    <a:cubicBezTo>
                      <a:pt x="0" y="38"/>
                      <a:pt x="5" y="25"/>
                      <a:pt x="14" y="15"/>
                    </a:cubicBezTo>
                    <a:cubicBezTo>
                      <a:pt x="24" y="5"/>
                      <a:pt x="36" y="0"/>
                      <a:pt x="53" y="0"/>
                    </a:cubicBezTo>
                    <a:cubicBezTo>
                      <a:pt x="68" y="0"/>
                      <a:pt x="80" y="5"/>
                      <a:pt x="89" y="15"/>
                    </a:cubicBezTo>
                    <a:cubicBezTo>
                      <a:pt x="97" y="24"/>
                      <a:pt x="102" y="37"/>
                      <a:pt x="102" y="54"/>
                    </a:cubicBezTo>
                    <a:close/>
                    <a:moveTo>
                      <a:pt x="85" y="54"/>
                    </a:moveTo>
                    <a:cubicBezTo>
                      <a:pt x="85" y="42"/>
                      <a:pt x="82" y="32"/>
                      <a:pt x="76" y="25"/>
                    </a:cubicBezTo>
                    <a:cubicBezTo>
                      <a:pt x="70" y="18"/>
                      <a:pt x="62" y="14"/>
                      <a:pt x="52" y="14"/>
                    </a:cubicBezTo>
                    <a:cubicBezTo>
                      <a:pt x="41" y="14"/>
                      <a:pt x="33" y="18"/>
                      <a:pt x="26" y="25"/>
                    </a:cubicBezTo>
                    <a:cubicBezTo>
                      <a:pt x="20" y="32"/>
                      <a:pt x="17" y="42"/>
                      <a:pt x="17" y="55"/>
                    </a:cubicBezTo>
                    <a:cubicBezTo>
                      <a:pt x="17" y="67"/>
                      <a:pt x="20" y="77"/>
                      <a:pt x="26" y="84"/>
                    </a:cubicBezTo>
                    <a:cubicBezTo>
                      <a:pt x="33" y="91"/>
                      <a:pt x="41" y="94"/>
                      <a:pt x="52" y="94"/>
                    </a:cubicBezTo>
                    <a:cubicBezTo>
                      <a:pt x="62" y="94"/>
                      <a:pt x="70" y="91"/>
                      <a:pt x="76" y="84"/>
                    </a:cubicBezTo>
                    <a:cubicBezTo>
                      <a:pt x="82" y="77"/>
                      <a:pt x="85" y="67"/>
                      <a:pt x="8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4" name="Freeform 24"/>
              <p:cNvSpPr>
                <a:spLocks/>
              </p:cNvSpPr>
              <p:nvPr/>
            </p:nvSpPr>
            <p:spPr bwMode="auto">
              <a:xfrm>
                <a:off x="4122" y="1691"/>
                <a:ext cx="84" cy="142"/>
              </a:xfrm>
              <a:custGeom>
                <a:avLst/>
                <a:gdLst>
                  <a:gd name="T0" fmla="*/ 64 w 64"/>
                  <a:gd name="T1" fmla="*/ 78 h 108"/>
                  <a:gd name="T2" fmla="*/ 53 w 64"/>
                  <a:gd name="T3" fmla="*/ 100 h 108"/>
                  <a:gd name="T4" fmla="*/ 26 w 64"/>
                  <a:gd name="T5" fmla="*/ 108 h 108"/>
                  <a:gd name="T6" fmla="*/ 0 w 64"/>
                  <a:gd name="T7" fmla="*/ 102 h 108"/>
                  <a:gd name="T8" fmla="*/ 0 w 64"/>
                  <a:gd name="T9" fmla="*/ 84 h 108"/>
                  <a:gd name="T10" fmla="*/ 27 w 64"/>
                  <a:gd name="T11" fmla="*/ 94 h 108"/>
                  <a:gd name="T12" fmla="*/ 47 w 64"/>
                  <a:gd name="T13" fmla="*/ 80 h 108"/>
                  <a:gd name="T14" fmla="*/ 43 w 64"/>
                  <a:gd name="T15" fmla="*/ 70 h 108"/>
                  <a:gd name="T16" fmla="*/ 26 w 64"/>
                  <a:gd name="T17" fmla="*/ 60 h 108"/>
                  <a:gd name="T18" fmla="*/ 6 w 64"/>
                  <a:gd name="T19" fmla="*/ 48 h 108"/>
                  <a:gd name="T20" fmla="*/ 1 w 64"/>
                  <a:gd name="T21" fmla="*/ 30 h 108"/>
                  <a:gd name="T22" fmla="*/ 11 w 64"/>
                  <a:gd name="T23" fmla="*/ 9 h 108"/>
                  <a:gd name="T24" fmla="*/ 37 w 64"/>
                  <a:gd name="T25" fmla="*/ 0 h 108"/>
                  <a:gd name="T26" fmla="*/ 59 w 64"/>
                  <a:gd name="T27" fmla="*/ 5 h 108"/>
                  <a:gd name="T28" fmla="*/ 59 w 64"/>
                  <a:gd name="T29" fmla="*/ 22 h 108"/>
                  <a:gd name="T30" fmla="*/ 36 w 64"/>
                  <a:gd name="T31" fmla="*/ 14 h 108"/>
                  <a:gd name="T32" fmla="*/ 22 w 64"/>
                  <a:gd name="T33" fmla="*/ 18 h 108"/>
                  <a:gd name="T34" fmla="*/ 17 w 64"/>
                  <a:gd name="T35" fmla="*/ 29 h 108"/>
                  <a:gd name="T36" fmla="*/ 21 w 64"/>
                  <a:gd name="T37" fmla="*/ 39 h 108"/>
                  <a:gd name="T38" fmla="*/ 37 w 64"/>
                  <a:gd name="T39" fmla="*/ 48 h 108"/>
                  <a:gd name="T40" fmla="*/ 58 w 64"/>
                  <a:gd name="T41" fmla="*/ 61 h 108"/>
                  <a:gd name="T42" fmla="*/ 64 w 64"/>
                  <a:gd name="T43" fmla="*/ 7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108">
                    <a:moveTo>
                      <a:pt x="64" y="78"/>
                    </a:moveTo>
                    <a:cubicBezTo>
                      <a:pt x="64" y="87"/>
                      <a:pt x="60" y="94"/>
                      <a:pt x="53" y="100"/>
                    </a:cubicBezTo>
                    <a:cubicBezTo>
                      <a:pt x="46" y="105"/>
                      <a:pt x="37" y="108"/>
                      <a:pt x="26" y="108"/>
                    </a:cubicBezTo>
                    <a:cubicBezTo>
                      <a:pt x="16" y="108"/>
                      <a:pt x="8" y="106"/>
                      <a:pt x="0" y="102"/>
                    </a:cubicBezTo>
                    <a:cubicBezTo>
                      <a:pt x="0" y="84"/>
                      <a:pt x="0" y="84"/>
                      <a:pt x="0" y="84"/>
                    </a:cubicBezTo>
                    <a:cubicBezTo>
                      <a:pt x="9" y="91"/>
                      <a:pt x="17" y="94"/>
                      <a:pt x="27" y="94"/>
                    </a:cubicBezTo>
                    <a:cubicBezTo>
                      <a:pt x="40" y="94"/>
                      <a:pt x="47" y="89"/>
                      <a:pt x="47" y="80"/>
                    </a:cubicBezTo>
                    <a:cubicBezTo>
                      <a:pt x="47" y="76"/>
                      <a:pt x="45" y="73"/>
                      <a:pt x="43" y="70"/>
                    </a:cubicBezTo>
                    <a:cubicBezTo>
                      <a:pt x="40" y="68"/>
                      <a:pt x="35" y="65"/>
                      <a:pt x="26" y="60"/>
                    </a:cubicBezTo>
                    <a:cubicBezTo>
                      <a:pt x="16" y="57"/>
                      <a:pt x="10" y="52"/>
                      <a:pt x="6" y="48"/>
                    </a:cubicBezTo>
                    <a:cubicBezTo>
                      <a:pt x="3" y="43"/>
                      <a:pt x="1" y="38"/>
                      <a:pt x="1" y="30"/>
                    </a:cubicBezTo>
                    <a:cubicBezTo>
                      <a:pt x="1" y="22"/>
                      <a:pt x="4" y="15"/>
                      <a:pt x="11" y="9"/>
                    </a:cubicBezTo>
                    <a:cubicBezTo>
                      <a:pt x="18" y="3"/>
                      <a:pt x="26" y="0"/>
                      <a:pt x="37" y="0"/>
                    </a:cubicBezTo>
                    <a:cubicBezTo>
                      <a:pt x="45" y="0"/>
                      <a:pt x="52" y="2"/>
                      <a:pt x="59" y="5"/>
                    </a:cubicBezTo>
                    <a:cubicBezTo>
                      <a:pt x="59" y="22"/>
                      <a:pt x="59" y="22"/>
                      <a:pt x="59" y="22"/>
                    </a:cubicBezTo>
                    <a:cubicBezTo>
                      <a:pt x="52" y="17"/>
                      <a:pt x="44" y="14"/>
                      <a:pt x="36" y="14"/>
                    </a:cubicBezTo>
                    <a:cubicBezTo>
                      <a:pt x="30" y="14"/>
                      <a:pt x="26" y="16"/>
                      <a:pt x="22" y="18"/>
                    </a:cubicBezTo>
                    <a:cubicBezTo>
                      <a:pt x="19" y="21"/>
                      <a:pt x="17" y="25"/>
                      <a:pt x="17" y="29"/>
                    </a:cubicBezTo>
                    <a:cubicBezTo>
                      <a:pt x="17" y="33"/>
                      <a:pt x="19" y="37"/>
                      <a:pt x="21" y="39"/>
                    </a:cubicBezTo>
                    <a:cubicBezTo>
                      <a:pt x="24" y="42"/>
                      <a:pt x="29" y="45"/>
                      <a:pt x="37" y="48"/>
                    </a:cubicBezTo>
                    <a:cubicBezTo>
                      <a:pt x="47" y="52"/>
                      <a:pt x="54" y="56"/>
                      <a:pt x="58" y="61"/>
                    </a:cubicBezTo>
                    <a:cubicBezTo>
                      <a:pt x="62" y="66"/>
                      <a:pt x="64" y="71"/>
                      <a:pt x="64"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5" name="Freeform 25"/>
              <p:cNvSpPr>
                <a:spLocks noEditPoints="1"/>
              </p:cNvSpPr>
              <p:nvPr/>
            </p:nvSpPr>
            <p:spPr bwMode="auto">
              <a:xfrm>
                <a:off x="4219" y="1691"/>
                <a:ext cx="131" cy="142"/>
              </a:xfrm>
              <a:custGeom>
                <a:avLst/>
                <a:gdLst>
                  <a:gd name="T0" fmla="*/ 101 w 101"/>
                  <a:gd name="T1" fmla="*/ 54 h 108"/>
                  <a:gd name="T2" fmla="*/ 88 w 101"/>
                  <a:gd name="T3" fmla="*/ 93 h 108"/>
                  <a:gd name="T4" fmla="*/ 50 w 101"/>
                  <a:gd name="T5" fmla="*/ 108 h 108"/>
                  <a:gd name="T6" fmla="*/ 14 w 101"/>
                  <a:gd name="T7" fmla="*/ 94 h 108"/>
                  <a:gd name="T8" fmla="*/ 0 w 101"/>
                  <a:gd name="T9" fmla="*/ 55 h 108"/>
                  <a:gd name="T10" fmla="*/ 14 w 101"/>
                  <a:gd name="T11" fmla="*/ 15 h 108"/>
                  <a:gd name="T12" fmla="*/ 53 w 101"/>
                  <a:gd name="T13" fmla="*/ 0 h 108"/>
                  <a:gd name="T14" fmla="*/ 89 w 101"/>
                  <a:gd name="T15" fmla="*/ 15 h 108"/>
                  <a:gd name="T16" fmla="*/ 101 w 101"/>
                  <a:gd name="T17" fmla="*/ 54 h 108"/>
                  <a:gd name="T18" fmla="*/ 85 w 101"/>
                  <a:gd name="T19" fmla="*/ 54 h 108"/>
                  <a:gd name="T20" fmla="*/ 76 w 101"/>
                  <a:gd name="T21" fmla="*/ 25 h 108"/>
                  <a:gd name="T22" fmla="*/ 51 w 101"/>
                  <a:gd name="T23" fmla="*/ 14 h 108"/>
                  <a:gd name="T24" fmla="*/ 26 w 101"/>
                  <a:gd name="T25" fmla="*/ 25 h 108"/>
                  <a:gd name="T26" fmla="*/ 17 w 101"/>
                  <a:gd name="T27" fmla="*/ 55 h 108"/>
                  <a:gd name="T28" fmla="*/ 26 w 101"/>
                  <a:gd name="T29" fmla="*/ 84 h 108"/>
                  <a:gd name="T30" fmla="*/ 51 w 101"/>
                  <a:gd name="T31" fmla="*/ 94 h 108"/>
                  <a:gd name="T32" fmla="*/ 76 w 101"/>
                  <a:gd name="T33" fmla="*/ 84 h 108"/>
                  <a:gd name="T34" fmla="*/ 85 w 101"/>
                  <a:gd name="T35"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1" h="108">
                    <a:moveTo>
                      <a:pt x="101" y="54"/>
                    </a:moveTo>
                    <a:cubicBezTo>
                      <a:pt x="101" y="70"/>
                      <a:pt x="97" y="83"/>
                      <a:pt x="88" y="93"/>
                    </a:cubicBezTo>
                    <a:cubicBezTo>
                      <a:pt x="78" y="103"/>
                      <a:pt x="66" y="108"/>
                      <a:pt x="50" y="108"/>
                    </a:cubicBezTo>
                    <a:cubicBezTo>
                      <a:pt x="35" y="108"/>
                      <a:pt x="23" y="103"/>
                      <a:pt x="14" y="94"/>
                    </a:cubicBezTo>
                    <a:cubicBezTo>
                      <a:pt x="5" y="84"/>
                      <a:pt x="0" y="71"/>
                      <a:pt x="0" y="55"/>
                    </a:cubicBezTo>
                    <a:cubicBezTo>
                      <a:pt x="0" y="38"/>
                      <a:pt x="5" y="25"/>
                      <a:pt x="14" y="15"/>
                    </a:cubicBezTo>
                    <a:cubicBezTo>
                      <a:pt x="24" y="5"/>
                      <a:pt x="36" y="0"/>
                      <a:pt x="53" y="0"/>
                    </a:cubicBezTo>
                    <a:cubicBezTo>
                      <a:pt x="68" y="0"/>
                      <a:pt x="80" y="5"/>
                      <a:pt x="89" y="15"/>
                    </a:cubicBezTo>
                    <a:cubicBezTo>
                      <a:pt x="97" y="24"/>
                      <a:pt x="101" y="37"/>
                      <a:pt x="101" y="54"/>
                    </a:cubicBezTo>
                    <a:close/>
                    <a:moveTo>
                      <a:pt x="85" y="54"/>
                    </a:moveTo>
                    <a:cubicBezTo>
                      <a:pt x="85" y="42"/>
                      <a:pt x="82" y="32"/>
                      <a:pt x="76" y="25"/>
                    </a:cubicBezTo>
                    <a:cubicBezTo>
                      <a:pt x="70" y="18"/>
                      <a:pt x="62" y="14"/>
                      <a:pt x="51" y="14"/>
                    </a:cubicBezTo>
                    <a:cubicBezTo>
                      <a:pt x="41" y="14"/>
                      <a:pt x="33" y="18"/>
                      <a:pt x="26" y="25"/>
                    </a:cubicBezTo>
                    <a:cubicBezTo>
                      <a:pt x="20" y="32"/>
                      <a:pt x="17" y="42"/>
                      <a:pt x="17" y="55"/>
                    </a:cubicBezTo>
                    <a:cubicBezTo>
                      <a:pt x="17" y="67"/>
                      <a:pt x="20" y="77"/>
                      <a:pt x="26" y="84"/>
                    </a:cubicBezTo>
                    <a:cubicBezTo>
                      <a:pt x="33" y="91"/>
                      <a:pt x="41" y="94"/>
                      <a:pt x="51" y="94"/>
                    </a:cubicBezTo>
                    <a:cubicBezTo>
                      <a:pt x="62" y="94"/>
                      <a:pt x="70" y="91"/>
                      <a:pt x="76" y="84"/>
                    </a:cubicBezTo>
                    <a:cubicBezTo>
                      <a:pt x="82" y="77"/>
                      <a:pt x="85" y="67"/>
                      <a:pt x="85"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6" name="Freeform 26"/>
              <p:cNvSpPr>
                <a:spLocks/>
              </p:cNvSpPr>
              <p:nvPr/>
            </p:nvSpPr>
            <p:spPr bwMode="auto">
              <a:xfrm>
                <a:off x="4357" y="1627"/>
                <a:ext cx="82" cy="203"/>
              </a:xfrm>
              <a:custGeom>
                <a:avLst/>
                <a:gdLst>
                  <a:gd name="T0" fmla="*/ 63 w 63"/>
                  <a:gd name="T1" fmla="*/ 17 h 155"/>
                  <a:gd name="T2" fmla="*/ 52 w 63"/>
                  <a:gd name="T3" fmla="*/ 14 h 155"/>
                  <a:gd name="T4" fmla="*/ 34 w 63"/>
                  <a:gd name="T5" fmla="*/ 36 h 155"/>
                  <a:gd name="T6" fmla="*/ 34 w 63"/>
                  <a:gd name="T7" fmla="*/ 52 h 155"/>
                  <a:gd name="T8" fmla="*/ 58 w 63"/>
                  <a:gd name="T9" fmla="*/ 52 h 155"/>
                  <a:gd name="T10" fmla="*/ 58 w 63"/>
                  <a:gd name="T11" fmla="*/ 66 h 155"/>
                  <a:gd name="T12" fmla="*/ 34 w 63"/>
                  <a:gd name="T13" fmla="*/ 66 h 155"/>
                  <a:gd name="T14" fmla="*/ 34 w 63"/>
                  <a:gd name="T15" fmla="*/ 155 h 155"/>
                  <a:gd name="T16" fmla="*/ 18 w 63"/>
                  <a:gd name="T17" fmla="*/ 155 h 155"/>
                  <a:gd name="T18" fmla="*/ 18 w 63"/>
                  <a:gd name="T19" fmla="*/ 66 h 155"/>
                  <a:gd name="T20" fmla="*/ 0 w 63"/>
                  <a:gd name="T21" fmla="*/ 66 h 155"/>
                  <a:gd name="T22" fmla="*/ 0 w 63"/>
                  <a:gd name="T23" fmla="*/ 52 h 155"/>
                  <a:gd name="T24" fmla="*/ 18 w 63"/>
                  <a:gd name="T25" fmla="*/ 52 h 155"/>
                  <a:gd name="T26" fmla="*/ 18 w 63"/>
                  <a:gd name="T27" fmla="*/ 35 h 155"/>
                  <a:gd name="T28" fmla="*/ 27 w 63"/>
                  <a:gd name="T29" fmla="*/ 10 h 155"/>
                  <a:gd name="T30" fmla="*/ 51 w 63"/>
                  <a:gd name="T31" fmla="*/ 0 h 155"/>
                  <a:gd name="T32" fmla="*/ 63 w 63"/>
                  <a:gd name="T33" fmla="*/ 2 h 155"/>
                  <a:gd name="T34" fmla="*/ 63 w 63"/>
                  <a:gd name="T35" fmla="*/ 1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 h="155">
                    <a:moveTo>
                      <a:pt x="63" y="17"/>
                    </a:moveTo>
                    <a:cubicBezTo>
                      <a:pt x="59" y="15"/>
                      <a:pt x="56" y="14"/>
                      <a:pt x="52" y="14"/>
                    </a:cubicBezTo>
                    <a:cubicBezTo>
                      <a:pt x="40" y="14"/>
                      <a:pt x="34" y="21"/>
                      <a:pt x="34" y="36"/>
                    </a:cubicBezTo>
                    <a:cubicBezTo>
                      <a:pt x="34" y="52"/>
                      <a:pt x="34" y="52"/>
                      <a:pt x="34" y="52"/>
                    </a:cubicBezTo>
                    <a:cubicBezTo>
                      <a:pt x="58" y="52"/>
                      <a:pt x="58" y="52"/>
                      <a:pt x="58" y="52"/>
                    </a:cubicBezTo>
                    <a:cubicBezTo>
                      <a:pt x="58" y="66"/>
                      <a:pt x="58" y="66"/>
                      <a:pt x="58" y="66"/>
                    </a:cubicBezTo>
                    <a:cubicBezTo>
                      <a:pt x="34" y="66"/>
                      <a:pt x="34" y="66"/>
                      <a:pt x="34" y="66"/>
                    </a:cubicBezTo>
                    <a:cubicBezTo>
                      <a:pt x="34" y="155"/>
                      <a:pt x="34" y="155"/>
                      <a:pt x="34" y="155"/>
                    </a:cubicBezTo>
                    <a:cubicBezTo>
                      <a:pt x="18" y="155"/>
                      <a:pt x="18" y="155"/>
                      <a:pt x="18" y="155"/>
                    </a:cubicBezTo>
                    <a:cubicBezTo>
                      <a:pt x="18" y="66"/>
                      <a:pt x="18" y="66"/>
                      <a:pt x="18" y="66"/>
                    </a:cubicBezTo>
                    <a:cubicBezTo>
                      <a:pt x="0" y="66"/>
                      <a:pt x="0" y="66"/>
                      <a:pt x="0" y="66"/>
                    </a:cubicBezTo>
                    <a:cubicBezTo>
                      <a:pt x="0" y="52"/>
                      <a:pt x="0" y="52"/>
                      <a:pt x="0" y="52"/>
                    </a:cubicBezTo>
                    <a:cubicBezTo>
                      <a:pt x="18" y="52"/>
                      <a:pt x="18" y="52"/>
                      <a:pt x="18" y="52"/>
                    </a:cubicBezTo>
                    <a:cubicBezTo>
                      <a:pt x="18" y="35"/>
                      <a:pt x="18" y="35"/>
                      <a:pt x="18" y="35"/>
                    </a:cubicBezTo>
                    <a:cubicBezTo>
                      <a:pt x="18" y="25"/>
                      <a:pt x="21" y="16"/>
                      <a:pt x="27" y="10"/>
                    </a:cubicBezTo>
                    <a:cubicBezTo>
                      <a:pt x="33" y="3"/>
                      <a:pt x="41" y="0"/>
                      <a:pt x="51" y="0"/>
                    </a:cubicBezTo>
                    <a:cubicBezTo>
                      <a:pt x="56" y="0"/>
                      <a:pt x="60" y="1"/>
                      <a:pt x="63" y="2"/>
                    </a:cubicBezTo>
                    <a:lnTo>
                      <a:pt x="63"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7" name="Freeform 27"/>
              <p:cNvSpPr>
                <a:spLocks/>
              </p:cNvSpPr>
              <p:nvPr/>
            </p:nvSpPr>
            <p:spPr bwMode="auto">
              <a:xfrm>
                <a:off x="4433" y="1655"/>
                <a:ext cx="78" cy="178"/>
              </a:xfrm>
              <a:custGeom>
                <a:avLst/>
                <a:gdLst>
                  <a:gd name="T0" fmla="*/ 60 w 60"/>
                  <a:gd name="T1" fmla="*/ 133 h 136"/>
                  <a:gd name="T2" fmla="*/ 45 w 60"/>
                  <a:gd name="T3" fmla="*/ 136 h 136"/>
                  <a:gd name="T4" fmla="*/ 18 w 60"/>
                  <a:gd name="T5" fmla="*/ 106 h 136"/>
                  <a:gd name="T6" fmla="*/ 18 w 60"/>
                  <a:gd name="T7" fmla="*/ 45 h 136"/>
                  <a:gd name="T8" fmla="*/ 0 w 60"/>
                  <a:gd name="T9" fmla="*/ 45 h 136"/>
                  <a:gd name="T10" fmla="*/ 0 w 60"/>
                  <a:gd name="T11" fmla="*/ 31 h 136"/>
                  <a:gd name="T12" fmla="*/ 18 w 60"/>
                  <a:gd name="T13" fmla="*/ 31 h 136"/>
                  <a:gd name="T14" fmla="*/ 18 w 60"/>
                  <a:gd name="T15" fmla="*/ 6 h 136"/>
                  <a:gd name="T16" fmla="*/ 34 w 60"/>
                  <a:gd name="T17" fmla="*/ 0 h 136"/>
                  <a:gd name="T18" fmla="*/ 34 w 60"/>
                  <a:gd name="T19" fmla="*/ 31 h 136"/>
                  <a:gd name="T20" fmla="*/ 60 w 60"/>
                  <a:gd name="T21" fmla="*/ 31 h 136"/>
                  <a:gd name="T22" fmla="*/ 60 w 60"/>
                  <a:gd name="T23" fmla="*/ 45 h 136"/>
                  <a:gd name="T24" fmla="*/ 34 w 60"/>
                  <a:gd name="T25" fmla="*/ 45 h 136"/>
                  <a:gd name="T26" fmla="*/ 34 w 60"/>
                  <a:gd name="T27" fmla="*/ 103 h 136"/>
                  <a:gd name="T28" fmla="*/ 38 w 60"/>
                  <a:gd name="T29" fmla="*/ 118 h 136"/>
                  <a:gd name="T30" fmla="*/ 50 w 60"/>
                  <a:gd name="T31" fmla="*/ 122 h 136"/>
                  <a:gd name="T32" fmla="*/ 60 w 60"/>
                  <a:gd name="T33" fmla="*/ 119 h 136"/>
                  <a:gd name="T34" fmla="*/ 60 w 60"/>
                  <a:gd name="T35" fmla="*/ 13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0" h="136">
                    <a:moveTo>
                      <a:pt x="60" y="133"/>
                    </a:moveTo>
                    <a:cubicBezTo>
                      <a:pt x="56" y="135"/>
                      <a:pt x="51" y="136"/>
                      <a:pt x="45" y="136"/>
                    </a:cubicBezTo>
                    <a:cubicBezTo>
                      <a:pt x="27" y="136"/>
                      <a:pt x="18" y="126"/>
                      <a:pt x="18" y="106"/>
                    </a:cubicBezTo>
                    <a:cubicBezTo>
                      <a:pt x="18" y="45"/>
                      <a:pt x="18" y="45"/>
                      <a:pt x="18" y="45"/>
                    </a:cubicBezTo>
                    <a:cubicBezTo>
                      <a:pt x="0" y="45"/>
                      <a:pt x="0" y="45"/>
                      <a:pt x="0" y="45"/>
                    </a:cubicBezTo>
                    <a:cubicBezTo>
                      <a:pt x="0" y="31"/>
                      <a:pt x="0" y="31"/>
                      <a:pt x="0" y="31"/>
                    </a:cubicBezTo>
                    <a:cubicBezTo>
                      <a:pt x="18" y="31"/>
                      <a:pt x="18" y="31"/>
                      <a:pt x="18" y="31"/>
                    </a:cubicBezTo>
                    <a:cubicBezTo>
                      <a:pt x="18" y="6"/>
                      <a:pt x="18" y="6"/>
                      <a:pt x="18" y="6"/>
                    </a:cubicBezTo>
                    <a:cubicBezTo>
                      <a:pt x="34" y="0"/>
                      <a:pt x="34" y="0"/>
                      <a:pt x="34" y="0"/>
                    </a:cubicBezTo>
                    <a:cubicBezTo>
                      <a:pt x="34" y="31"/>
                      <a:pt x="34" y="31"/>
                      <a:pt x="34" y="31"/>
                    </a:cubicBezTo>
                    <a:cubicBezTo>
                      <a:pt x="60" y="31"/>
                      <a:pt x="60" y="31"/>
                      <a:pt x="60" y="31"/>
                    </a:cubicBezTo>
                    <a:cubicBezTo>
                      <a:pt x="60" y="45"/>
                      <a:pt x="60" y="45"/>
                      <a:pt x="60" y="45"/>
                    </a:cubicBezTo>
                    <a:cubicBezTo>
                      <a:pt x="34" y="45"/>
                      <a:pt x="34" y="45"/>
                      <a:pt x="34" y="45"/>
                    </a:cubicBezTo>
                    <a:cubicBezTo>
                      <a:pt x="34" y="103"/>
                      <a:pt x="34" y="103"/>
                      <a:pt x="34" y="103"/>
                    </a:cubicBezTo>
                    <a:cubicBezTo>
                      <a:pt x="34" y="110"/>
                      <a:pt x="35" y="115"/>
                      <a:pt x="38" y="118"/>
                    </a:cubicBezTo>
                    <a:cubicBezTo>
                      <a:pt x="40" y="120"/>
                      <a:pt x="44" y="122"/>
                      <a:pt x="50" y="122"/>
                    </a:cubicBezTo>
                    <a:cubicBezTo>
                      <a:pt x="54" y="122"/>
                      <a:pt x="57" y="121"/>
                      <a:pt x="60" y="119"/>
                    </a:cubicBezTo>
                    <a:lnTo>
                      <a:pt x="60"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8" name="Freeform 28"/>
              <p:cNvSpPr>
                <a:spLocks/>
              </p:cNvSpPr>
              <p:nvPr/>
            </p:nvSpPr>
            <p:spPr bwMode="auto">
              <a:xfrm>
                <a:off x="3655" y="1946"/>
                <a:ext cx="127" cy="198"/>
              </a:xfrm>
              <a:custGeom>
                <a:avLst/>
                <a:gdLst>
                  <a:gd name="T0" fmla="*/ 97 w 97"/>
                  <a:gd name="T1" fmla="*/ 0 h 151"/>
                  <a:gd name="T2" fmla="*/ 50 w 97"/>
                  <a:gd name="T3" fmla="*/ 119 h 151"/>
                  <a:gd name="T4" fmla="*/ 15 w 97"/>
                  <a:gd name="T5" fmla="*/ 151 h 151"/>
                  <a:gd name="T6" fmla="*/ 4 w 97"/>
                  <a:gd name="T7" fmla="*/ 150 h 151"/>
                  <a:gd name="T8" fmla="*/ 4 w 97"/>
                  <a:gd name="T9" fmla="*/ 135 h 151"/>
                  <a:gd name="T10" fmla="*/ 13 w 97"/>
                  <a:gd name="T11" fmla="*/ 137 h 151"/>
                  <a:gd name="T12" fmla="*/ 32 w 97"/>
                  <a:gd name="T13" fmla="*/ 122 h 151"/>
                  <a:gd name="T14" fmla="*/ 40 w 97"/>
                  <a:gd name="T15" fmla="*/ 102 h 151"/>
                  <a:gd name="T16" fmla="*/ 0 w 97"/>
                  <a:gd name="T17" fmla="*/ 0 h 151"/>
                  <a:gd name="T18" fmla="*/ 19 w 97"/>
                  <a:gd name="T19" fmla="*/ 0 h 151"/>
                  <a:gd name="T20" fmla="*/ 46 w 97"/>
                  <a:gd name="T21" fmla="*/ 79 h 151"/>
                  <a:gd name="T22" fmla="*/ 48 w 97"/>
                  <a:gd name="T23" fmla="*/ 87 h 151"/>
                  <a:gd name="T24" fmla="*/ 49 w 97"/>
                  <a:gd name="T25" fmla="*/ 87 h 151"/>
                  <a:gd name="T26" fmla="*/ 51 w 97"/>
                  <a:gd name="T27" fmla="*/ 79 h 151"/>
                  <a:gd name="T28" fmla="*/ 80 w 97"/>
                  <a:gd name="T29" fmla="*/ 0 h 151"/>
                  <a:gd name="T30" fmla="*/ 97 w 97"/>
                  <a:gd name="T3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 h="151">
                    <a:moveTo>
                      <a:pt x="97" y="0"/>
                    </a:moveTo>
                    <a:cubicBezTo>
                      <a:pt x="50" y="119"/>
                      <a:pt x="50" y="119"/>
                      <a:pt x="50" y="119"/>
                    </a:cubicBezTo>
                    <a:cubicBezTo>
                      <a:pt x="42" y="140"/>
                      <a:pt x="30" y="151"/>
                      <a:pt x="15" y="151"/>
                    </a:cubicBezTo>
                    <a:cubicBezTo>
                      <a:pt x="10" y="151"/>
                      <a:pt x="7" y="151"/>
                      <a:pt x="4" y="150"/>
                    </a:cubicBezTo>
                    <a:cubicBezTo>
                      <a:pt x="4" y="135"/>
                      <a:pt x="4" y="135"/>
                      <a:pt x="4" y="135"/>
                    </a:cubicBezTo>
                    <a:cubicBezTo>
                      <a:pt x="7" y="136"/>
                      <a:pt x="10" y="137"/>
                      <a:pt x="13" y="137"/>
                    </a:cubicBezTo>
                    <a:cubicBezTo>
                      <a:pt x="22" y="137"/>
                      <a:pt x="28" y="132"/>
                      <a:pt x="32" y="122"/>
                    </a:cubicBezTo>
                    <a:cubicBezTo>
                      <a:pt x="40" y="102"/>
                      <a:pt x="40" y="102"/>
                      <a:pt x="40" y="102"/>
                    </a:cubicBezTo>
                    <a:cubicBezTo>
                      <a:pt x="0" y="0"/>
                      <a:pt x="0" y="0"/>
                      <a:pt x="0" y="0"/>
                    </a:cubicBezTo>
                    <a:cubicBezTo>
                      <a:pt x="19" y="0"/>
                      <a:pt x="19" y="0"/>
                      <a:pt x="19" y="0"/>
                    </a:cubicBezTo>
                    <a:cubicBezTo>
                      <a:pt x="46" y="79"/>
                      <a:pt x="46" y="79"/>
                      <a:pt x="46" y="79"/>
                    </a:cubicBezTo>
                    <a:cubicBezTo>
                      <a:pt x="48" y="87"/>
                      <a:pt x="48" y="87"/>
                      <a:pt x="48" y="87"/>
                    </a:cubicBezTo>
                    <a:cubicBezTo>
                      <a:pt x="49" y="87"/>
                      <a:pt x="49" y="87"/>
                      <a:pt x="49" y="87"/>
                    </a:cubicBezTo>
                    <a:cubicBezTo>
                      <a:pt x="49" y="85"/>
                      <a:pt x="50" y="83"/>
                      <a:pt x="51" y="79"/>
                    </a:cubicBezTo>
                    <a:cubicBezTo>
                      <a:pt x="80" y="0"/>
                      <a:pt x="80" y="0"/>
                      <a:pt x="80" y="0"/>
                    </a:cubicBezTo>
                    <a:lnTo>
                      <a:pt x="9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9" name="Freeform 29"/>
              <p:cNvSpPr>
                <a:spLocks/>
              </p:cNvSpPr>
              <p:nvPr/>
            </p:nvSpPr>
            <p:spPr bwMode="auto">
              <a:xfrm>
                <a:off x="3797" y="1942"/>
                <a:ext cx="113" cy="139"/>
              </a:xfrm>
              <a:custGeom>
                <a:avLst/>
                <a:gdLst>
                  <a:gd name="T0" fmla="*/ 86 w 86"/>
                  <a:gd name="T1" fmla="*/ 106 h 106"/>
                  <a:gd name="T2" fmla="*/ 69 w 86"/>
                  <a:gd name="T3" fmla="*/ 106 h 106"/>
                  <a:gd name="T4" fmla="*/ 69 w 86"/>
                  <a:gd name="T5" fmla="*/ 47 h 106"/>
                  <a:gd name="T6" fmla="*/ 45 w 86"/>
                  <a:gd name="T7" fmla="*/ 14 h 106"/>
                  <a:gd name="T8" fmla="*/ 25 w 86"/>
                  <a:gd name="T9" fmla="*/ 24 h 106"/>
                  <a:gd name="T10" fmla="*/ 17 w 86"/>
                  <a:gd name="T11" fmla="*/ 47 h 106"/>
                  <a:gd name="T12" fmla="*/ 17 w 86"/>
                  <a:gd name="T13" fmla="*/ 106 h 106"/>
                  <a:gd name="T14" fmla="*/ 0 w 86"/>
                  <a:gd name="T15" fmla="*/ 106 h 106"/>
                  <a:gd name="T16" fmla="*/ 0 w 86"/>
                  <a:gd name="T17" fmla="*/ 3 h 106"/>
                  <a:gd name="T18" fmla="*/ 17 w 86"/>
                  <a:gd name="T19" fmla="*/ 3 h 106"/>
                  <a:gd name="T20" fmla="*/ 17 w 86"/>
                  <a:gd name="T21" fmla="*/ 20 h 106"/>
                  <a:gd name="T22" fmla="*/ 17 w 86"/>
                  <a:gd name="T23" fmla="*/ 20 h 106"/>
                  <a:gd name="T24" fmla="*/ 51 w 86"/>
                  <a:gd name="T25" fmla="*/ 0 h 106"/>
                  <a:gd name="T26" fmla="*/ 77 w 86"/>
                  <a:gd name="T27" fmla="*/ 11 h 106"/>
                  <a:gd name="T28" fmla="*/ 86 w 86"/>
                  <a:gd name="T29" fmla="*/ 43 h 106"/>
                  <a:gd name="T30" fmla="*/ 86 w 86"/>
                  <a:gd name="T31"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 h="106">
                    <a:moveTo>
                      <a:pt x="86" y="106"/>
                    </a:moveTo>
                    <a:cubicBezTo>
                      <a:pt x="69" y="106"/>
                      <a:pt x="69" y="106"/>
                      <a:pt x="69" y="106"/>
                    </a:cubicBezTo>
                    <a:cubicBezTo>
                      <a:pt x="69" y="47"/>
                      <a:pt x="69" y="47"/>
                      <a:pt x="69" y="47"/>
                    </a:cubicBezTo>
                    <a:cubicBezTo>
                      <a:pt x="69" y="25"/>
                      <a:pt x="61" y="14"/>
                      <a:pt x="45" y="14"/>
                    </a:cubicBezTo>
                    <a:cubicBezTo>
                      <a:pt x="37" y="14"/>
                      <a:pt x="31" y="17"/>
                      <a:pt x="25" y="24"/>
                    </a:cubicBezTo>
                    <a:cubicBezTo>
                      <a:pt x="20" y="30"/>
                      <a:pt x="17" y="38"/>
                      <a:pt x="17" y="47"/>
                    </a:cubicBezTo>
                    <a:cubicBezTo>
                      <a:pt x="17" y="106"/>
                      <a:pt x="17" y="106"/>
                      <a:pt x="17" y="106"/>
                    </a:cubicBezTo>
                    <a:cubicBezTo>
                      <a:pt x="0" y="106"/>
                      <a:pt x="0" y="106"/>
                      <a:pt x="0" y="106"/>
                    </a:cubicBezTo>
                    <a:cubicBezTo>
                      <a:pt x="0" y="3"/>
                      <a:pt x="0" y="3"/>
                      <a:pt x="0" y="3"/>
                    </a:cubicBezTo>
                    <a:cubicBezTo>
                      <a:pt x="17" y="3"/>
                      <a:pt x="17" y="3"/>
                      <a:pt x="17" y="3"/>
                    </a:cubicBezTo>
                    <a:cubicBezTo>
                      <a:pt x="17" y="20"/>
                      <a:pt x="17" y="20"/>
                      <a:pt x="17" y="20"/>
                    </a:cubicBezTo>
                    <a:cubicBezTo>
                      <a:pt x="17" y="20"/>
                      <a:pt x="17" y="20"/>
                      <a:pt x="17" y="20"/>
                    </a:cubicBezTo>
                    <a:cubicBezTo>
                      <a:pt x="25" y="7"/>
                      <a:pt x="36" y="0"/>
                      <a:pt x="51" y="0"/>
                    </a:cubicBezTo>
                    <a:cubicBezTo>
                      <a:pt x="62" y="0"/>
                      <a:pt x="71" y="4"/>
                      <a:pt x="77" y="11"/>
                    </a:cubicBezTo>
                    <a:cubicBezTo>
                      <a:pt x="83" y="19"/>
                      <a:pt x="86" y="29"/>
                      <a:pt x="86" y="43"/>
                    </a:cubicBezTo>
                    <a:lnTo>
                      <a:pt x="86"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0" name="Freeform 30"/>
              <p:cNvSpPr>
                <a:spLocks noEditPoints="1"/>
              </p:cNvSpPr>
              <p:nvPr/>
            </p:nvSpPr>
            <p:spPr bwMode="auto">
              <a:xfrm>
                <a:off x="3932" y="1942"/>
                <a:ext cx="105" cy="142"/>
              </a:xfrm>
              <a:custGeom>
                <a:avLst/>
                <a:gdLst>
                  <a:gd name="T0" fmla="*/ 81 w 81"/>
                  <a:gd name="T1" fmla="*/ 106 h 108"/>
                  <a:gd name="T2" fmla="*/ 65 w 81"/>
                  <a:gd name="T3" fmla="*/ 106 h 108"/>
                  <a:gd name="T4" fmla="*/ 65 w 81"/>
                  <a:gd name="T5" fmla="*/ 90 h 108"/>
                  <a:gd name="T6" fmla="*/ 64 w 81"/>
                  <a:gd name="T7" fmla="*/ 90 h 108"/>
                  <a:gd name="T8" fmla="*/ 33 w 81"/>
                  <a:gd name="T9" fmla="*/ 108 h 108"/>
                  <a:gd name="T10" fmla="*/ 9 w 81"/>
                  <a:gd name="T11" fmla="*/ 100 h 108"/>
                  <a:gd name="T12" fmla="*/ 0 w 81"/>
                  <a:gd name="T13" fmla="*/ 78 h 108"/>
                  <a:gd name="T14" fmla="*/ 34 w 81"/>
                  <a:gd name="T15" fmla="*/ 45 h 108"/>
                  <a:gd name="T16" fmla="*/ 65 w 81"/>
                  <a:gd name="T17" fmla="*/ 41 h 108"/>
                  <a:gd name="T18" fmla="*/ 43 w 81"/>
                  <a:gd name="T19" fmla="*/ 14 h 108"/>
                  <a:gd name="T20" fmla="*/ 10 w 81"/>
                  <a:gd name="T21" fmla="*/ 27 h 108"/>
                  <a:gd name="T22" fmla="*/ 10 w 81"/>
                  <a:gd name="T23" fmla="*/ 10 h 108"/>
                  <a:gd name="T24" fmla="*/ 25 w 81"/>
                  <a:gd name="T25" fmla="*/ 4 h 108"/>
                  <a:gd name="T26" fmla="*/ 45 w 81"/>
                  <a:gd name="T27" fmla="*/ 0 h 108"/>
                  <a:gd name="T28" fmla="*/ 81 w 81"/>
                  <a:gd name="T29" fmla="*/ 39 h 108"/>
                  <a:gd name="T30" fmla="*/ 81 w 81"/>
                  <a:gd name="T31" fmla="*/ 106 h 108"/>
                  <a:gd name="T32" fmla="*/ 65 w 81"/>
                  <a:gd name="T33" fmla="*/ 54 h 108"/>
                  <a:gd name="T34" fmla="*/ 40 w 81"/>
                  <a:gd name="T35" fmla="*/ 57 h 108"/>
                  <a:gd name="T36" fmla="*/ 22 w 81"/>
                  <a:gd name="T37" fmla="*/ 63 h 108"/>
                  <a:gd name="T38" fmla="*/ 17 w 81"/>
                  <a:gd name="T39" fmla="*/ 77 h 108"/>
                  <a:gd name="T40" fmla="*/ 22 w 81"/>
                  <a:gd name="T41" fmla="*/ 89 h 108"/>
                  <a:gd name="T42" fmla="*/ 36 w 81"/>
                  <a:gd name="T43" fmla="*/ 94 h 108"/>
                  <a:gd name="T44" fmla="*/ 57 w 81"/>
                  <a:gd name="T45" fmla="*/ 85 h 108"/>
                  <a:gd name="T46" fmla="*/ 65 w 81"/>
                  <a:gd name="T47" fmla="*/ 64 h 108"/>
                  <a:gd name="T48" fmla="*/ 65 w 81"/>
                  <a:gd name="T49"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1" h="108">
                    <a:moveTo>
                      <a:pt x="81" y="106"/>
                    </a:moveTo>
                    <a:cubicBezTo>
                      <a:pt x="65" y="106"/>
                      <a:pt x="65" y="106"/>
                      <a:pt x="65" y="106"/>
                    </a:cubicBezTo>
                    <a:cubicBezTo>
                      <a:pt x="65" y="90"/>
                      <a:pt x="65" y="90"/>
                      <a:pt x="65" y="90"/>
                    </a:cubicBezTo>
                    <a:cubicBezTo>
                      <a:pt x="64" y="90"/>
                      <a:pt x="64" y="90"/>
                      <a:pt x="64" y="90"/>
                    </a:cubicBezTo>
                    <a:cubicBezTo>
                      <a:pt x="57" y="102"/>
                      <a:pt x="46" y="108"/>
                      <a:pt x="33" y="108"/>
                    </a:cubicBezTo>
                    <a:cubicBezTo>
                      <a:pt x="23" y="108"/>
                      <a:pt x="15" y="105"/>
                      <a:pt x="9" y="100"/>
                    </a:cubicBezTo>
                    <a:cubicBezTo>
                      <a:pt x="3" y="95"/>
                      <a:pt x="0" y="87"/>
                      <a:pt x="0" y="78"/>
                    </a:cubicBezTo>
                    <a:cubicBezTo>
                      <a:pt x="0" y="59"/>
                      <a:pt x="11" y="48"/>
                      <a:pt x="34" y="45"/>
                    </a:cubicBezTo>
                    <a:cubicBezTo>
                      <a:pt x="65" y="41"/>
                      <a:pt x="65" y="41"/>
                      <a:pt x="65" y="41"/>
                    </a:cubicBezTo>
                    <a:cubicBezTo>
                      <a:pt x="65" y="23"/>
                      <a:pt x="58" y="14"/>
                      <a:pt x="43" y="14"/>
                    </a:cubicBezTo>
                    <a:cubicBezTo>
                      <a:pt x="31" y="14"/>
                      <a:pt x="20" y="19"/>
                      <a:pt x="10" y="27"/>
                    </a:cubicBezTo>
                    <a:cubicBezTo>
                      <a:pt x="10" y="10"/>
                      <a:pt x="10" y="10"/>
                      <a:pt x="10" y="10"/>
                    </a:cubicBezTo>
                    <a:cubicBezTo>
                      <a:pt x="13" y="8"/>
                      <a:pt x="18" y="6"/>
                      <a:pt x="25" y="4"/>
                    </a:cubicBezTo>
                    <a:cubicBezTo>
                      <a:pt x="33" y="1"/>
                      <a:pt x="39" y="0"/>
                      <a:pt x="45" y="0"/>
                    </a:cubicBezTo>
                    <a:cubicBezTo>
                      <a:pt x="69" y="0"/>
                      <a:pt x="81" y="13"/>
                      <a:pt x="81" y="39"/>
                    </a:cubicBezTo>
                    <a:lnTo>
                      <a:pt x="81" y="106"/>
                    </a:lnTo>
                    <a:close/>
                    <a:moveTo>
                      <a:pt x="65" y="54"/>
                    </a:moveTo>
                    <a:cubicBezTo>
                      <a:pt x="40" y="57"/>
                      <a:pt x="40" y="57"/>
                      <a:pt x="40" y="57"/>
                    </a:cubicBezTo>
                    <a:cubicBezTo>
                      <a:pt x="31" y="58"/>
                      <a:pt x="25" y="60"/>
                      <a:pt x="22" y="63"/>
                    </a:cubicBezTo>
                    <a:cubicBezTo>
                      <a:pt x="18" y="66"/>
                      <a:pt x="17" y="71"/>
                      <a:pt x="17" y="77"/>
                    </a:cubicBezTo>
                    <a:cubicBezTo>
                      <a:pt x="17" y="82"/>
                      <a:pt x="19" y="86"/>
                      <a:pt x="22" y="89"/>
                    </a:cubicBezTo>
                    <a:cubicBezTo>
                      <a:pt x="26" y="93"/>
                      <a:pt x="31" y="94"/>
                      <a:pt x="36" y="94"/>
                    </a:cubicBezTo>
                    <a:cubicBezTo>
                      <a:pt x="45" y="94"/>
                      <a:pt x="51" y="91"/>
                      <a:pt x="57" y="85"/>
                    </a:cubicBezTo>
                    <a:cubicBezTo>
                      <a:pt x="62" y="80"/>
                      <a:pt x="65" y="73"/>
                      <a:pt x="65" y="64"/>
                    </a:cubicBezTo>
                    <a:lnTo>
                      <a:pt x="6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1" name="Freeform 31"/>
              <p:cNvSpPr>
                <a:spLocks/>
              </p:cNvSpPr>
              <p:nvPr/>
            </p:nvSpPr>
            <p:spPr bwMode="auto">
              <a:xfrm>
                <a:off x="4071" y="1942"/>
                <a:ext cx="189" cy="139"/>
              </a:xfrm>
              <a:custGeom>
                <a:avLst/>
                <a:gdLst>
                  <a:gd name="T0" fmla="*/ 145 w 145"/>
                  <a:gd name="T1" fmla="*/ 106 h 106"/>
                  <a:gd name="T2" fmla="*/ 129 w 145"/>
                  <a:gd name="T3" fmla="*/ 106 h 106"/>
                  <a:gd name="T4" fmla="*/ 129 w 145"/>
                  <a:gd name="T5" fmla="*/ 47 h 106"/>
                  <a:gd name="T6" fmla="*/ 124 w 145"/>
                  <a:gd name="T7" fmla="*/ 22 h 106"/>
                  <a:gd name="T8" fmla="*/ 106 w 145"/>
                  <a:gd name="T9" fmla="*/ 14 h 106"/>
                  <a:gd name="T10" fmla="*/ 88 w 145"/>
                  <a:gd name="T11" fmla="*/ 24 h 106"/>
                  <a:gd name="T12" fmla="*/ 81 w 145"/>
                  <a:gd name="T13" fmla="*/ 47 h 106"/>
                  <a:gd name="T14" fmla="*/ 81 w 145"/>
                  <a:gd name="T15" fmla="*/ 106 h 106"/>
                  <a:gd name="T16" fmla="*/ 64 w 145"/>
                  <a:gd name="T17" fmla="*/ 106 h 106"/>
                  <a:gd name="T18" fmla="*/ 64 w 145"/>
                  <a:gd name="T19" fmla="*/ 45 h 106"/>
                  <a:gd name="T20" fmla="*/ 41 w 145"/>
                  <a:gd name="T21" fmla="*/ 14 h 106"/>
                  <a:gd name="T22" fmla="*/ 23 w 145"/>
                  <a:gd name="T23" fmla="*/ 23 h 106"/>
                  <a:gd name="T24" fmla="*/ 16 w 145"/>
                  <a:gd name="T25" fmla="*/ 47 h 106"/>
                  <a:gd name="T26" fmla="*/ 16 w 145"/>
                  <a:gd name="T27" fmla="*/ 106 h 106"/>
                  <a:gd name="T28" fmla="*/ 0 w 145"/>
                  <a:gd name="T29" fmla="*/ 106 h 106"/>
                  <a:gd name="T30" fmla="*/ 0 w 145"/>
                  <a:gd name="T31" fmla="*/ 3 h 106"/>
                  <a:gd name="T32" fmla="*/ 16 w 145"/>
                  <a:gd name="T33" fmla="*/ 3 h 106"/>
                  <a:gd name="T34" fmla="*/ 16 w 145"/>
                  <a:gd name="T35" fmla="*/ 19 h 106"/>
                  <a:gd name="T36" fmla="*/ 16 w 145"/>
                  <a:gd name="T37" fmla="*/ 19 h 106"/>
                  <a:gd name="T38" fmla="*/ 48 w 145"/>
                  <a:gd name="T39" fmla="*/ 0 h 106"/>
                  <a:gd name="T40" fmla="*/ 66 w 145"/>
                  <a:gd name="T41" fmla="*/ 6 h 106"/>
                  <a:gd name="T42" fmla="*/ 77 w 145"/>
                  <a:gd name="T43" fmla="*/ 22 h 106"/>
                  <a:gd name="T44" fmla="*/ 112 w 145"/>
                  <a:gd name="T45" fmla="*/ 0 h 106"/>
                  <a:gd name="T46" fmla="*/ 145 w 145"/>
                  <a:gd name="T47" fmla="*/ 42 h 106"/>
                  <a:gd name="T48" fmla="*/ 145 w 145"/>
                  <a:gd name="T49"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5" h="106">
                    <a:moveTo>
                      <a:pt x="145" y="106"/>
                    </a:moveTo>
                    <a:cubicBezTo>
                      <a:pt x="129" y="106"/>
                      <a:pt x="129" y="106"/>
                      <a:pt x="129" y="106"/>
                    </a:cubicBezTo>
                    <a:cubicBezTo>
                      <a:pt x="129" y="47"/>
                      <a:pt x="129" y="47"/>
                      <a:pt x="129" y="47"/>
                    </a:cubicBezTo>
                    <a:cubicBezTo>
                      <a:pt x="129" y="35"/>
                      <a:pt x="127" y="27"/>
                      <a:pt x="124" y="22"/>
                    </a:cubicBezTo>
                    <a:cubicBezTo>
                      <a:pt x="120" y="17"/>
                      <a:pt x="114" y="14"/>
                      <a:pt x="106" y="14"/>
                    </a:cubicBezTo>
                    <a:cubicBezTo>
                      <a:pt x="99" y="14"/>
                      <a:pt x="93" y="18"/>
                      <a:pt x="88" y="24"/>
                    </a:cubicBezTo>
                    <a:cubicBezTo>
                      <a:pt x="83" y="30"/>
                      <a:pt x="81" y="38"/>
                      <a:pt x="81" y="47"/>
                    </a:cubicBezTo>
                    <a:cubicBezTo>
                      <a:pt x="81" y="106"/>
                      <a:pt x="81" y="106"/>
                      <a:pt x="81" y="106"/>
                    </a:cubicBezTo>
                    <a:cubicBezTo>
                      <a:pt x="64" y="106"/>
                      <a:pt x="64" y="106"/>
                      <a:pt x="64" y="106"/>
                    </a:cubicBezTo>
                    <a:cubicBezTo>
                      <a:pt x="64" y="45"/>
                      <a:pt x="64" y="45"/>
                      <a:pt x="64" y="45"/>
                    </a:cubicBezTo>
                    <a:cubicBezTo>
                      <a:pt x="64" y="24"/>
                      <a:pt x="56" y="14"/>
                      <a:pt x="41" y="14"/>
                    </a:cubicBezTo>
                    <a:cubicBezTo>
                      <a:pt x="34" y="14"/>
                      <a:pt x="28" y="17"/>
                      <a:pt x="23" y="23"/>
                    </a:cubicBezTo>
                    <a:cubicBezTo>
                      <a:pt x="18" y="30"/>
                      <a:pt x="16" y="37"/>
                      <a:pt x="16" y="47"/>
                    </a:cubicBezTo>
                    <a:cubicBezTo>
                      <a:pt x="16" y="106"/>
                      <a:pt x="16" y="106"/>
                      <a:pt x="16" y="106"/>
                    </a:cubicBezTo>
                    <a:cubicBezTo>
                      <a:pt x="0" y="106"/>
                      <a:pt x="0" y="106"/>
                      <a:pt x="0" y="106"/>
                    </a:cubicBezTo>
                    <a:cubicBezTo>
                      <a:pt x="0" y="3"/>
                      <a:pt x="0" y="3"/>
                      <a:pt x="0" y="3"/>
                    </a:cubicBezTo>
                    <a:cubicBezTo>
                      <a:pt x="16" y="3"/>
                      <a:pt x="16" y="3"/>
                      <a:pt x="16" y="3"/>
                    </a:cubicBezTo>
                    <a:cubicBezTo>
                      <a:pt x="16" y="19"/>
                      <a:pt x="16" y="19"/>
                      <a:pt x="16" y="19"/>
                    </a:cubicBezTo>
                    <a:cubicBezTo>
                      <a:pt x="16" y="19"/>
                      <a:pt x="16" y="19"/>
                      <a:pt x="16" y="19"/>
                    </a:cubicBezTo>
                    <a:cubicBezTo>
                      <a:pt x="24" y="7"/>
                      <a:pt x="34" y="0"/>
                      <a:pt x="48" y="0"/>
                    </a:cubicBezTo>
                    <a:cubicBezTo>
                      <a:pt x="55" y="0"/>
                      <a:pt x="61" y="2"/>
                      <a:pt x="66" y="6"/>
                    </a:cubicBezTo>
                    <a:cubicBezTo>
                      <a:pt x="72" y="10"/>
                      <a:pt x="75" y="15"/>
                      <a:pt x="77" y="22"/>
                    </a:cubicBezTo>
                    <a:cubicBezTo>
                      <a:pt x="85" y="7"/>
                      <a:pt x="96" y="0"/>
                      <a:pt x="112" y="0"/>
                    </a:cubicBezTo>
                    <a:cubicBezTo>
                      <a:pt x="134" y="0"/>
                      <a:pt x="145" y="14"/>
                      <a:pt x="145" y="42"/>
                    </a:cubicBezTo>
                    <a:lnTo>
                      <a:pt x="145"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2" name="Freeform 32"/>
              <p:cNvSpPr>
                <a:spLocks/>
              </p:cNvSpPr>
              <p:nvPr/>
            </p:nvSpPr>
            <p:spPr bwMode="auto">
              <a:xfrm>
                <a:off x="4341" y="1942"/>
                <a:ext cx="102" cy="142"/>
              </a:xfrm>
              <a:custGeom>
                <a:avLst/>
                <a:gdLst>
                  <a:gd name="T0" fmla="*/ 77 w 78"/>
                  <a:gd name="T1" fmla="*/ 101 h 108"/>
                  <a:gd name="T2" fmla="*/ 49 w 78"/>
                  <a:gd name="T3" fmla="*/ 108 h 108"/>
                  <a:gd name="T4" fmla="*/ 24 w 78"/>
                  <a:gd name="T5" fmla="*/ 102 h 108"/>
                  <a:gd name="T6" fmla="*/ 7 w 78"/>
                  <a:gd name="T7" fmla="*/ 83 h 108"/>
                  <a:gd name="T8" fmla="*/ 0 w 78"/>
                  <a:gd name="T9" fmla="*/ 57 h 108"/>
                  <a:gd name="T10" fmla="*/ 15 w 78"/>
                  <a:gd name="T11" fmla="*/ 16 h 108"/>
                  <a:gd name="T12" fmla="*/ 54 w 78"/>
                  <a:gd name="T13" fmla="*/ 0 h 108"/>
                  <a:gd name="T14" fmla="*/ 78 w 78"/>
                  <a:gd name="T15" fmla="*/ 6 h 108"/>
                  <a:gd name="T16" fmla="*/ 78 w 78"/>
                  <a:gd name="T17" fmla="*/ 22 h 108"/>
                  <a:gd name="T18" fmla="*/ 53 w 78"/>
                  <a:gd name="T19" fmla="*/ 14 h 108"/>
                  <a:gd name="T20" fmla="*/ 27 w 78"/>
                  <a:gd name="T21" fmla="*/ 26 h 108"/>
                  <a:gd name="T22" fmla="*/ 17 w 78"/>
                  <a:gd name="T23" fmla="*/ 55 h 108"/>
                  <a:gd name="T24" fmla="*/ 27 w 78"/>
                  <a:gd name="T25" fmla="*/ 84 h 108"/>
                  <a:gd name="T26" fmla="*/ 52 w 78"/>
                  <a:gd name="T27" fmla="*/ 94 h 108"/>
                  <a:gd name="T28" fmla="*/ 77 w 78"/>
                  <a:gd name="T29" fmla="*/ 85 h 108"/>
                  <a:gd name="T30" fmla="*/ 77 w 78"/>
                  <a:gd name="T31" fmla="*/ 101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108">
                    <a:moveTo>
                      <a:pt x="77" y="101"/>
                    </a:moveTo>
                    <a:cubicBezTo>
                      <a:pt x="69" y="106"/>
                      <a:pt x="60" y="108"/>
                      <a:pt x="49" y="108"/>
                    </a:cubicBezTo>
                    <a:cubicBezTo>
                      <a:pt x="40" y="108"/>
                      <a:pt x="31" y="106"/>
                      <a:pt x="24" y="102"/>
                    </a:cubicBezTo>
                    <a:cubicBezTo>
                      <a:pt x="17" y="97"/>
                      <a:pt x="11" y="91"/>
                      <a:pt x="7" y="83"/>
                    </a:cubicBezTo>
                    <a:cubicBezTo>
                      <a:pt x="2" y="75"/>
                      <a:pt x="0" y="67"/>
                      <a:pt x="0" y="57"/>
                    </a:cubicBezTo>
                    <a:cubicBezTo>
                      <a:pt x="0" y="40"/>
                      <a:pt x="5" y="26"/>
                      <a:pt x="15" y="16"/>
                    </a:cubicBezTo>
                    <a:cubicBezTo>
                      <a:pt x="25" y="6"/>
                      <a:pt x="38" y="0"/>
                      <a:pt x="54" y="0"/>
                    </a:cubicBezTo>
                    <a:cubicBezTo>
                      <a:pt x="63" y="0"/>
                      <a:pt x="71" y="2"/>
                      <a:pt x="78" y="6"/>
                    </a:cubicBezTo>
                    <a:cubicBezTo>
                      <a:pt x="78" y="22"/>
                      <a:pt x="78" y="22"/>
                      <a:pt x="78" y="22"/>
                    </a:cubicBezTo>
                    <a:cubicBezTo>
                      <a:pt x="70" y="17"/>
                      <a:pt x="62" y="14"/>
                      <a:pt x="53" y="14"/>
                    </a:cubicBezTo>
                    <a:cubicBezTo>
                      <a:pt x="43" y="14"/>
                      <a:pt x="34" y="18"/>
                      <a:pt x="27" y="26"/>
                    </a:cubicBezTo>
                    <a:cubicBezTo>
                      <a:pt x="21" y="33"/>
                      <a:pt x="17" y="43"/>
                      <a:pt x="17" y="55"/>
                    </a:cubicBezTo>
                    <a:cubicBezTo>
                      <a:pt x="17" y="67"/>
                      <a:pt x="20" y="77"/>
                      <a:pt x="27" y="84"/>
                    </a:cubicBezTo>
                    <a:cubicBezTo>
                      <a:pt x="33" y="91"/>
                      <a:pt x="42" y="94"/>
                      <a:pt x="52" y="94"/>
                    </a:cubicBezTo>
                    <a:cubicBezTo>
                      <a:pt x="61" y="94"/>
                      <a:pt x="70" y="91"/>
                      <a:pt x="77" y="85"/>
                    </a:cubicBezTo>
                    <a:lnTo>
                      <a:pt x="77"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3" name="Freeform 33"/>
              <p:cNvSpPr>
                <a:spLocks/>
              </p:cNvSpPr>
              <p:nvPr/>
            </p:nvSpPr>
            <p:spPr bwMode="auto">
              <a:xfrm>
                <a:off x="4459" y="1942"/>
                <a:ext cx="82" cy="142"/>
              </a:xfrm>
              <a:custGeom>
                <a:avLst/>
                <a:gdLst>
                  <a:gd name="T0" fmla="*/ 63 w 63"/>
                  <a:gd name="T1" fmla="*/ 78 h 108"/>
                  <a:gd name="T2" fmla="*/ 53 w 63"/>
                  <a:gd name="T3" fmla="*/ 100 h 108"/>
                  <a:gd name="T4" fmla="*/ 25 w 63"/>
                  <a:gd name="T5" fmla="*/ 108 h 108"/>
                  <a:gd name="T6" fmla="*/ 0 w 63"/>
                  <a:gd name="T7" fmla="*/ 102 h 108"/>
                  <a:gd name="T8" fmla="*/ 0 w 63"/>
                  <a:gd name="T9" fmla="*/ 84 h 108"/>
                  <a:gd name="T10" fmla="*/ 26 w 63"/>
                  <a:gd name="T11" fmla="*/ 94 h 108"/>
                  <a:gd name="T12" fmla="*/ 46 w 63"/>
                  <a:gd name="T13" fmla="*/ 80 h 108"/>
                  <a:gd name="T14" fmla="*/ 42 w 63"/>
                  <a:gd name="T15" fmla="*/ 70 h 108"/>
                  <a:gd name="T16" fmla="*/ 25 w 63"/>
                  <a:gd name="T17" fmla="*/ 60 h 108"/>
                  <a:gd name="T18" fmla="*/ 6 w 63"/>
                  <a:gd name="T19" fmla="*/ 48 h 108"/>
                  <a:gd name="T20" fmla="*/ 0 w 63"/>
                  <a:gd name="T21" fmla="*/ 30 h 108"/>
                  <a:gd name="T22" fmla="*/ 10 w 63"/>
                  <a:gd name="T23" fmla="*/ 9 h 108"/>
                  <a:gd name="T24" fmla="*/ 36 w 63"/>
                  <a:gd name="T25" fmla="*/ 0 h 108"/>
                  <a:gd name="T26" fmla="*/ 58 w 63"/>
                  <a:gd name="T27" fmla="*/ 5 h 108"/>
                  <a:gd name="T28" fmla="*/ 58 w 63"/>
                  <a:gd name="T29" fmla="*/ 22 h 108"/>
                  <a:gd name="T30" fmla="*/ 35 w 63"/>
                  <a:gd name="T31" fmla="*/ 14 h 108"/>
                  <a:gd name="T32" fmla="*/ 22 w 63"/>
                  <a:gd name="T33" fmla="*/ 18 h 108"/>
                  <a:gd name="T34" fmla="*/ 17 w 63"/>
                  <a:gd name="T35" fmla="*/ 29 h 108"/>
                  <a:gd name="T36" fmla="*/ 21 w 63"/>
                  <a:gd name="T37" fmla="*/ 39 h 108"/>
                  <a:gd name="T38" fmla="*/ 36 w 63"/>
                  <a:gd name="T39" fmla="*/ 48 h 108"/>
                  <a:gd name="T40" fmla="*/ 57 w 63"/>
                  <a:gd name="T41" fmla="*/ 61 h 108"/>
                  <a:gd name="T42" fmla="*/ 63 w 63"/>
                  <a:gd name="T43" fmla="*/ 7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108">
                    <a:moveTo>
                      <a:pt x="63" y="78"/>
                    </a:moveTo>
                    <a:cubicBezTo>
                      <a:pt x="63" y="87"/>
                      <a:pt x="59" y="94"/>
                      <a:pt x="53" y="100"/>
                    </a:cubicBezTo>
                    <a:cubicBezTo>
                      <a:pt x="46" y="105"/>
                      <a:pt x="37" y="108"/>
                      <a:pt x="25" y="108"/>
                    </a:cubicBezTo>
                    <a:cubicBezTo>
                      <a:pt x="16" y="108"/>
                      <a:pt x="7" y="106"/>
                      <a:pt x="0" y="102"/>
                    </a:cubicBezTo>
                    <a:cubicBezTo>
                      <a:pt x="0" y="84"/>
                      <a:pt x="0" y="84"/>
                      <a:pt x="0" y="84"/>
                    </a:cubicBezTo>
                    <a:cubicBezTo>
                      <a:pt x="8" y="91"/>
                      <a:pt x="17" y="94"/>
                      <a:pt x="26" y="94"/>
                    </a:cubicBezTo>
                    <a:cubicBezTo>
                      <a:pt x="40" y="94"/>
                      <a:pt x="46" y="89"/>
                      <a:pt x="46" y="80"/>
                    </a:cubicBezTo>
                    <a:cubicBezTo>
                      <a:pt x="46" y="76"/>
                      <a:pt x="45" y="73"/>
                      <a:pt x="42" y="70"/>
                    </a:cubicBezTo>
                    <a:cubicBezTo>
                      <a:pt x="40" y="68"/>
                      <a:pt x="34" y="65"/>
                      <a:pt x="25" y="60"/>
                    </a:cubicBezTo>
                    <a:cubicBezTo>
                      <a:pt x="16" y="57"/>
                      <a:pt x="9" y="52"/>
                      <a:pt x="6" y="48"/>
                    </a:cubicBezTo>
                    <a:cubicBezTo>
                      <a:pt x="2" y="43"/>
                      <a:pt x="0" y="38"/>
                      <a:pt x="0" y="30"/>
                    </a:cubicBezTo>
                    <a:cubicBezTo>
                      <a:pt x="0" y="22"/>
                      <a:pt x="3" y="15"/>
                      <a:pt x="10" y="9"/>
                    </a:cubicBezTo>
                    <a:cubicBezTo>
                      <a:pt x="17" y="3"/>
                      <a:pt x="26" y="0"/>
                      <a:pt x="36" y="0"/>
                    </a:cubicBezTo>
                    <a:cubicBezTo>
                      <a:pt x="44" y="0"/>
                      <a:pt x="52" y="2"/>
                      <a:pt x="58" y="5"/>
                    </a:cubicBezTo>
                    <a:cubicBezTo>
                      <a:pt x="58" y="22"/>
                      <a:pt x="58" y="22"/>
                      <a:pt x="58" y="22"/>
                    </a:cubicBezTo>
                    <a:cubicBezTo>
                      <a:pt x="52" y="17"/>
                      <a:pt x="44" y="14"/>
                      <a:pt x="35" y="14"/>
                    </a:cubicBezTo>
                    <a:cubicBezTo>
                      <a:pt x="29" y="14"/>
                      <a:pt x="25" y="16"/>
                      <a:pt x="22" y="18"/>
                    </a:cubicBezTo>
                    <a:cubicBezTo>
                      <a:pt x="18" y="21"/>
                      <a:pt x="17" y="25"/>
                      <a:pt x="17" y="29"/>
                    </a:cubicBezTo>
                    <a:cubicBezTo>
                      <a:pt x="17" y="33"/>
                      <a:pt x="18" y="37"/>
                      <a:pt x="21" y="39"/>
                    </a:cubicBezTo>
                    <a:cubicBezTo>
                      <a:pt x="23" y="42"/>
                      <a:pt x="28" y="45"/>
                      <a:pt x="36" y="48"/>
                    </a:cubicBezTo>
                    <a:cubicBezTo>
                      <a:pt x="46" y="52"/>
                      <a:pt x="53" y="56"/>
                      <a:pt x="57" y="61"/>
                    </a:cubicBezTo>
                    <a:cubicBezTo>
                      <a:pt x="61" y="66"/>
                      <a:pt x="63" y="71"/>
                      <a:pt x="63"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4" name="Freeform 34"/>
              <p:cNvSpPr>
                <a:spLocks noEditPoints="1"/>
              </p:cNvSpPr>
              <p:nvPr/>
            </p:nvSpPr>
            <p:spPr bwMode="auto">
              <a:xfrm>
                <a:off x="3726" y="1636"/>
                <a:ext cx="27" cy="194"/>
              </a:xfrm>
              <a:custGeom>
                <a:avLst/>
                <a:gdLst>
                  <a:gd name="T0" fmla="*/ 21 w 21"/>
                  <a:gd name="T1" fmla="*/ 11 h 148"/>
                  <a:gd name="T2" fmla="*/ 18 w 21"/>
                  <a:gd name="T3" fmla="*/ 19 h 148"/>
                  <a:gd name="T4" fmla="*/ 10 w 21"/>
                  <a:gd name="T5" fmla="*/ 22 h 148"/>
                  <a:gd name="T6" fmla="*/ 3 w 21"/>
                  <a:gd name="T7" fmla="*/ 19 h 148"/>
                  <a:gd name="T8" fmla="*/ 0 w 21"/>
                  <a:gd name="T9" fmla="*/ 11 h 148"/>
                  <a:gd name="T10" fmla="*/ 3 w 21"/>
                  <a:gd name="T11" fmla="*/ 4 h 148"/>
                  <a:gd name="T12" fmla="*/ 10 w 21"/>
                  <a:gd name="T13" fmla="*/ 0 h 148"/>
                  <a:gd name="T14" fmla="*/ 18 w 21"/>
                  <a:gd name="T15" fmla="*/ 4 h 148"/>
                  <a:gd name="T16" fmla="*/ 21 w 21"/>
                  <a:gd name="T17" fmla="*/ 11 h 148"/>
                  <a:gd name="T18" fmla="*/ 18 w 21"/>
                  <a:gd name="T19" fmla="*/ 148 h 148"/>
                  <a:gd name="T20" fmla="*/ 2 w 21"/>
                  <a:gd name="T21" fmla="*/ 148 h 148"/>
                  <a:gd name="T22" fmla="*/ 2 w 21"/>
                  <a:gd name="T23" fmla="*/ 45 h 148"/>
                  <a:gd name="T24" fmla="*/ 18 w 21"/>
                  <a:gd name="T25" fmla="*/ 45 h 148"/>
                  <a:gd name="T26" fmla="*/ 18 w 21"/>
                  <a:gd name="T27" fmla="*/ 1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148">
                    <a:moveTo>
                      <a:pt x="21" y="11"/>
                    </a:moveTo>
                    <a:cubicBezTo>
                      <a:pt x="21" y="14"/>
                      <a:pt x="20" y="17"/>
                      <a:pt x="18" y="19"/>
                    </a:cubicBezTo>
                    <a:cubicBezTo>
                      <a:pt x="16" y="21"/>
                      <a:pt x="13" y="22"/>
                      <a:pt x="10" y="22"/>
                    </a:cubicBezTo>
                    <a:cubicBezTo>
                      <a:pt x="7" y="22"/>
                      <a:pt x="5" y="21"/>
                      <a:pt x="3" y="19"/>
                    </a:cubicBezTo>
                    <a:cubicBezTo>
                      <a:pt x="1" y="17"/>
                      <a:pt x="0" y="14"/>
                      <a:pt x="0" y="11"/>
                    </a:cubicBezTo>
                    <a:cubicBezTo>
                      <a:pt x="0" y="8"/>
                      <a:pt x="1" y="6"/>
                      <a:pt x="3" y="4"/>
                    </a:cubicBezTo>
                    <a:cubicBezTo>
                      <a:pt x="5" y="1"/>
                      <a:pt x="7" y="0"/>
                      <a:pt x="10" y="0"/>
                    </a:cubicBezTo>
                    <a:cubicBezTo>
                      <a:pt x="13" y="0"/>
                      <a:pt x="16" y="1"/>
                      <a:pt x="18" y="4"/>
                    </a:cubicBezTo>
                    <a:cubicBezTo>
                      <a:pt x="20" y="6"/>
                      <a:pt x="21" y="8"/>
                      <a:pt x="21" y="11"/>
                    </a:cubicBezTo>
                    <a:close/>
                    <a:moveTo>
                      <a:pt x="18" y="148"/>
                    </a:moveTo>
                    <a:cubicBezTo>
                      <a:pt x="2" y="148"/>
                      <a:pt x="2" y="148"/>
                      <a:pt x="2" y="148"/>
                    </a:cubicBezTo>
                    <a:cubicBezTo>
                      <a:pt x="2" y="45"/>
                      <a:pt x="2" y="45"/>
                      <a:pt x="2" y="45"/>
                    </a:cubicBezTo>
                    <a:cubicBezTo>
                      <a:pt x="18" y="45"/>
                      <a:pt x="18" y="45"/>
                      <a:pt x="18" y="45"/>
                    </a:cubicBezTo>
                    <a:lnTo>
                      <a:pt x="18" y="1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75" name="Picture 7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8587" y="2585159"/>
              <a:ext cx="2096851" cy="505926"/>
            </a:xfrm>
            <a:prstGeom prst="rect">
              <a:avLst/>
            </a:prstGeom>
            <a:noFill/>
          </p:spPr>
        </p:pic>
      </p:grpSp>
    </p:spTree>
    <p:extLst>
      <p:ext uri="{BB962C8B-B14F-4D97-AF65-F5344CB8AC3E}">
        <p14:creationId xmlns:p14="http://schemas.microsoft.com/office/powerpoint/2010/main" val="3512753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37"/>
                                        </p:tgtEl>
                                        <p:attrNameLst>
                                          <p:attrName>style.visibility</p:attrName>
                                        </p:attrNameLst>
                                      </p:cBhvr>
                                      <p:to>
                                        <p:strVal val="visible"/>
                                      </p:to>
                                    </p:set>
                                    <p:animEffect transition="in" filter="wipe(left)">
                                      <p:cBhvr>
                                        <p:cTn id="10" dur="500"/>
                                        <p:tgtEl>
                                          <p:spTgt spid="3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3" grpId="0" animBg="1"/>
      <p:bldP spid="45"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Content Placeholder 2"/>
          <p:cNvSpPr txBox="1">
            <a:spLocks/>
          </p:cNvSpPr>
          <p:nvPr/>
        </p:nvSpPr>
        <p:spPr>
          <a:xfrm>
            <a:off x="309731" y="2967430"/>
            <a:ext cx="7548495" cy="2317515"/>
          </a:xfrm>
          <a:prstGeom prst="rect">
            <a:avLst/>
          </a:prstGeom>
          <a:noFill/>
        </p:spPr>
        <p:txBody>
          <a:bodyPr vert="horz" wrap="square" lIns="182854" tIns="146283" rIns="182854" bIns="146283"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324">
              <a:spcBef>
                <a:spcPts val="0"/>
              </a:spcBef>
              <a:spcAft>
                <a:spcPts val="1800"/>
              </a:spcAft>
              <a:buClr>
                <a:srgbClr val="FFFFFF"/>
              </a:buClr>
              <a:buNone/>
            </a:pPr>
            <a:r>
              <a:rPr lang="en-US" sz="2400" dirty="0" smtClean="0">
                <a:gradFill>
                  <a:gsLst>
                    <a:gs pos="0">
                      <a:srgbClr val="FFFFFF"/>
                    </a:gs>
                    <a:gs pos="100000">
                      <a:srgbClr val="FFFFFF"/>
                    </a:gs>
                  </a:gsLst>
                  <a:lin ang="5400000" scaled="0"/>
                </a:gradFill>
              </a:rPr>
              <a:t>Gain visibility and control</a:t>
            </a:r>
          </a:p>
          <a:p>
            <a:pPr marL="0" indent="0" defTabSz="932324">
              <a:spcBef>
                <a:spcPts val="0"/>
              </a:spcBef>
              <a:spcAft>
                <a:spcPts val="1800"/>
              </a:spcAft>
              <a:buClr>
                <a:srgbClr val="FFFFFF"/>
              </a:buClr>
              <a:buNone/>
            </a:pPr>
            <a:r>
              <a:rPr lang="en-US" sz="2400" dirty="0" smtClean="0">
                <a:gradFill>
                  <a:gsLst>
                    <a:gs pos="0">
                      <a:srgbClr val="FFFFFF"/>
                    </a:gs>
                    <a:gs pos="100000">
                      <a:srgbClr val="FFFFFF"/>
                    </a:gs>
                  </a:gsLst>
                  <a:lin ang="5400000" scaled="0"/>
                </a:gradFill>
              </a:rPr>
              <a:t>Integrated security, monitoring, policy management</a:t>
            </a:r>
          </a:p>
          <a:p>
            <a:pPr marL="0" indent="0" defTabSz="932324">
              <a:spcBef>
                <a:spcPts val="0"/>
              </a:spcBef>
              <a:spcAft>
                <a:spcPts val="1800"/>
              </a:spcAft>
              <a:buClr>
                <a:srgbClr val="FFFFFF"/>
              </a:buClr>
              <a:buNone/>
            </a:pPr>
            <a:r>
              <a:rPr lang="en-US" sz="2400" dirty="0" smtClean="0">
                <a:gradFill>
                  <a:gsLst>
                    <a:gs pos="0">
                      <a:srgbClr val="FFFFFF"/>
                    </a:gs>
                    <a:gs pos="100000">
                      <a:srgbClr val="FFFFFF"/>
                    </a:gs>
                  </a:gsLst>
                  <a:lin ang="5400000" scaled="0"/>
                </a:gradFill>
              </a:rPr>
              <a:t>Built in threat detections and alerts</a:t>
            </a:r>
          </a:p>
          <a:p>
            <a:pPr marL="0" indent="0" defTabSz="932324">
              <a:spcBef>
                <a:spcPts val="0"/>
              </a:spcBef>
              <a:spcAft>
                <a:spcPts val="1800"/>
              </a:spcAft>
              <a:buClr>
                <a:srgbClr val="FFFFFF"/>
              </a:buClr>
              <a:buNone/>
              <a:tabLst>
                <a:tab pos="5543550" algn="l"/>
              </a:tabLst>
            </a:pPr>
            <a:r>
              <a:rPr lang="en-US" sz="2400" dirty="0" smtClean="0">
                <a:gradFill>
                  <a:gsLst>
                    <a:gs pos="0">
                      <a:srgbClr val="FFFFFF"/>
                    </a:gs>
                    <a:gs pos="100000">
                      <a:srgbClr val="FFFFFF"/>
                    </a:gs>
                  </a:gsLst>
                  <a:lin ang="5400000" scaled="0"/>
                </a:gradFill>
              </a:rPr>
              <a:t>Works with broad ecosystem of security solutions</a:t>
            </a:r>
          </a:p>
        </p:txBody>
      </p:sp>
      <p:sp>
        <p:nvSpPr>
          <p:cNvPr id="5" name="Title 1"/>
          <p:cNvSpPr txBox="1">
            <a:spLocks/>
          </p:cNvSpPr>
          <p:nvPr/>
        </p:nvSpPr>
        <p:spPr>
          <a:xfrm>
            <a:off x="302692" y="1135885"/>
            <a:ext cx="6674490" cy="1641242"/>
          </a:xfrm>
          <a:prstGeom prst="rect">
            <a:avLst/>
          </a:prstGeom>
        </p:spPr>
        <p:txBody>
          <a:bodyPr vert="horz" wrap="square" lIns="182854" tIns="146283" rIns="182854" bIns="14628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spcBef>
                <a:spcPts val="1199"/>
              </a:spcBef>
            </a:pPr>
            <a:r>
              <a:rPr lang="en-US" sz="4799" dirty="0">
                <a:solidFill>
                  <a:srgbClr val="0072CC"/>
                </a:solidFill>
                <a:latin typeface="Segoe UI Semilight" panose="020B0402040204020203" pitchFamily="34" charset="0"/>
                <a:cs typeface="Segoe UI Semilight" panose="020B0402040204020203" pitchFamily="34" charset="0"/>
              </a:rPr>
              <a:t>Announcing</a:t>
            </a:r>
            <a:r>
              <a:rPr lang="en-US" sz="4799" dirty="0">
                <a:solidFill>
                  <a:srgbClr val="0072CC"/>
                </a:solidFill>
                <a:latin typeface="Segoe UI Light"/>
              </a:rPr>
              <a:t> </a:t>
            </a:r>
            <a:r>
              <a:rPr lang="en-US" sz="4399" dirty="0">
                <a:gradFill>
                  <a:gsLst>
                    <a:gs pos="1250">
                      <a:srgbClr val="FFFFFF"/>
                    </a:gs>
                    <a:gs pos="100000">
                      <a:srgbClr val="FFFFFF"/>
                    </a:gs>
                  </a:gsLst>
                  <a:lin ang="5400000" scaled="0"/>
                </a:gradFill>
                <a:latin typeface="Segoe UI Light"/>
              </a:rPr>
              <a:t/>
            </a:r>
            <a:br>
              <a:rPr lang="en-US" sz="4399" dirty="0">
                <a:gradFill>
                  <a:gsLst>
                    <a:gs pos="1250">
                      <a:srgbClr val="FFFFFF"/>
                    </a:gs>
                    <a:gs pos="100000">
                      <a:srgbClr val="FFFFFF"/>
                    </a:gs>
                  </a:gsLst>
                  <a:lin ang="5400000" scaled="0"/>
                </a:gradFill>
                <a:latin typeface="Segoe UI Light"/>
              </a:rPr>
            </a:br>
            <a:r>
              <a:rPr lang="en-US" sz="5399" dirty="0">
                <a:gradFill>
                  <a:gsLst>
                    <a:gs pos="1250">
                      <a:srgbClr val="FFFFFF"/>
                    </a:gs>
                    <a:gs pos="100000">
                      <a:srgbClr val="FFFFFF"/>
                    </a:gs>
                  </a:gsLst>
                  <a:lin ang="5400000" scaled="0"/>
                </a:gradFill>
                <a:latin typeface="Segoe UI Light"/>
              </a:rPr>
              <a:t>Azure Security Center</a:t>
            </a:r>
          </a:p>
        </p:txBody>
      </p:sp>
      <p:grpSp>
        <p:nvGrpSpPr>
          <p:cNvPr id="96" name="Group 95"/>
          <p:cNvGrpSpPr/>
          <p:nvPr/>
        </p:nvGrpSpPr>
        <p:grpSpPr>
          <a:xfrm>
            <a:off x="12787361" y="943469"/>
            <a:ext cx="1207917" cy="5323720"/>
            <a:chOff x="9363076" y="1000126"/>
            <a:chExt cx="1208088" cy="5324475"/>
          </a:xfrm>
        </p:grpSpPr>
        <p:sp>
          <p:nvSpPr>
            <p:cNvPr id="7" name="Freeform 5"/>
            <p:cNvSpPr>
              <a:spLocks/>
            </p:cNvSpPr>
            <p:nvPr/>
          </p:nvSpPr>
          <p:spPr bwMode="auto">
            <a:xfrm>
              <a:off x="9431338" y="4329113"/>
              <a:ext cx="825500" cy="1798638"/>
            </a:xfrm>
            <a:custGeom>
              <a:avLst/>
              <a:gdLst>
                <a:gd name="T0" fmla="*/ 79 w 134"/>
                <a:gd name="T1" fmla="*/ 7 h 292"/>
                <a:gd name="T2" fmla="*/ 6 w 134"/>
                <a:gd name="T3" fmla="*/ 56 h 292"/>
                <a:gd name="T4" fmla="*/ 33 w 134"/>
                <a:gd name="T5" fmla="*/ 120 h 292"/>
                <a:gd name="T6" fmla="*/ 3 w 134"/>
                <a:gd name="T7" fmla="*/ 270 h 292"/>
                <a:gd name="T8" fmla="*/ 9 w 134"/>
                <a:gd name="T9" fmla="*/ 277 h 292"/>
                <a:gd name="T10" fmla="*/ 16 w 134"/>
                <a:gd name="T11" fmla="*/ 285 h 292"/>
                <a:gd name="T12" fmla="*/ 22 w 134"/>
                <a:gd name="T13" fmla="*/ 292 h 292"/>
                <a:gd name="T14" fmla="*/ 22 w 134"/>
                <a:gd name="T15" fmla="*/ 292 h 292"/>
                <a:gd name="T16" fmla="*/ 39 w 134"/>
                <a:gd name="T17" fmla="*/ 281 h 292"/>
                <a:gd name="T18" fmla="*/ 42 w 134"/>
                <a:gd name="T19" fmla="*/ 266 h 292"/>
                <a:gd name="T20" fmla="*/ 50 w 134"/>
                <a:gd name="T21" fmla="*/ 261 h 292"/>
                <a:gd name="T22" fmla="*/ 52 w 134"/>
                <a:gd name="T23" fmla="*/ 250 h 292"/>
                <a:gd name="T24" fmla="*/ 42 w 134"/>
                <a:gd name="T25" fmla="*/ 234 h 292"/>
                <a:gd name="T26" fmla="*/ 44 w 134"/>
                <a:gd name="T27" fmla="*/ 224 h 292"/>
                <a:gd name="T28" fmla="*/ 51 w 134"/>
                <a:gd name="T29" fmla="*/ 219 h 292"/>
                <a:gd name="T30" fmla="*/ 53 w 134"/>
                <a:gd name="T31" fmla="*/ 210 h 292"/>
                <a:gd name="T32" fmla="*/ 62 w 134"/>
                <a:gd name="T33" fmla="*/ 204 h 292"/>
                <a:gd name="T34" fmla="*/ 64 w 134"/>
                <a:gd name="T35" fmla="*/ 192 h 292"/>
                <a:gd name="T36" fmla="*/ 54 w 134"/>
                <a:gd name="T37" fmla="*/ 178 h 292"/>
                <a:gd name="T38" fmla="*/ 57 w 134"/>
                <a:gd name="T39" fmla="*/ 164 h 292"/>
                <a:gd name="T40" fmla="*/ 72 w 134"/>
                <a:gd name="T41" fmla="*/ 154 h 292"/>
                <a:gd name="T42" fmla="*/ 77 w 134"/>
                <a:gd name="T43" fmla="*/ 130 h 292"/>
                <a:gd name="T44" fmla="*/ 77 w 134"/>
                <a:gd name="T45" fmla="*/ 129 h 292"/>
                <a:gd name="T46" fmla="*/ 127 w 134"/>
                <a:gd name="T47" fmla="*/ 80 h 292"/>
                <a:gd name="T48" fmla="*/ 79 w 134"/>
                <a:gd name="T49" fmla="*/ 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2">
                  <a:moveTo>
                    <a:pt x="79" y="7"/>
                  </a:moveTo>
                  <a:cubicBezTo>
                    <a:pt x="45" y="0"/>
                    <a:pt x="13" y="22"/>
                    <a:pt x="6" y="56"/>
                  </a:cubicBezTo>
                  <a:cubicBezTo>
                    <a:pt x="0" y="81"/>
                    <a:pt x="12" y="107"/>
                    <a:pt x="33" y="120"/>
                  </a:cubicBezTo>
                  <a:cubicBezTo>
                    <a:pt x="3" y="270"/>
                    <a:pt x="3" y="270"/>
                    <a:pt x="3" y="270"/>
                  </a:cubicBezTo>
                  <a:cubicBezTo>
                    <a:pt x="9" y="277"/>
                    <a:pt x="9" y="277"/>
                    <a:pt x="9" y="277"/>
                  </a:cubicBezTo>
                  <a:cubicBezTo>
                    <a:pt x="16" y="285"/>
                    <a:pt x="16" y="285"/>
                    <a:pt x="16" y="285"/>
                  </a:cubicBezTo>
                  <a:cubicBezTo>
                    <a:pt x="22" y="292"/>
                    <a:pt x="22" y="292"/>
                    <a:pt x="22" y="292"/>
                  </a:cubicBezTo>
                  <a:cubicBezTo>
                    <a:pt x="22" y="292"/>
                    <a:pt x="22" y="292"/>
                    <a:pt x="22" y="292"/>
                  </a:cubicBezTo>
                  <a:cubicBezTo>
                    <a:pt x="39" y="281"/>
                    <a:pt x="39" y="281"/>
                    <a:pt x="39" y="281"/>
                  </a:cubicBezTo>
                  <a:cubicBezTo>
                    <a:pt x="42" y="266"/>
                    <a:pt x="42" y="266"/>
                    <a:pt x="42" y="266"/>
                  </a:cubicBezTo>
                  <a:cubicBezTo>
                    <a:pt x="50" y="261"/>
                    <a:pt x="50" y="261"/>
                    <a:pt x="50" y="261"/>
                  </a:cubicBezTo>
                  <a:cubicBezTo>
                    <a:pt x="52" y="250"/>
                    <a:pt x="52" y="250"/>
                    <a:pt x="52" y="250"/>
                  </a:cubicBezTo>
                  <a:cubicBezTo>
                    <a:pt x="42" y="234"/>
                    <a:pt x="42" y="234"/>
                    <a:pt x="42" y="234"/>
                  </a:cubicBezTo>
                  <a:cubicBezTo>
                    <a:pt x="44" y="224"/>
                    <a:pt x="44" y="224"/>
                    <a:pt x="44" y="224"/>
                  </a:cubicBezTo>
                  <a:cubicBezTo>
                    <a:pt x="51" y="219"/>
                    <a:pt x="51" y="219"/>
                    <a:pt x="51" y="219"/>
                  </a:cubicBezTo>
                  <a:cubicBezTo>
                    <a:pt x="53" y="210"/>
                    <a:pt x="53" y="210"/>
                    <a:pt x="53" y="210"/>
                  </a:cubicBezTo>
                  <a:cubicBezTo>
                    <a:pt x="62" y="204"/>
                    <a:pt x="62" y="204"/>
                    <a:pt x="62" y="204"/>
                  </a:cubicBezTo>
                  <a:cubicBezTo>
                    <a:pt x="64" y="192"/>
                    <a:pt x="64" y="192"/>
                    <a:pt x="64" y="192"/>
                  </a:cubicBezTo>
                  <a:cubicBezTo>
                    <a:pt x="54" y="178"/>
                    <a:pt x="54" y="178"/>
                    <a:pt x="54" y="178"/>
                  </a:cubicBezTo>
                  <a:cubicBezTo>
                    <a:pt x="57" y="164"/>
                    <a:pt x="57" y="164"/>
                    <a:pt x="57" y="164"/>
                  </a:cubicBezTo>
                  <a:cubicBezTo>
                    <a:pt x="72" y="154"/>
                    <a:pt x="72" y="154"/>
                    <a:pt x="72" y="154"/>
                  </a:cubicBezTo>
                  <a:cubicBezTo>
                    <a:pt x="77" y="130"/>
                    <a:pt x="77" y="130"/>
                    <a:pt x="77" y="130"/>
                  </a:cubicBezTo>
                  <a:cubicBezTo>
                    <a:pt x="77" y="129"/>
                    <a:pt x="77" y="129"/>
                    <a:pt x="77" y="129"/>
                  </a:cubicBezTo>
                  <a:cubicBezTo>
                    <a:pt x="102" y="125"/>
                    <a:pt x="122" y="106"/>
                    <a:pt x="127" y="80"/>
                  </a:cubicBezTo>
                  <a:cubicBezTo>
                    <a:pt x="134" y="47"/>
                    <a:pt x="113" y="14"/>
                    <a:pt x="79" y="7"/>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8" name="Freeform 6"/>
            <p:cNvSpPr>
              <a:spLocks/>
            </p:cNvSpPr>
            <p:nvPr/>
          </p:nvSpPr>
          <p:spPr bwMode="auto">
            <a:xfrm>
              <a:off x="9591676" y="4532313"/>
              <a:ext cx="763588" cy="1792288"/>
            </a:xfrm>
            <a:custGeom>
              <a:avLst/>
              <a:gdLst>
                <a:gd name="T0" fmla="*/ 124 w 124"/>
                <a:gd name="T1" fmla="*/ 62 h 291"/>
                <a:gd name="T2" fmla="*/ 62 w 124"/>
                <a:gd name="T3" fmla="*/ 0 h 291"/>
                <a:gd name="T4" fmla="*/ 0 w 124"/>
                <a:gd name="T5" fmla="*/ 62 h 291"/>
                <a:gd name="T6" fmla="*/ 40 w 124"/>
                <a:gd name="T7" fmla="*/ 120 h 291"/>
                <a:gd name="T8" fmla="*/ 40 w 124"/>
                <a:gd name="T9" fmla="*/ 273 h 291"/>
                <a:gd name="T10" fmla="*/ 47 w 124"/>
                <a:gd name="T11" fmla="*/ 279 h 291"/>
                <a:gd name="T12" fmla="*/ 56 w 124"/>
                <a:gd name="T13" fmla="*/ 285 h 291"/>
                <a:gd name="T14" fmla="*/ 63 w 124"/>
                <a:gd name="T15" fmla="*/ 291 h 291"/>
                <a:gd name="T16" fmla="*/ 63 w 124"/>
                <a:gd name="T17" fmla="*/ 291 h 291"/>
                <a:gd name="T18" fmla="*/ 78 w 124"/>
                <a:gd name="T19" fmla="*/ 277 h 291"/>
                <a:gd name="T20" fmla="*/ 78 w 124"/>
                <a:gd name="T21" fmla="*/ 261 h 291"/>
                <a:gd name="T22" fmla="*/ 84 w 124"/>
                <a:gd name="T23" fmla="*/ 255 h 291"/>
                <a:gd name="T24" fmla="*/ 84 w 124"/>
                <a:gd name="T25" fmla="*/ 243 h 291"/>
                <a:gd name="T26" fmla="*/ 71 w 124"/>
                <a:gd name="T27" fmla="*/ 230 h 291"/>
                <a:gd name="T28" fmla="*/ 71 w 124"/>
                <a:gd name="T29" fmla="*/ 220 h 291"/>
                <a:gd name="T30" fmla="*/ 77 w 124"/>
                <a:gd name="T31" fmla="*/ 214 h 291"/>
                <a:gd name="T32" fmla="*/ 77 w 124"/>
                <a:gd name="T33" fmla="*/ 204 h 291"/>
                <a:gd name="T34" fmla="*/ 85 w 124"/>
                <a:gd name="T35" fmla="*/ 197 h 291"/>
                <a:gd name="T36" fmla="*/ 85 w 124"/>
                <a:gd name="T37" fmla="*/ 185 h 291"/>
                <a:gd name="T38" fmla="*/ 72 w 124"/>
                <a:gd name="T39" fmla="*/ 173 h 291"/>
                <a:gd name="T40" fmla="*/ 72 w 124"/>
                <a:gd name="T41" fmla="*/ 158 h 291"/>
                <a:gd name="T42" fmla="*/ 85 w 124"/>
                <a:gd name="T43" fmla="*/ 146 h 291"/>
                <a:gd name="T44" fmla="*/ 85 w 124"/>
                <a:gd name="T45" fmla="*/ 121 h 291"/>
                <a:gd name="T46" fmla="*/ 85 w 124"/>
                <a:gd name="T47" fmla="*/ 120 h 291"/>
                <a:gd name="T48" fmla="*/ 124 w 124"/>
                <a:gd name="T49" fmla="*/ 6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4" h="291">
                  <a:moveTo>
                    <a:pt x="124" y="62"/>
                  </a:moveTo>
                  <a:cubicBezTo>
                    <a:pt x="124" y="28"/>
                    <a:pt x="96" y="0"/>
                    <a:pt x="62" y="0"/>
                  </a:cubicBezTo>
                  <a:cubicBezTo>
                    <a:pt x="28" y="0"/>
                    <a:pt x="0" y="28"/>
                    <a:pt x="0" y="62"/>
                  </a:cubicBezTo>
                  <a:cubicBezTo>
                    <a:pt x="0" y="89"/>
                    <a:pt x="16" y="111"/>
                    <a:pt x="40" y="120"/>
                  </a:cubicBezTo>
                  <a:cubicBezTo>
                    <a:pt x="40" y="273"/>
                    <a:pt x="40" y="273"/>
                    <a:pt x="40" y="273"/>
                  </a:cubicBezTo>
                  <a:cubicBezTo>
                    <a:pt x="47" y="279"/>
                    <a:pt x="47" y="279"/>
                    <a:pt x="47" y="279"/>
                  </a:cubicBezTo>
                  <a:cubicBezTo>
                    <a:pt x="56" y="285"/>
                    <a:pt x="56" y="285"/>
                    <a:pt x="56" y="285"/>
                  </a:cubicBezTo>
                  <a:cubicBezTo>
                    <a:pt x="63" y="291"/>
                    <a:pt x="63" y="291"/>
                    <a:pt x="63" y="291"/>
                  </a:cubicBezTo>
                  <a:cubicBezTo>
                    <a:pt x="63" y="291"/>
                    <a:pt x="63" y="291"/>
                    <a:pt x="63" y="291"/>
                  </a:cubicBezTo>
                  <a:cubicBezTo>
                    <a:pt x="78" y="277"/>
                    <a:pt x="78" y="277"/>
                    <a:pt x="78" y="277"/>
                  </a:cubicBezTo>
                  <a:cubicBezTo>
                    <a:pt x="78" y="261"/>
                    <a:pt x="78" y="261"/>
                    <a:pt x="78" y="261"/>
                  </a:cubicBezTo>
                  <a:cubicBezTo>
                    <a:pt x="84" y="255"/>
                    <a:pt x="84" y="255"/>
                    <a:pt x="84" y="255"/>
                  </a:cubicBezTo>
                  <a:cubicBezTo>
                    <a:pt x="84" y="243"/>
                    <a:pt x="84" y="243"/>
                    <a:pt x="84" y="243"/>
                  </a:cubicBezTo>
                  <a:cubicBezTo>
                    <a:pt x="71" y="230"/>
                    <a:pt x="71" y="230"/>
                    <a:pt x="71" y="230"/>
                  </a:cubicBezTo>
                  <a:cubicBezTo>
                    <a:pt x="71" y="220"/>
                    <a:pt x="71" y="220"/>
                    <a:pt x="71" y="220"/>
                  </a:cubicBezTo>
                  <a:cubicBezTo>
                    <a:pt x="77" y="214"/>
                    <a:pt x="77" y="214"/>
                    <a:pt x="77" y="214"/>
                  </a:cubicBezTo>
                  <a:cubicBezTo>
                    <a:pt x="77" y="204"/>
                    <a:pt x="77" y="204"/>
                    <a:pt x="77" y="204"/>
                  </a:cubicBezTo>
                  <a:cubicBezTo>
                    <a:pt x="85" y="197"/>
                    <a:pt x="85" y="197"/>
                    <a:pt x="85" y="197"/>
                  </a:cubicBezTo>
                  <a:cubicBezTo>
                    <a:pt x="85" y="185"/>
                    <a:pt x="85" y="185"/>
                    <a:pt x="85" y="185"/>
                  </a:cubicBezTo>
                  <a:cubicBezTo>
                    <a:pt x="72" y="173"/>
                    <a:pt x="72" y="173"/>
                    <a:pt x="72" y="173"/>
                  </a:cubicBezTo>
                  <a:cubicBezTo>
                    <a:pt x="72" y="158"/>
                    <a:pt x="72" y="158"/>
                    <a:pt x="72" y="158"/>
                  </a:cubicBezTo>
                  <a:cubicBezTo>
                    <a:pt x="85" y="146"/>
                    <a:pt x="85" y="146"/>
                    <a:pt x="85" y="146"/>
                  </a:cubicBezTo>
                  <a:cubicBezTo>
                    <a:pt x="85" y="121"/>
                    <a:pt x="85" y="121"/>
                    <a:pt x="85" y="121"/>
                  </a:cubicBezTo>
                  <a:cubicBezTo>
                    <a:pt x="85" y="120"/>
                    <a:pt x="85" y="120"/>
                    <a:pt x="85" y="120"/>
                  </a:cubicBezTo>
                  <a:cubicBezTo>
                    <a:pt x="108" y="111"/>
                    <a:pt x="124" y="89"/>
                    <a:pt x="124" y="62"/>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 name="Freeform 7"/>
            <p:cNvSpPr>
              <a:spLocks/>
            </p:cNvSpPr>
            <p:nvPr/>
          </p:nvSpPr>
          <p:spPr bwMode="auto">
            <a:xfrm>
              <a:off x="9690101" y="4532313"/>
              <a:ext cx="665163" cy="947738"/>
            </a:xfrm>
            <a:custGeom>
              <a:avLst/>
              <a:gdLst>
                <a:gd name="T0" fmla="*/ 46 w 108"/>
                <a:gd name="T1" fmla="*/ 0 h 154"/>
                <a:gd name="T2" fmla="*/ 3 w 108"/>
                <a:gd name="T3" fmla="*/ 18 h 154"/>
                <a:gd name="T4" fmla="*/ 1 w 108"/>
                <a:gd name="T5" fmla="*/ 45 h 154"/>
                <a:gd name="T6" fmla="*/ 50 w 108"/>
                <a:gd name="T7" fmla="*/ 96 h 154"/>
                <a:gd name="T8" fmla="*/ 60 w 108"/>
                <a:gd name="T9" fmla="*/ 154 h 154"/>
                <a:gd name="T10" fmla="*/ 69 w 108"/>
                <a:gd name="T11" fmla="*/ 146 h 154"/>
                <a:gd name="T12" fmla="*/ 69 w 108"/>
                <a:gd name="T13" fmla="*/ 121 h 154"/>
                <a:gd name="T14" fmla="*/ 69 w 108"/>
                <a:gd name="T15" fmla="*/ 120 h 154"/>
                <a:gd name="T16" fmla="*/ 96 w 108"/>
                <a:gd name="T17" fmla="*/ 99 h 154"/>
                <a:gd name="T18" fmla="*/ 95 w 108"/>
                <a:gd name="T19" fmla="*/ 90 h 154"/>
                <a:gd name="T20" fmla="*/ 95 w 108"/>
                <a:gd name="T21" fmla="*/ 88 h 154"/>
                <a:gd name="T22" fmla="*/ 106 w 108"/>
                <a:gd name="T23" fmla="*/ 80 h 154"/>
                <a:gd name="T24" fmla="*/ 108 w 108"/>
                <a:gd name="T25" fmla="*/ 62 h 154"/>
                <a:gd name="T26" fmla="*/ 46 w 108"/>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54">
                  <a:moveTo>
                    <a:pt x="46" y="0"/>
                  </a:moveTo>
                  <a:cubicBezTo>
                    <a:pt x="29" y="0"/>
                    <a:pt x="14" y="7"/>
                    <a:pt x="3" y="18"/>
                  </a:cubicBezTo>
                  <a:cubicBezTo>
                    <a:pt x="1" y="26"/>
                    <a:pt x="0" y="36"/>
                    <a:pt x="1" y="45"/>
                  </a:cubicBezTo>
                  <a:cubicBezTo>
                    <a:pt x="6" y="71"/>
                    <a:pt x="26" y="91"/>
                    <a:pt x="50" y="96"/>
                  </a:cubicBezTo>
                  <a:cubicBezTo>
                    <a:pt x="60" y="154"/>
                    <a:pt x="60" y="154"/>
                    <a:pt x="60" y="154"/>
                  </a:cubicBezTo>
                  <a:cubicBezTo>
                    <a:pt x="69" y="146"/>
                    <a:pt x="69" y="146"/>
                    <a:pt x="69" y="146"/>
                  </a:cubicBezTo>
                  <a:cubicBezTo>
                    <a:pt x="69" y="121"/>
                    <a:pt x="69" y="121"/>
                    <a:pt x="69" y="121"/>
                  </a:cubicBezTo>
                  <a:cubicBezTo>
                    <a:pt x="69" y="120"/>
                    <a:pt x="69" y="120"/>
                    <a:pt x="69" y="120"/>
                  </a:cubicBezTo>
                  <a:cubicBezTo>
                    <a:pt x="80" y="116"/>
                    <a:pt x="89" y="108"/>
                    <a:pt x="96" y="99"/>
                  </a:cubicBezTo>
                  <a:cubicBezTo>
                    <a:pt x="95" y="90"/>
                    <a:pt x="95" y="90"/>
                    <a:pt x="95" y="90"/>
                  </a:cubicBezTo>
                  <a:cubicBezTo>
                    <a:pt x="95" y="88"/>
                    <a:pt x="95" y="88"/>
                    <a:pt x="95" y="88"/>
                  </a:cubicBezTo>
                  <a:cubicBezTo>
                    <a:pt x="99" y="86"/>
                    <a:pt x="102" y="83"/>
                    <a:pt x="106" y="80"/>
                  </a:cubicBezTo>
                  <a:cubicBezTo>
                    <a:pt x="107" y="74"/>
                    <a:pt x="108" y="68"/>
                    <a:pt x="108" y="62"/>
                  </a:cubicBezTo>
                  <a:cubicBezTo>
                    <a:pt x="108" y="28"/>
                    <a:pt x="80" y="0"/>
                    <a:pt x="46"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65" name="Freeform 8"/>
            <p:cNvSpPr>
              <a:spLocks/>
            </p:cNvSpPr>
            <p:nvPr/>
          </p:nvSpPr>
          <p:spPr bwMode="auto">
            <a:xfrm>
              <a:off x="10090151" y="5646738"/>
              <a:ext cx="25400" cy="104775"/>
            </a:xfrm>
            <a:custGeom>
              <a:avLst/>
              <a:gdLst>
                <a:gd name="T0" fmla="*/ 16 w 16"/>
                <a:gd name="T1" fmla="*/ 16 h 66"/>
                <a:gd name="T2" fmla="*/ 0 w 16"/>
                <a:gd name="T3" fmla="*/ 0 h 66"/>
                <a:gd name="T4" fmla="*/ 8 w 16"/>
                <a:gd name="T5" fmla="*/ 66 h 66"/>
                <a:gd name="T6" fmla="*/ 16 w 16"/>
                <a:gd name="T7" fmla="*/ 62 h 66"/>
                <a:gd name="T8" fmla="*/ 16 w 16"/>
                <a:gd name="T9" fmla="*/ 16 h 66"/>
              </a:gdLst>
              <a:ahLst/>
              <a:cxnLst>
                <a:cxn ang="0">
                  <a:pos x="T0" y="T1"/>
                </a:cxn>
                <a:cxn ang="0">
                  <a:pos x="T2" y="T3"/>
                </a:cxn>
                <a:cxn ang="0">
                  <a:pos x="T4" y="T5"/>
                </a:cxn>
                <a:cxn ang="0">
                  <a:pos x="T6" y="T7"/>
                </a:cxn>
                <a:cxn ang="0">
                  <a:pos x="T8" y="T9"/>
                </a:cxn>
              </a:cxnLst>
              <a:rect l="0" t="0" r="r" b="b"/>
              <a:pathLst>
                <a:path w="16" h="66">
                  <a:moveTo>
                    <a:pt x="16" y="16"/>
                  </a:moveTo>
                  <a:lnTo>
                    <a:pt x="0" y="0"/>
                  </a:lnTo>
                  <a:lnTo>
                    <a:pt x="8" y="66"/>
                  </a:lnTo>
                  <a:lnTo>
                    <a:pt x="16" y="62"/>
                  </a:lnTo>
                  <a:lnTo>
                    <a:pt x="16" y="1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83" name="Freeform 9"/>
            <p:cNvSpPr>
              <a:spLocks/>
            </p:cNvSpPr>
            <p:nvPr/>
          </p:nvSpPr>
          <p:spPr bwMode="auto">
            <a:xfrm>
              <a:off x="9696451" y="4291013"/>
              <a:ext cx="825500" cy="1793875"/>
            </a:xfrm>
            <a:custGeom>
              <a:avLst/>
              <a:gdLst>
                <a:gd name="T0" fmla="*/ 125 w 134"/>
                <a:gd name="T1" fmla="*/ 259 h 291"/>
                <a:gd name="T2" fmla="*/ 130 w 134"/>
                <a:gd name="T3" fmla="*/ 251 h 291"/>
                <a:gd name="T4" fmla="*/ 127 w 134"/>
                <a:gd name="T5" fmla="*/ 240 h 291"/>
                <a:gd name="T6" fmla="*/ 112 w 134"/>
                <a:gd name="T7" fmla="*/ 230 h 291"/>
                <a:gd name="T8" fmla="*/ 110 w 134"/>
                <a:gd name="T9" fmla="*/ 220 h 291"/>
                <a:gd name="T10" fmla="*/ 114 w 134"/>
                <a:gd name="T11" fmla="*/ 212 h 291"/>
                <a:gd name="T12" fmla="*/ 112 w 134"/>
                <a:gd name="T13" fmla="*/ 203 h 291"/>
                <a:gd name="T14" fmla="*/ 118 w 134"/>
                <a:gd name="T15" fmla="*/ 194 h 291"/>
                <a:gd name="T16" fmla="*/ 115 w 134"/>
                <a:gd name="T17" fmla="*/ 182 h 291"/>
                <a:gd name="T18" fmla="*/ 100 w 134"/>
                <a:gd name="T19" fmla="*/ 173 h 291"/>
                <a:gd name="T20" fmla="*/ 97 w 134"/>
                <a:gd name="T21" fmla="*/ 159 h 291"/>
                <a:gd name="T22" fmla="*/ 107 w 134"/>
                <a:gd name="T23" fmla="*/ 144 h 291"/>
                <a:gd name="T24" fmla="*/ 102 w 134"/>
                <a:gd name="T25" fmla="*/ 121 h 291"/>
                <a:gd name="T26" fmla="*/ 102 w 134"/>
                <a:gd name="T27" fmla="*/ 119 h 291"/>
                <a:gd name="T28" fmla="*/ 128 w 134"/>
                <a:gd name="T29" fmla="*/ 54 h 291"/>
                <a:gd name="T30" fmla="*/ 55 w 134"/>
                <a:gd name="T31" fmla="*/ 7 h 291"/>
                <a:gd name="T32" fmla="*/ 7 w 134"/>
                <a:gd name="T33" fmla="*/ 81 h 291"/>
                <a:gd name="T34" fmla="*/ 58 w 134"/>
                <a:gd name="T35" fmla="*/ 129 h 291"/>
                <a:gd name="T36" fmla="*/ 90 w 134"/>
                <a:gd name="T37" fmla="*/ 278 h 291"/>
                <a:gd name="T38" fmla="*/ 99 w 134"/>
                <a:gd name="T39" fmla="*/ 282 h 291"/>
                <a:gd name="T40" fmla="*/ 109 w 134"/>
                <a:gd name="T41" fmla="*/ 287 h 291"/>
                <a:gd name="T42" fmla="*/ 117 w 134"/>
                <a:gd name="T43" fmla="*/ 291 h 291"/>
                <a:gd name="T44" fmla="*/ 117 w 134"/>
                <a:gd name="T45" fmla="*/ 291 h 291"/>
                <a:gd name="T46" fmla="*/ 128 w 134"/>
                <a:gd name="T47" fmla="*/ 274 h 291"/>
                <a:gd name="T48" fmla="*/ 125 w 134"/>
                <a:gd name="T49" fmla="*/ 259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4" h="291">
                  <a:moveTo>
                    <a:pt x="125" y="259"/>
                  </a:moveTo>
                  <a:cubicBezTo>
                    <a:pt x="130" y="251"/>
                    <a:pt x="130" y="251"/>
                    <a:pt x="130" y="251"/>
                  </a:cubicBezTo>
                  <a:cubicBezTo>
                    <a:pt x="127" y="240"/>
                    <a:pt x="127" y="240"/>
                    <a:pt x="127" y="240"/>
                  </a:cubicBezTo>
                  <a:cubicBezTo>
                    <a:pt x="112" y="230"/>
                    <a:pt x="112" y="230"/>
                    <a:pt x="112" y="230"/>
                  </a:cubicBezTo>
                  <a:cubicBezTo>
                    <a:pt x="110" y="220"/>
                    <a:pt x="110" y="220"/>
                    <a:pt x="110" y="220"/>
                  </a:cubicBezTo>
                  <a:cubicBezTo>
                    <a:pt x="114" y="212"/>
                    <a:pt x="114" y="212"/>
                    <a:pt x="114" y="212"/>
                  </a:cubicBezTo>
                  <a:cubicBezTo>
                    <a:pt x="112" y="203"/>
                    <a:pt x="112" y="203"/>
                    <a:pt x="112" y="203"/>
                  </a:cubicBezTo>
                  <a:cubicBezTo>
                    <a:pt x="118" y="194"/>
                    <a:pt x="118" y="194"/>
                    <a:pt x="118" y="194"/>
                  </a:cubicBezTo>
                  <a:cubicBezTo>
                    <a:pt x="115" y="182"/>
                    <a:pt x="115" y="182"/>
                    <a:pt x="115" y="182"/>
                  </a:cubicBezTo>
                  <a:cubicBezTo>
                    <a:pt x="100" y="173"/>
                    <a:pt x="100" y="173"/>
                    <a:pt x="100" y="173"/>
                  </a:cubicBezTo>
                  <a:cubicBezTo>
                    <a:pt x="97" y="159"/>
                    <a:pt x="97" y="159"/>
                    <a:pt x="97" y="159"/>
                  </a:cubicBezTo>
                  <a:cubicBezTo>
                    <a:pt x="107" y="144"/>
                    <a:pt x="107" y="144"/>
                    <a:pt x="107" y="144"/>
                  </a:cubicBezTo>
                  <a:cubicBezTo>
                    <a:pt x="102" y="121"/>
                    <a:pt x="102" y="121"/>
                    <a:pt x="102" y="121"/>
                  </a:cubicBezTo>
                  <a:cubicBezTo>
                    <a:pt x="102" y="119"/>
                    <a:pt x="102" y="119"/>
                    <a:pt x="102" y="119"/>
                  </a:cubicBezTo>
                  <a:cubicBezTo>
                    <a:pt x="123" y="106"/>
                    <a:pt x="134" y="80"/>
                    <a:pt x="128" y="54"/>
                  </a:cubicBezTo>
                  <a:cubicBezTo>
                    <a:pt x="121" y="21"/>
                    <a:pt x="88" y="0"/>
                    <a:pt x="55" y="7"/>
                  </a:cubicBezTo>
                  <a:cubicBezTo>
                    <a:pt x="21" y="14"/>
                    <a:pt x="0" y="47"/>
                    <a:pt x="7" y="81"/>
                  </a:cubicBezTo>
                  <a:cubicBezTo>
                    <a:pt x="12" y="106"/>
                    <a:pt x="33" y="125"/>
                    <a:pt x="58" y="129"/>
                  </a:cubicBezTo>
                  <a:cubicBezTo>
                    <a:pt x="90" y="278"/>
                    <a:pt x="90" y="278"/>
                    <a:pt x="90" y="278"/>
                  </a:cubicBezTo>
                  <a:cubicBezTo>
                    <a:pt x="99" y="282"/>
                    <a:pt x="99" y="282"/>
                    <a:pt x="99" y="282"/>
                  </a:cubicBezTo>
                  <a:cubicBezTo>
                    <a:pt x="109" y="287"/>
                    <a:pt x="109" y="287"/>
                    <a:pt x="109" y="287"/>
                  </a:cubicBezTo>
                  <a:cubicBezTo>
                    <a:pt x="117" y="291"/>
                    <a:pt x="117" y="291"/>
                    <a:pt x="117" y="291"/>
                  </a:cubicBezTo>
                  <a:cubicBezTo>
                    <a:pt x="117" y="291"/>
                    <a:pt x="117" y="291"/>
                    <a:pt x="117" y="291"/>
                  </a:cubicBezTo>
                  <a:cubicBezTo>
                    <a:pt x="128" y="274"/>
                    <a:pt x="128" y="274"/>
                    <a:pt x="128" y="274"/>
                  </a:cubicBezTo>
                  <a:lnTo>
                    <a:pt x="125" y="259"/>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88" name="Freeform 10"/>
            <p:cNvSpPr>
              <a:spLocks/>
            </p:cNvSpPr>
            <p:nvPr/>
          </p:nvSpPr>
          <p:spPr bwMode="auto">
            <a:xfrm>
              <a:off x="9782176" y="1000126"/>
              <a:ext cx="369888" cy="1449388"/>
            </a:xfrm>
            <a:custGeom>
              <a:avLst/>
              <a:gdLst>
                <a:gd name="T0" fmla="*/ 191 w 233"/>
                <a:gd name="T1" fmla="*/ 66 h 913"/>
                <a:gd name="T2" fmla="*/ 191 w 233"/>
                <a:gd name="T3" fmla="*/ 901 h 913"/>
                <a:gd name="T4" fmla="*/ 148 w 233"/>
                <a:gd name="T5" fmla="*/ 901 h 913"/>
                <a:gd name="T6" fmla="*/ 148 w 233"/>
                <a:gd name="T7" fmla="*/ 31 h 913"/>
                <a:gd name="T8" fmla="*/ 109 w 233"/>
                <a:gd name="T9" fmla="*/ 0 h 913"/>
                <a:gd name="T10" fmla="*/ 109 w 233"/>
                <a:gd name="T11" fmla="*/ 0 h 913"/>
                <a:gd name="T12" fmla="*/ 35 w 233"/>
                <a:gd name="T13" fmla="*/ 74 h 913"/>
                <a:gd name="T14" fmla="*/ 35 w 233"/>
                <a:gd name="T15" fmla="*/ 152 h 913"/>
                <a:gd name="T16" fmla="*/ 0 w 233"/>
                <a:gd name="T17" fmla="*/ 187 h 913"/>
                <a:gd name="T18" fmla="*/ 0 w 233"/>
                <a:gd name="T19" fmla="*/ 249 h 913"/>
                <a:gd name="T20" fmla="*/ 70 w 233"/>
                <a:gd name="T21" fmla="*/ 315 h 913"/>
                <a:gd name="T22" fmla="*/ 70 w 233"/>
                <a:gd name="T23" fmla="*/ 369 h 913"/>
                <a:gd name="T24" fmla="*/ 39 w 233"/>
                <a:gd name="T25" fmla="*/ 400 h 913"/>
                <a:gd name="T26" fmla="*/ 39 w 233"/>
                <a:gd name="T27" fmla="*/ 451 h 913"/>
                <a:gd name="T28" fmla="*/ 0 w 233"/>
                <a:gd name="T29" fmla="*/ 489 h 913"/>
                <a:gd name="T30" fmla="*/ 0 w 233"/>
                <a:gd name="T31" fmla="*/ 548 h 913"/>
                <a:gd name="T32" fmla="*/ 66 w 233"/>
                <a:gd name="T33" fmla="*/ 610 h 913"/>
                <a:gd name="T34" fmla="*/ 66 w 233"/>
                <a:gd name="T35" fmla="*/ 684 h 913"/>
                <a:gd name="T36" fmla="*/ 0 w 233"/>
                <a:gd name="T37" fmla="*/ 750 h 913"/>
                <a:gd name="T38" fmla="*/ 0 w 233"/>
                <a:gd name="T39" fmla="*/ 874 h 913"/>
                <a:gd name="T40" fmla="*/ 0 w 233"/>
                <a:gd name="T41" fmla="*/ 913 h 913"/>
                <a:gd name="T42" fmla="*/ 233 w 233"/>
                <a:gd name="T43" fmla="*/ 913 h 913"/>
                <a:gd name="T44" fmla="*/ 233 w 233"/>
                <a:gd name="T45" fmla="*/ 97 h 913"/>
                <a:gd name="T46" fmla="*/ 191 w 233"/>
                <a:gd name="T47" fmla="*/ 66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913">
                  <a:moveTo>
                    <a:pt x="191" y="66"/>
                  </a:moveTo>
                  <a:lnTo>
                    <a:pt x="191" y="901"/>
                  </a:lnTo>
                  <a:lnTo>
                    <a:pt x="148" y="901"/>
                  </a:lnTo>
                  <a:lnTo>
                    <a:pt x="148" y="31"/>
                  </a:lnTo>
                  <a:lnTo>
                    <a:pt x="109" y="0"/>
                  </a:lnTo>
                  <a:lnTo>
                    <a:pt x="109" y="0"/>
                  </a:lnTo>
                  <a:lnTo>
                    <a:pt x="35" y="74"/>
                  </a:lnTo>
                  <a:lnTo>
                    <a:pt x="35" y="152"/>
                  </a:lnTo>
                  <a:lnTo>
                    <a:pt x="0" y="187"/>
                  </a:lnTo>
                  <a:lnTo>
                    <a:pt x="0" y="249"/>
                  </a:lnTo>
                  <a:lnTo>
                    <a:pt x="70" y="315"/>
                  </a:lnTo>
                  <a:lnTo>
                    <a:pt x="70" y="369"/>
                  </a:lnTo>
                  <a:lnTo>
                    <a:pt x="39" y="400"/>
                  </a:lnTo>
                  <a:lnTo>
                    <a:pt x="39" y="451"/>
                  </a:lnTo>
                  <a:lnTo>
                    <a:pt x="0" y="489"/>
                  </a:lnTo>
                  <a:lnTo>
                    <a:pt x="0" y="548"/>
                  </a:lnTo>
                  <a:lnTo>
                    <a:pt x="66" y="610"/>
                  </a:lnTo>
                  <a:lnTo>
                    <a:pt x="66" y="684"/>
                  </a:lnTo>
                  <a:lnTo>
                    <a:pt x="0" y="750"/>
                  </a:lnTo>
                  <a:lnTo>
                    <a:pt x="0" y="874"/>
                  </a:lnTo>
                  <a:lnTo>
                    <a:pt x="0" y="913"/>
                  </a:lnTo>
                  <a:lnTo>
                    <a:pt x="233" y="913"/>
                  </a:lnTo>
                  <a:lnTo>
                    <a:pt x="233" y="97"/>
                  </a:lnTo>
                  <a:lnTo>
                    <a:pt x="191" y="66"/>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89" name="Freeform 11"/>
            <p:cNvSpPr>
              <a:spLocks/>
            </p:cNvSpPr>
            <p:nvPr/>
          </p:nvSpPr>
          <p:spPr bwMode="auto">
            <a:xfrm>
              <a:off x="10017126" y="1049338"/>
              <a:ext cx="68263" cy="1381125"/>
            </a:xfrm>
            <a:custGeom>
              <a:avLst/>
              <a:gdLst>
                <a:gd name="T0" fmla="*/ 43 w 43"/>
                <a:gd name="T1" fmla="*/ 870 h 870"/>
                <a:gd name="T2" fmla="*/ 43 w 43"/>
                <a:gd name="T3" fmla="*/ 35 h 870"/>
                <a:gd name="T4" fmla="*/ 0 w 43"/>
                <a:gd name="T5" fmla="*/ 0 h 870"/>
                <a:gd name="T6" fmla="*/ 0 w 43"/>
                <a:gd name="T7" fmla="*/ 870 h 870"/>
                <a:gd name="T8" fmla="*/ 43 w 43"/>
                <a:gd name="T9" fmla="*/ 870 h 870"/>
              </a:gdLst>
              <a:ahLst/>
              <a:cxnLst>
                <a:cxn ang="0">
                  <a:pos x="T0" y="T1"/>
                </a:cxn>
                <a:cxn ang="0">
                  <a:pos x="T2" y="T3"/>
                </a:cxn>
                <a:cxn ang="0">
                  <a:pos x="T4" y="T5"/>
                </a:cxn>
                <a:cxn ang="0">
                  <a:pos x="T6" y="T7"/>
                </a:cxn>
                <a:cxn ang="0">
                  <a:pos x="T8" y="T9"/>
                </a:cxn>
              </a:cxnLst>
              <a:rect l="0" t="0" r="r" b="b"/>
              <a:pathLst>
                <a:path w="43" h="870">
                  <a:moveTo>
                    <a:pt x="43" y="870"/>
                  </a:moveTo>
                  <a:lnTo>
                    <a:pt x="43" y="35"/>
                  </a:lnTo>
                  <a:lnTo>
                    <a:pt x="0" y="0"/>
                  </a:lnTo>
                  <a:lnTo>
                    <a:pt x="0" y="870"/>
                  </a:lnTo>
                  <a:lnTo>
                    <a:pt x="43" y="87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0" name="Freeform 12"/>
            <p:cNvSpPr>
              <a:spLocks noEditPoints="1"/>
            </p:cNvSpPr>
            <p:nvPr/>
          </p:nvSpPr>
          <p:spPr bwMode="auto">
            <a:xfrm>
              <a:off x="9363076" y="2393951"/>
              <a:ext cx="1208088" cy="1212850"/>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2" name="Freeform 14"/>
            <p:cNvSpPr>
              <a:spLocks/>
            </p:cNvSpPr>
            <p:nvPr/>
          </p:nvSpPr>
          <p:spPr bwMode="auto">
            <a:xfrm>
              <a:off x="9899651" y="3416301"/>
              <a:ext cx="153988" cy="455613"/>
            </a:xfrm>
            <a:custGeom>
              <a:avLst/>
              <a:gdLst>
                <a:gd name="T0" fmla="*/ 25 w 25"/>
                <a:gd name="T1" fmla="*/ 12 h 74"/>
                <a:gd name="T2" fmla="*/ 12 w 25"/>
                <a:gd name="T3" fmla="*/ 0 h 74"/>
                <a:gd name="T4" fmla="*/ 0 w 25"/>
                <a:gd name="T5" fmla="*/ 12 h 74"/>
                <a:gd name="T6" fmla="*/ 0 w 25"/>
                <a:gd name="T7" fmla="*/ 74 h 74"/>
                <a:gd name="T8" fmla="*/ 25 w 25"/>
                <a:gd name="T9" fmla="*/ 74 h 74"/>
                <a:gd name="T10" fmla="*/ 25 w 25"/>
                <a:gd name="T11" fmla="*/ 12 h 74"/>
              </a:gdLst>
              <a:ahLst/>
              <a:cxnLst>
                <a:cxn ang="0">
                  <a:pos x="T0" y="T1"/>
                </a:cxn>
                <a:cxn ang="0">
                  <a:pos x="T2" y="T3"/>
                </a:cxn>
                <a:cxn ang="0">
                  <a:pos x="T4" y="T5"/>
                </a:cxn>
                <a:cxn ang="0">
                  <a:pos x="T6" y="T7"/>
                </a:cxn>
                <a:cxn ang="0">
                  <a:pos x="T8" y="T9"/>
                </a:cxn>
                <a:cxn ang="0">
                  <a:pos x="T10" y="T11"/>
                </a:cxn>
              </a:cxnLst>
              <a:rect l="0" t="0" r="r" b="b"/>
              <a:pathLst>
                <a:path w="25" h="74">
                  <a:moveTo>
                    <a:pt x="25" y="12"/>
                  </a:moveTo>
                  <a:cubicBezTo>
                    <a:pt x="25" y="5"/>
                    <a:pt x="19" y="0"/>
                    <a:pt x="12" y="0"/>
                  </a:cubicBezTo>
                  <a:cubicBezTo>
                    <a:pt x="5" y="0"/>
                    <a:pt x="0" y="5"/>
                    <a:pt x="0" y="12"/>
                  </a:cubicBezTo>
                  <a:cubicBezTo>
                    <a:pt x="0" y="74"/>
                    <a:pt x="0" y="74"/>
                    <a:pt x="0" y="74"/>
                  </a:cubicBezTo>
                  <a:cubicBezTo>
                    <a:pt x="25" y="74"/>
                    <a:pt x="25" y="74"/>
                    <a:pt x="25" y="74"/>
                  </a:cubicBezTo>
                  <a:lnTo>
                    <a:pt x="25" y="1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3" name="Oval 15"/>
            <p:cNvSpPr>
              <a:spLocks noChangeArrowheads="1"/>
            </p:cNvSpPr>
            <p:nvPr/>
          </p:nvSpPr>
          <p:spPr bwMode="auto">
            <a:xfrm>
              <a:off x="9850438" y="4519613"/>
              <a:ext cx="246063" cy="2460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sp>
          <p:nvSpPr>
            <p:cNvPr id="94" name="Freeform 16"/>
            <p:cNvSpPr>
              <a:spLocks/>
            </p:cNvSpPr>
            <p:nvPr/>
          </p:nvSpPr>
          <p:spPr bwMode="auto">
            <a:xfrm>
              <a:off x="9899651" y="3871913"/>
              <a:ext cx="153988" cy="844550"/>
            </a:xfrm>
            <a:custGeom>
              <a:avLst/>
              <a:gdLst>
                <a:gd name="T0" fmla="*/ 0 w 25"/>
                <a:gd name="T1" fmla="*/ 0 h 137"/>
                <a:gd name="T2" fmla="*/ 0 w 25"/>
                <a:gd name="T3" fmla="*/ 125 h 137"/>
                <a:gd name="T4" fmla="*/ 12 w 25"/>
                <a:gd name="T5" fmla="*/ 137 h 137"/>
                <a:gd name="T6" fmla="*/ 25 w 25"/>
                <a:gd name="T7" fmla="*/ 125 h 137"/>
                <a:gd name="T8" fmla="*/ 25 w 25"/>
                <a:gd name="T9" fmla="*/ 0 h 137"/>
                <a:gd name="T10" fmla="*/ 0 w 25"/>
                <a:gd name="T11" fmla="*/ 0 h 137"/>
              </a:gdLst>
              <a:ahLst/>
              <a:cxnLst>
                <a:cxn ang="0">
                  <a:pos x="T0" y="T1"/>
                </a:cxn>
                <a:cxn ang="0">
                  <a:pos x="T2" y="T3"/>
                </a:cxn>
                <a:cxn ang="0">
                  <a:pos x="T4" y="T5"/>
                </a:cxn>
                <a:cxn ang="0">
                  <a:pos x="T6" y="T7"/>
                </a:cxn>
                <a:cxn ang="0">
                  <a:pos x="T8" y="T9"/>
                </a:cxn>
                <a:cxn ang="0">
                  <a:pos x="T10" y="T11"/>
                </a:cxn>
              </a:cxnLst>
              <a:rect l="0" t="0" r="r" b="b"/>
              <a:pathLst>
                <a:path w="25" h="137">
                  <a:moveTo>
                    <a:pt x="0" y="0"/>
                  </a:moveTo>
                  <a:cubicBezTo>
                    <a:pt x="0" y="125"/>
                    <a:pt x="0" y="125"/>
                    <a:pt x="0" y="125"/>
                  </a:cubicBezTo>
                  <a:cubicBezTo>
                    <a:pt x="0" y="132"/>
                    <a:pt x="5" y="137"/>
                    <a:pt x="12" y="137"/>
                  </a:cubicBezTo>
                  <a:cubicBezTo>
                    <a:pt x="19" y="137"/>
                    <a:pt x="25" y="132"/>
                    <a:pt x="25" y="125"/>
                  </a:cubicBezTo>
                  <a:cubicBezTo>
                    <a:pt x="25" y="0"/>
                    <a:pt x="25" y="0"/>
                    <a:pt x="25" y="0"/>
                  </a:cubicBez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1684"/>
              <a:endParaRPr lang="en-US">
                <a:solidFill>
                  <a:srgbClr val="FFFFFF"/>
                </a:solidFill>
              </a:endParaRPr>
            </a:p>
          </p:txBody>
        </p:sp>
        <p:pic>
          <p:nvPicPr>
            <p:cNvPr id="95" name="Picture 94"/>
            <p:cNvPicPr>
              <a:picLocks noChangeAspect="1"/>
            </p:cNvPicPr>
            <p:nvPr/>
          </p:nvPicPr>
          <p:blipFill>
            <a:blip r:embed="rId3"/>
            <a:stretch>
              <a:fillRect/>
            </a:stretch>
          </p:blipFill>
          <p:spPr>
            <a:xfrm>
              <a:off x="9580162" y="2894862"/>
              <a:ext cx="802944" cy="240224"/>
            </a:xfrm>
            <a:prstGeom prst="rect">
              <a:avLst/>
            </a:prstGeom>
          </p:spPr>
        </p:pic>
      </p:gr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65855" y="1105084"/>
            <a:ext cx="3828064" cy="3828064"/>
          </a:xfrm>
          <a:prstGeom prst="rect">
            <a:avLst/>
          </a:prstGeom>
          <a:noFill/>
          <a:ln>
            <a:noFill/>
          </a:ln>
        </p:spPr>
      </p:pic>
      <p:cxnSp>
        <p:nvCxnSpPr>
          <p:cNvPr id="23" name="Straight Connector 22"/>
          <p:cNvCxnSpPr/>
          <p:nvPr/>
        </p:nvCxnSpPr>
        <p:spPr>
          <a:xfrm>
            <a:off x="302692" y="2857139"/>
            <a:ext cx="7206289" cy="0"/>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5"/>
          <a:stretch>
            <a:fillRect/>
          </a:stretch>
        </p:blipFill>
        <p:spPr>
          <a:xfrm>
            <a:off x="8306063" y="632413"/>
            <a:ext cx="3446197" cy="4651397"/>
          </a:xfrm>
          <a:prstGeom prst="rect">
            <a:avLst/>
          </a:prstGeom>
        </p:spPr>
      </p:pic>
      <p:grpSp>
        <p:nvGrpSpPr>
          <p:cNvPr id="10" name="Group 9"/>
          <p:cNvGrpSpPr/>
          <p:nvPr/>
        </p:nvGrpSpPr>
        <p:grpSpPr>
          <a:xfrm>
            <a:off x="883" y="5817892"/>
            <a:ext cx="12434711" cy="1176136"/>
            <a:chOff x="883" y="5817892"/>
            <a:chExt cx="12434711" cy="1176136"/>
          </a:xfrm>
        </p:grpSpPr>
        <p:sp>
          <p:nvSpPr>
            <p:cNvPr id="2" name="Rectangle 1"/>
            <p:cNvSpPr/>
            <p:nvPr/>
          </p:nvSpPr>
          <p:spPr bwMode="auto">
            <a:xfrm>
              <a:off x="883" y="5817892"/>
              <a:ext cx="12434711" cy="117613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0" name="Group 19"/>
            <p:cNvGrpSpPr/>
            <p:nvPr/>
          </p:nvGrpSpPr>
          <p:grpSpPr>
            <a:xfrm>
              <a:off x="2232007" y="5893459"/>
              <a:ext cx="7736093" cy="910292"/>
              <a:chOff x="406812" y="5990143"/>
              <a:chExt cx="7737192" cy="910421"/>
            </a:xfrm>
          </p:grpSpPr>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6812" y="6083557"/>
                <a:ext cx="1157252" cy="277742"/>
              </a:xfrm>
              <a:prstGeom prst="rect">
                <a:avLst/>
              </a:prstGeom>
            </p:spPr>
          </p:pic>
          <p:grpSp>
            <p:nvGrpSpPr>
              <p:cNvPr id="25" name="Group 24"/>
              <p:cNvGrpSpPr/>
              <p:nvPr/>
            </p:nvGrpSpPr>
            <p:grpSpPr>
              <a:xfrm>
                <a:off x="3925035" y="6605337"/>
                <a:ext cx="1440037" cy="295227"/>
                <a:chOff x="3619588" y="2361451"/>
                <a:chExt cx="8099724" cy="1660550"/>
              </a:xfrm>
            </p:grpSpPr>
            <p:pic>
              <p:nvPicPr>
                <p:cNvPr id="31" name="Picture 30"/>
                <p:cNvPicPr>
                  <a:picLocks noChangeAspect="1"/>
                </p:cNvPicPr>
                <p:nvPr/>
              </p:nvPicPr>
              <p:blipFill rotWithShape="1">
                <a:blip r:embed="rId7" cstate="print">
                  <a:extLst>
                    <a:ext uri="{28A0092B-C50C-407E-A947-70E740481C1C}">
                      <a14:useLocalDpi xmlns:a14="http://schemas.microsoft.com/office/drawing/2010/main" val="0"/>
                    </a:ext>
                  </a:extLst>
                </a:blip>
                <a:srcRect l="14897" t="3511" r="18809" b="33330"/>
                <a:stretch/>
              </p:blipFill>
              <p:spPr>
                <a:xfrm>
                  <a:off x="3619588" y="2361451"/>
                  <a:ext cx="3233314" cy="1660550"/>
                </a:xfrm>
                <a:prstGeom prst="rect">
                  <a:avLst/>
                </a:prstGeom>
              </p:spPr>
            </p:pic>
            <p:pic>
              <p:nvPicPr>
                <p:cNvPr id="32" name="Picture 31"/>
                <p:cNvPicPr>
                  <a:picLocks noChangeAspect="1"/>
                </p:cNvPicPr>
                <p:nvPr/>
              </p:nvPicPr>
              <p:blipFill rotWithShape="1">
                <a:blip r:embed="rId8" cstate="print">
                  <a:extLst>
                    <a:ext uri="{28A0092B-C50C-407E-A947-70E740481C1C}">
                      <a14:useLocalDpi xmlns:a14="http://schemas.microsoft.com/office/drawing/2010/main" val="0"/>
                    </a:ext>
                  </a:extLst>
                </a:blip>
                <a:srcRect l="281" t="68726" r="126" b="11519"/>
                <a:stretch/>
              </p:blipFill>
              <p:spPr>
                <a:xfrm>
                  <a:off x="6862019" y="3152559"/>
                  <a:ext cx="4857293" cy="519382"/>
                </a:xfrm>
                <a:prstGeom prst="rect">
                  <a:avLst/>
                </a:prstGeom>
              </p:spPr>
            </p:pic>
          </p:grpSp>
          <p:pic>
            <p:nvPicPr>
              <p:cNvPr id="26" name="Picture 2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09820" y="6005807"/>
                <a:ext cx="449096" cy="413872"/>
              </a:xfrm>
              <a:prstGeom prst="rect">
                <a:avLst/>
              </a:prstGeom>
            </p:spPr>
          </p:pic>
          <p:pic>
            <p:nvPicPr>
              <p:cNvPr id="27" name="Picture 26"/>
              <p:cNvPicPr>
                <a:picLocks noChangeAspect="1"/>
              </p:cNvPicPr>
              <p:nvPr/>
            </p:nvPicPr>
            <p:blipFill>
              <a:blip r:embed="rId10"/>
              <a:stretch>
                <a:fillRect/>
              </a:stretch>
            </p:blipFill>
            <p:spPr>
              <a:xfrm>
                <a:off x="4876234" y="6185687"/>
                <a:ext cx="1315563" cy="221946"/>
              </a:xfrm>
              <a:prstGeom prst="rect">
                <a:avLst/>
              </a:prstGeom>
            </p:spPr>
          </p:pic>
          <p:pic>
            <p:nvPicPr>
              <p:cNvPr id="28" name="Picture 27"/>
              <p:cNvPicPr>
                <a:picLocks noChangeAspect="1"/>
              </p:cNvPicPr>
              <p:nvPr/>
            </p:nvPicPr>
            <p:blipFill>
              <a:blip r:embed="rId11"/>
              <a:stretch>
                <a:fillRect/>
              </a:stretch>
            </p:blipFill>
            <p:spPr>
              <a:xfrm>
                <a:off x="2334368" y="6687142"/>
                <a:ext cx="1157284" cy="140234"/>
              </a:xfrm>
              <a:prstGeom prst="rect">
                <a:avLst/>
              </a:prstGeom>
            </p:spPr>
          </p:pic>
          <p:pic>
            <p:nvPicPr>
              <p:cNvPr id="29" name="Picture 28"/>
              <p:cNvPicPr>
                <a:picLocks noChangeAspect="1"/>
              </p:cNvPicPr>
              <p:nvPr/>
            </p:nvPicPr>
            <p:blipFill>
              <a:blip r:embed="rId12"/>
              <a:stretch>
                <a:fillRect/>
              </a:stretch>
            </p:blipFill>
            <p:spPr>
              <a:xfrm>
                <a:off x="3331801" y="6087004"/>
                <a:ext cx="741792" cy="391031"/>
              </a:xfrm>
              <a:prstGeom prst="rect">
                <a:avLst/>
              </a:prstGeom>
            </p:spPr>
          </p:pic>
          <p:pic>
            <p:nvPicPr>
              <p:cNvPr id="30" name="Picture 29"/>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55287" y="5990143"/>
                <a:ext cx="1088717" cy="490990"/>
              </a:xfrm>
              <a:prstGeom prst="rect">
                <a:avLst/>
              </a:prstGeom>
            </p:spPr>
          </p:pic>
        </p:grpSp>
        <p:pic>
          <p:nvPicPr>
            <p:cNvPr id="3" name="Picture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10412" y="6381282"/>
              <a:ext cx="1780638" cy="461179"/>
            </a:xfrm>
            <a:prstGeom prst="rect">
              <a:avLst/>
            </a:prstGeom>
          </p:spPr>
        </p:pic>
        <p:pic>
          <p:nvPicPr>
            <p:cNvPr id="6" name="Picture 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367658" y="6462316"/>
              <a:ext cx="1211296" cy="380145"/>
            </a:xfrm>
            <a:prstGeom prst="rect">
              <a:avLst/>
            </a:prstGeom>
          </p:spPr>
        </p:pic>
      </p:grpSp>
    </p:spTree>
    <p:extLst>
      <p:ext uri="{BB962C8B-B14F-4D97-AF65-F5344CB8AC3E}">
        <p14:creationId xmlns:p14="http://schemas.microsoft.com/office/powerpoint/2010/main" val="34075231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8.45034E-7 -1.53881E-6 L -0.05285 -1.53881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2.56015E-6 L -0.05284 2.56015E-6 " pathEditMode="relative" rAng="0" ptsTypes="AA">
                                      <p:cBhvr>
                                        <p:cTn id="14" dur="750" spd="-100000" fill="hold"/>
                                        <p:tgtEl>
                                          <p:spTgt spid="4"/>
                                        </p:tgtEl>
                                        <p:attrNameLst>
                                          <p:attrName>ppt_x</p:attrName>
                                          <p:attrName>ppt_y</p:attrName>
                                        </p:attrNameLst>
                                      </p:cBhvr>
                                      <p:rCtr x="-2642" y="0"/>
                                    </p:animMotion>
                                  </p:childTnLst>
                                </p:cTn>
                              </p:par>
                              <p:par>
                                <p:cTn id="15" presetID="2" presetClass="entr" presetSubtype="2" decel="100000" fill="hold" nodeType="withEffect">
                                  <p:stCondLst>
                                    <p:cond delay="250"/>
                                  </p:stCondLst>
                                  <p:childTnLst>
                                    <p:set>
                                      <p:cBhvr>
                                        <p:cTn id="16" dur="1" fill="hold">
                                          <p:stCondLst>
                                            <p:cond delay="0"/>
                                          </p:stCondLst>
                                        </p:cTn>
                                        <p:tgtEl>
                                          <p:spTgt spid="96"/>
                                        </p:tgtEl>
                                        <p:attrNameLst>
                                          <p:attrName>style.visibility</p:attrName>
                                        </p:attrNameLst>
                                      </p:cBhvr>
                                      <p:to>
                                        <p:strVal val="visible"/>
                                      </p:to>
                                    </p:set>
                                    <p:anim calcmode="lin" valueType="num">
                                      <p:cBhvr additive="base">
                                        <p:cTn id="17" dur="850" fill="hold"/>
                                        <p:tgtEl>
                                          <p:spTgt spid="96"/>
                                        </p:tgtEl>
                                        <p:attrNameLst>
                                          <p:attrName>ppt_x</p:attrName>
                                        </p:attrNameLst>
                                      </p:cBhvr>
                                      <p:tavLst>
                                        <p:tav tm="0">
                                          <p:val>
                                            <p:strVal val="1+#ppt_w/2"/>
                                          </p:val>
                                        </p:tav>
                                        <p:tav tm="100000">
                                          <p:val>
                                            <p:strVal val="#ppt_x"/>
                                          </p:val>
                                        </p:tav>
                                      </p:tavLst>
                                    </p:anim>
                                    <p:anim calcmode="lin" valueType="num">
                                      <p:cBhvr additive="base">
                                        <p:cTn id="18" dur="850" fill="hold"/>
                                        <p:tgtEl>
                                          <p:spTgt spid="96"/>
                                        </p:tgtEl>
                                        <p:attrNameLst>
                                          <p:attrName>ppt_y</p:attrName>
                                        </p:attrNameLst>
                                      </p:cBhvr>
                                      <p:tavLst>
                                        <p:tav tm="0">
                                          <p:val>
                                            <p:strVal val="#ppt_y"/>
                                          </p:val>
                                        </p:tav>
                                        <p:tav tm="100000">
                                          <p:val>
                                            <p:strVal val="#ppt_y"/>
                                          </p:val>
                                        </p:tav>
                                      </p:tavLst>
                                    </p:anim>
                                  </p:childTnLst>
                                </p:cTn>
                              </p:par>
                            </p:childTnLst>
                          </p:cTn>
                        </p:par>
                        <p:par>
                          <p:cTn id="19" fill="hold">
                            <p:stCondLst>
                              <p:cond delay="1100"/>
                            </p:stCondLst>
                            <p:childTnLst>
                              <p:par>
                                <p:cTn id="20" presetID="42"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881" y="-1"/>
            <a:ext cx="12939872" cy="7110662"/>
            <a:chOff x="-1" y="0"/>
            <a:chExt cx="12687301" cy="6971870"/>
          </a:xfrm>
        </p:grpSpPr>
        <p:pic>
          <p:nvPicPr>
            <p:cNvPr id="8" name="Picture 7"/>
            <p:cNvPicPr>
              <a:picLocks noChangeAspect="1"/>
            </p:cNvPicPr>
            <p:nvPr/>
          </p:nvPicPr>
          <p:blipFill>
            <a:blip r:embed="rId3"/>
            <a:stretch>
              <a:fillRect/>
            </a:stretch>
          </p:blipFill>
          <p:spPr>
            <a:xfrm>
              <a:off x="0" y="99583"/>
              <a:ext cx="12687300" cy="6872287"/>
            </a:xfrm>
            <a:prstGeom prst="rect">
              <a:avLst/>
            </a:prstGeom>
          </p:spPr>
        </p:pic>
        <p:pic>
          <p:nvPicPr>
            <p:cNvPr id="9" name="Picture 8"/>
            <p:cNvPicPr>
              <a:picLocks noChangeAspect="1"/>
            </p:cNvPicPr>
            <p:nvPr/>
          </p:nvPicPr>
          <p:blipFill>
            <a:blip r:embed="rId4"/>
            <a:stretch>
              <a:fillRect/>
            </a:stretch>
          </p:blipFill>
          <p:spPr>
            <a:xfrm>
              <a:off x="0" y="765406"/>
              <a:ext cx="300473" cy="4617268"/>
            </a:xfrm>
            <a:prstGeom prst="rect">
              <a:avLst/>
            </a:prstGeom>
          </p:spPr>
        </p:pic>
        <p:pic>
          <p:nvPicPr>
            <p:cNvPr id="10" name="Picture 9"/>
            <p:cNvPicPr>
              <a:picLocks noChangeAspect="1"/>
            </p:cNvPicPr>
            <p:nvPr/>
          </p:nvPicPr>
          <p:blipFill>
            <a:blip r:embed="rId5"/>
            <a:stretch>
              <a:fillRect/>
            </a:stretch>
          </p:blipFill>
          <p:spPr>
            <a:xfrm>
              <a:off x="-1" y="0"/>
              <a:ext cx="12653319" cy="501121"/>
            </a:xfrm>
            <a:prstGeom prst="rect">
              <a:avLst/>
            </a:prstGeom>
          </p:spPr>
        </p:pic>
        <p:pic>
          <p:nvPicPr>
            <p:cNvPr id="11" name="Picture 10"/>
            <p:cNvPicPr>
              <a:picLocks noChangeAspect="1"/>
            </p:cNvPicPr>
            <p:nvPr/>
          </p:nvPicPr>
          <p:blipFill>
            <a:blip r:embed="rId6"/>
            <a:stretch>
              <a:fillRect/>
            </a:stretch>
          </p:blipFill>
          <p:spPr>
            <a:xfrm>
              <a:off x="2140850" y="241507"/>
              <a:ext cx="4086225" cy="247650"/>
            </a:xfrm>
            <a:prstGeom prst="rect">
              <a:avLst/>
            </a:prstGeom>
          </p:spPr>
        </p:pic>
      </p:grpSp>
    </p:spTree>
    <p:extLst>
      <p:ext uri="{BB962C8B-B14F-4D97-AF65-F5344CB8AC3E}">
        <p14:creationId xmlns:p14="http://schemas.microsoft.com/office/powerpoint/2010/main" val="3475208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881" y="0"/>
            <a:ext cx="12914530" cy="7096935"/>
            <a:chOff x="-1" y="0"/>
            <a:chExt cx="12662453" cy="6958411"/>
          </a:xfrm>
        </p:grpSpPr>
        <p:pic>
          <p:nvPicPr>
            <p:cNvPr id="6" name="Picture 5"/>
            <p:cNvPicPr>
              <a:picLocks noChangeAspect="1"/>
            </p:cNvPicPr>
            <p:nvPr/>
          </p:nvPicPr>
          <p:blipFill>
            <a:blip r:embed="rId3"/>
            <a:stretch>
              <a:fillRect/>
            </a:stretch>
          </p:blipFill>
          <p:spPr>
            <a:xfrm>
              <a:off x="0" y="99583"/>
              <a:ext cx="12662452" cy="6858828"/>
            </a:xfrm>
            <a:prstGeom prst="rect">
              <a:avLst/>
            </a:prstGeom>
          </p:spPr>
        </p:pic>
        <p:pic>
          <p:nvPicPr>
            <p:cNvPr id="7" name="Picture 6"/>
            <p:cNvPicPr>
              <a:picLocks noChangeAspect="1"/>
            </p:cNvPicPr>
            <p:nvPr/>
          </p:nvPicPr>
          <p:blipFill>
            <a:blip r:embed="rId4"/>
            <a:stretch>
              <a:fillRect/>
            </a:stretch>
          </p:blipFill>
          <p:spPr>
            <a:xfrm>
              <a:off x="0" y="765406"/>
              <a:ext cx="300473" cy="4617268"/>
            </a:xfrm>
            <a:prstGeom prst="rect">
              <a:avLst/>
            </a:prstGeom>
          </p:spPr>
        </p:pic>
        <p:pic>
          <p:nvPicPr>
            <p:cNvPr id="8" name="Picture 7"/>
            <p:cNvPicPr>
              <a:picLocks noChangeAspect="1"/>
            </p:cNvPicPr>
            <p:nvPr/>
          </p:nvPicPr>
          <p:blipFill>
            <a:blip r:embed="rId5"/>
            <a:stretch>
              <a:fillRect/>
            </a:stretch>
          </p:blipFill>
          <p:spPr>
            <a:xfrm>
              <a:off x="-1" y="0"/>
              <a:ext cx="12653319" cy="501121"/>
            </a:xfrm>
            <a:prstGeom prst="rect">
              <a:avLst/>
            </a:prstGeom>
          </p:spPr>
        </p:pic>
        <p:pic>
          <p:nvPicPr>
            <p:cNvPr id="9" name="Picture 8"/>
            <p:cNvPicPr>
              <a:picLocks noChangeAspect="1"/>
            </p:cNvPicPr>
            <p:nvPr/>
          </p:nvPicPr>
          <p:blipFill>
            <a:blip r:embed="rId6"/>
            <a:stretch>
              <a:fillRect/>
            </a:stretch>
          </p:blipFill>
          <p:spPr>
            <a:xfrm>
              <a:off x="2140850" y="241507"/>
              <a:ext cx="4086225" cy="247650"/>
            </a:xfrm>
            <a:prstGeom prst="rect">
              <a:avLst/>
            </a:prstGeom>
          </p:spPr>
        </p:pic>
      </p:grpSp>
    </p:spTree>
    <p:extLst>
      <p:ext uri="{BB962C8B-B14F-4D97-AF65-F5344CB8AC3E}">
        <p14:creationId xmlns:p14="http://schemas.microsoft.com/office/powerpoint/2010/main" val="3994996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881" y="0"/>
            <a:ext cx="12914530" cy="7096935"/>
            <a:chOff x="-1" y="0"/>
            <a:chExt cx="12662453" cy="6958411"/>
          </a:xfrm>
        </p:grpSpPr>
        <p:pic>
          <p:nvPicPr>
            <p:cNvPr id="6" name="Picture 5"/>
            <p:cNvPicPr>
              <a:picLocks noChangeAspect="1"/>
            </p:cNvPicPr>
            <p:nvPr/>
          </p:nvPicPr>
          <p:blipFill>
            <a:blip r:embed="rId3"/>
            <a:stretch>
              <a:fillRect/>
            </a:stretch>
          </p:blipFill>
          <p:spPr>
            <a:xfrm>
              <a:off x="0" y="99583"/>
              <a:ext cx="12662452" cy="6858828"/>
            </a:xfrm>
            <a:prstGeom prst="rect">
              <a:avLst/>
            </a:prstGeom>
          </p:spPr>
        </p:pic>
        <p:pic>
          <p:nvPicPr>
            <p:cNvPr id="7" name="Picture 6"/>
            <p:cNvPicPr>
              <a:picLocks noChangeAspect="1"/>
            </p:cNvPicPr>
            <p:nvPr/>
          </p:nvPicPr>
          <p:blipFill>
            <a:blip r:embed="rId4"/>
            <a:stretch>
              <a:fillRect/>
            </a:stretch>
          </p:blipFill>
          <p:spPr>
            <a:xfrm>
              <a:off x="0" y="765406"/>
              <a:ext cx="300473" cy="4617268"/>
            </a:xfrm>
            <a:prstGeom prst="rect">
              <a:avLst/>
            </a:prstGeom>
          </p:spPr>
        </p:pic>
        <p:pic>
          <p:nvPicPr>
            <p:cNvPr id="8" name="Picture 7"/>
            <p:cNvPicPr>
              <a:picLocks noChangeAspect="1"/>
            </p:cNvPicPr>
            <p:nvPr/>
          </p:nvPicPr>
          <p:blipFill>
            <a:blip r:embed="rId5"/>
            <a:stretch>
              <a:fillRect/>
            </a:stretch>
          </p:blipFill>
          <p:spPr>
            <a:xfrm>
              <a:off x="-1" y="0"/>
              <a:ext cx="12653319" cy="501121"/>
            </a:xfrm>
            <a:prstGeom prst="rect">
              <a:avLst/>
            </a:prstGeom>
          </p:spPr>
        </p:pic>
        <p:pic>
          <p:nvPicPr>
            <p:cNvPr id="9" name="Picture 8"/>
            <p:cNvPicPr>
              <a:picLocks noChangeAspect="1"/>
            </p:cNvPicPr>
            <p:nvPr/>
          </p:nvPicPr>
          <p:blipFill>
            <a:blip r:embed="rId6"/>
            <a:stretch>
              <a:fillRect/>
            </a:stretch>
          </p:blipFill>
          <p:spPr>
            <a:xfrm>
              <a:off x="2140850" y="241507"/>
              <a:ext cx="4086225" cy="247650"/>
            </a:xfrm>
            <a:prstGeom prst="rect">
              <a:avLst/>
            </a:prstGeom>
          </p:spPr>
        </p:pic>
      </p:grpSp>
    </p:spTree>
    <p:extLst>
      <p:ext uri="{BB962C8B-B14F-4D97-AF65-F5344CB8AC3E}">
        <p14:creationId xmlns:p14="http://schemas.microsoft.com/office/powerpoint/2010/main" val="1560025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Rectangle 19"/>
          <p:cNvSpPr/>
          <p:nvPr/>
        </p:nvSpPr>
        <p:spPr bwMode="auto">
          <a:xfrm>
            <a:off x="0" y="0"/>
            <a:ext cx="2804948" cy="6994525"/>
          </a:xfrm>
          <a:prstGeom prst="rect">
            <a:avLst/>
          </a:prstGeom>
          <a:solidFill>
            <a:srgbClr val="002050"/>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 name="Title 2"/>
          <p:cNvSpPr>
            <a:spLocks noGrp="1"/>
          </p:cNvSpPr>
          <p:nvPr>
            <p:ph type="title"/>
          </p:nvPr>
        </p:nvSpPr>
        <p:spPr>
          <a:xfrm>
            <a:off x="91824" y="3156662"/>
            <a:ext cx="2671363" cy="681200"/>
          </a:xfrm>
        </p:spPr>
        <p:txBody>
          <a:bodyPr/>
          <a:lstStyle/>
          <a:p>
            <a:r>
              <a:rPr lang="en-US" sz="3600" dirty="0">
                <a:gradFill>
                  <a:gsLst>
                    <a:gs pos="2917">
                      <a:schemeClr val="tx1"/>
                    </a:gs>
                    <a:gs pos="30000">
                      <a:schemeClr val="tx1"/>
                    </a:gs>
                  </a:gsLst>
                  <a:lin ang="5400000" scaled="0"/>
                </a:gradFill>
                <a:cs typeface="Segoe UI Semilight" panose="020B0402040204020203" pitchFamily="34" charset="0"/>
              </a:rPr>
              <a:t>Infrastructure</a:t>
            </a:r>
          </a:p>
        </p:txBody>
      </p:sp>
      <p:sp>
        <p:nvSpPr>
          <p:cNvPr id="68" name="Rectangle 67"/>
          <p:cNvSpPr/>
          <p:nvPr/>
        </p:nvSpPr>
        <p:spPr bwMode="auto">
          <a:xfrm>
            <a:off x="571592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p:cNvSpPr/>
          <p:nvPr/>
        </p:nvSpPr>
        <p:spPr bwMode="auto">
          <a:xfrm>
            <a:off x="571592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Rectangle 71"/>
          <p:cNvSpPr/>
          <p:nvPr/>
        </p:nvSpPr>
        <p:spPr bwMode="auto">
          <a:xfrm>
            <a:off x="701813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Rectangle 72"/>
          <p:cNvSpPr/>
          <p:nvPr/>
        </p:nvSpPr>
        <p:spPr bwMode="auto">
          <a:xfrm>
            <a:off x="701813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Rectangle 75"/>
          <p:cNvSpPr/>
          <p:nvPr/>
        </p:nvSpPr>
        <p:spPr bwMode="auto">
          <a:xfrm>
            <a:off x="8324170"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Rectangle 76"/>
          <p:cNvSpPr/>
          <p:nvPr/>
        </p:nvSpPr>
        <p:spPr bwMode="auto">
          <a:xfrm>
            <a:off x="8324170"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Rectangle 79"/>
          <p:cNvSpPr/>
          <p:nvPr/>
        </p:nvSpPr>
        <p:spPr bwMode="auto">
          <a:xfrm>
            <a:off x="9626382"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Rectangle 83"/>
          <p:cNvSpPr/>
          <p:nvPr/>
        </p:nvSpPr>
        <p:spPr bwMode="auto">
          <a:xfrm>
            <a:off x="10924765"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Rectangle 84"/>
          <p:cNvSpPr/>
          <p:nvPr/>
        </p:nvSpPr>
        <p:spPr bwMode="auto">
          <a:xfrm>
            <a:off x="10924765"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Rectangle 86"/>
          <p:cNvSpPr/>
          <p:nvPr/>
        </p:nvSpPr>
        <p:spPr bwMode="auto">
          <a:xfrm>
            <a:off x="7018130"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Rectangle 88"/>
          <p:cNvSpPr/>
          <p:nvPr/>
        </p:nvSpPr>
        <p:spPr bwMode="auto">
          <a:xfrm>
            <a:off x="9626382"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3" name="Rectangle 92"/>
          <p:cNvSpPr/>
          <p:nvPr/>
        </p:nvSpPr>
        <p:spPr bwMode="auto">
          <a:xfrm>
            <a:off x="4421367"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Rectangle 93"/>
          <p:cNvSpPr/>
          <p:nvPr/>
        </p:nvSpPr>
        <p:spPr bwMode="auto">
          <a:xfrm>
            <a:off x="4421367"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Rectangle 80"/>
          <p:cNvSpPr/>
          <p:nvPr/>
        </p:nvSpPr>
        <p:spPr bwMode="auto">
          <a:xfrm>
            <a:off x="9626382"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Rectangle 94"/>
          <p:cNvSpPr/>
          <p:nvPr/>
        </p:nvSpPr>
        <p:spPr bwMode="auto">
          <a:xfrm>
            <a:off x="4421367" y="3524586"/>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1" name="Rectangle 90"/>
          <p:cNvSpPr/>
          <p:nvPr/>
        </p:nvSpPr>
        <p:spPr bwMode="auto">
          <a:xfrm>
            <a:off x="7025789"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8324170"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1" name="Rectangle 100"/>
          <p:cNvSpPr/>
          <p:nvPr/>
        </p:nvSpPr>
        <p:spPr bwMode="auto">
          <a:xfrm>
            <a:off x="9626382" y="4817291"/>
            <a:ext cx="1228552" cy="1228553"/>
          </a:xfrm>
          <a:prstGeom prst="rect">
            <a:avLst/>
          </a:prstGeom>
          <a:solidFill>
            <a:srgbClr val="FFFFFF"/>
          </a:solidFill>
          <a:ln w="9525" cap="flat" cmpd="sng" algn="ctr">
            <a:solidFill>
              <a:schemeClr val="bg1">
                <a:lumMod val="40000"/>
                <a:lumOff val="6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0" name="Rectangle 129"/>
          <p:cNvSpPr/>
          <p:nvPr/>
        </p:nvSpPr>
        <p:spPr bwMode="auto">
          <a:xfrm>
            <a:off x="4421367" y="4817291"/>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6" name="Rectangle 145"/>
          <p:cNvSpPr/>
          <p:nvPr/>
        </p:nvSpPr>
        <p:spPr bwMode="auto">
          <a:xfrm>
            <a:off x="5723578" y="4817291"/>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8" name="Rectangle 97"/>
          <p:cNvSpPr/>
          <p:nvPr/>
        </p:nvSpPr>
        <p:spPr bwMode="auto">
          <a:xfrm>
            <a:off x="3118421"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8" name="Rectangle 147"/>
          <p:cNvSpPr/>
          <p:nvPr/>
        </p:nvSpPr>
        <p:spPr bwMode="auto">
          <a:xfrm>
            <a:off x="3118421" y="22318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3" name="Rectangle 132"/>
          <p:cNvSpPr/>
          <p:nvPr/>
        </p:nvSpPr>
        <p:spPr bwMode="auto">
          <a:xfrm>
            <a:off x="3118421" y="948680"/>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2" name="Rectangle 101"/>
          <p:cNvSpPr/>
          <p:nvPr/>
        </p:nvSpPr>
        <p:spPr bwMode="auto">
          <a:xfrm>
            <a:off x="10924765" y="4817291"/>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5" name="Rectangle 104"/>
          <p:cNvSpPr/>
          <p:nvPr/>
        </p:nvSpPr>
        <p:spPr bwMode="auto">
          <a:xfrm>
            <a:off x="10924765" y="3524586"/>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35" name="Picture 1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7010" y="4039430"/>
            <a:ext cx="1147296" cy="198865"/>
          </a:xfrm>
          <a:prstGeom prst="rect">
            <a:avLst/>
          </a:prstGeom>
        </p:spPr>
      </p:pic>
      <p:pic>
        <p:nvPicPr>
          <p:cNvPr id="136" name="Picture 1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490" y="5213200"/>
            <a:ext cx="1213151" cy="436735"/>
          </a:xfrm>
          <a:prstGeom prst="rect">
            <a:avLst/>
          </a:prstGeom>
        </p:spPr>
      </p:pic>
      <p:pic>
        <p:nvPicPr>
          <p:cNvPr id="137" name="Picture 1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9957" y="2605050"/>
            <a:ext cx="845480" cy="482212"/>
          </a:xfrm>
          <a:prstGeom prst="rect">
            <a:avLst/>
          </a:prstGeom>
        </p:spPr>
      </p:pic>
      <p:pic>
        <p:nvPicPr>
          <p:cNvPr id="138" name="Picture 137"/>
          <p:cNvPicPr>
            <a:picLocks noChangeAspect="1"/>
          </p:cNvPicPr>
          <p:nvPr/>
        </p:nvPicPr>
        <p:blipFill rotWithShape="1">
          <a:blip r:embed="rId5" cstate="print">
            <a:extLst>
              <a:ext uri="{28A0092B-C50C-407E-A947-70E740481C1C}">
                <a14:useLocalDpi xmlns:a14="http://schemas.microsoft.com/office/drawing/2010/main" val="0"/>
              </a:ext>
            </a:extLst>
          </a:blip>
          <a:srcRect t="34403" b="33663"/>
          <a:stretch/>
        </p:blipFill>
        <p:spPr>
          <a:xfrm>
            <a:off x="4458526" y="1424733"/>
            <a:ext cx="1154234" cy="276446"/>
          </a:xfrm>
          <a:prstGeom prst="rect">
            <a:avLst/>
          </a:prstGeom>
        </p:spPr>
      </p:pic>
      <p:pic>
        <p:nvPicPr>
          <p:cNvPr id="139" name="Picture 13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07337" y="5272056"/>
            <a:ext cx="1063408" cy="319022"/>
          </a:xfrm>
          <a:prstGeom prst="rect">
            <a:avLst/>
          </a:prstGeom>
        </p:spPr>
      </p:pic>
      <p:grpSp>
        <p:nvGrpSpPr>
          <p:cNvPr id="9" name="Group 8"/>
          <p:cNvGrpSpPr/>
          <p:nvPr/>
        </p:nvGrpSpPr>
        <p:grpSpPr>
          <a:xfrm>
            <a:off x="3191586" y="1400216"/>
            <a:ext cx="1082223" cy="325481"/>
            <a:chOff x="3238493" y="753841"/>
            <a:chExt cx="1082223" cy="325481"/>
          </a:xfrm>
        </p:grpSpPr>
        <p:sp>
          <p:nvSpPr>
            <p:cNvPr id="178" name="Rectangle 177"/>
            <p:cNvSpPr/>
            <p:nvPr/>
          </p:nvSpPr>
          <p:spPr bwMode="auto">
            <a:xfrm>
              <a:off x="3266776" y="772760"/>
              <a:ext cx="1025656" cy="287644"/>
            </a:xfrm>
            <a:prstGeom prst="rect">
              <a:avLst/>
            </a:prstGeom>
            <a:solidFill>
              <a:srgbClr val="F585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79" name="Picture 17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8493" y="753841"/>
              <a:ext cx="1082223" cy="325481"/>
            </a:xfrm>
            <a:prstGeom prst="rect">
              <a:avLst/>
            </a:prstGeom>
          </p:spPr>
        </p:pic>
      </p:grpSp>
      <p:pic>
        <p:nvPicPr>
          <p:cNvPr id="141" name="Picture 14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27757" y="3828488"/>
            <a:ext cx="1015772" cy="620749"/>
          </a:xfrm>
          <a:prstGeom prst="rect">
            <a:avLst/>
          </a:prstGeom>
        </p:spPr>
      </p:pic>
      <p:pic>
        <p:nvPicPr>
          <p:cNvPr id="142" name="Picture 14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48658" y="1279208"/>
            <a:ext cx="567496" cy="567496"/>
          </a:xfrm>
          <a:prstGeom prst="rect">
            <a:avLst/>
          </a:prstGeom>
        </p:spPr>
      </p:pic>
      <p:pic>
        <p:nvPicPr>
          <p:cNvPr id="143" name="Picture 14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55740" y="1180250"/>
            <a:ext cx="765413" cy="765413"/>
          </a:xfrm>
          <a:prstGeom prst="rect">
            <a:avLst/>
          </a:prstGeom>
        </p:spPr>
      </p:pic>
      <p:pic>
        <p:nvPicPr>
          <p:cNvPr id="144" name="Picture 14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959084" y="3981586"/>
            <a:ext cx="1159914" cy="314552"/>
          </a:xfrm>
          <a:prstGeom prst="rect">
            <a:avLst/>
          </a:prstGeom>
        </p:spPr>
      </p:pic>
      <p:pic>
        <p:nvPicPr>
          <p:cNvPr id="149" name="Picture 14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003747" y="1445192"/>
            <a:ext cx="1070589" cy="235529"/>
          </a:xfrm>
          <a:prstGeom prst="rect">
            <a:avLst/>
          </a:prstGeom>
        </p:spPr>
      </p:pic>
      <p:pic>
        <p:nvPicPr>
          <p:cNvPr id="150" name="Picture 14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4646" y="1247898"/>
            <a:ext cx="1031102" cy="630118"/>
          </a:xfrm>
          <a:prstGeom prst="rect">
            <a:avLst/>
          </a:prstGeom>
        </p:spPr>
      </p:pic>
      <p:pic>
        <p:nvPicPr>
          <p:cNvPr id="152" name="Picture 15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38699" y="5132412"/>
            <a:ext cx="598310" cy="598310"/>
          </a:xfrm>
          <a:prstGeom prst="rect">
            <a:avLst/>
          </a:prstGeom>
        </p:spPr>
      </p:pic>
      <p:pic>
        <p:nvPicPr>
          <p:cNvPr id="154" name="Picture 15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377114" y="5181519"/>
            <a:ext cx="1122664" cy="500096"/>
          </a:xfrm>
          <a:prstGeom prst="rect">
            <a:avLst/>
          </a:prstGeom>
        </p:spPr>
      </p:pic>
      <p:pic>
        <p:nvPicPr>
          <p:cNvPr id="155" name="Picture 15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843928" y="2675963"/>
            <a:ext cx="972538" cy="340388"/>
          </a:xfrm>
          <a:prstGeom prst="rect">
            <a:avLst/>
          </a:prstGeom>
        </p:spPr>
      </p:pic>
      <p:pic>
        <p:nvPicPr>
          <p:cNvPr id="156" name="Picture 15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711026" y="2521539"/>
            <a:ext cx="649235" cy="649235"/>
          </a:xfrm>
          <a:prstGeom prst="rect">
            <a:avLst/>
          </a:prstGeom>
        </p:spPr>
      </p:pic>
      <p:pic>
        <p:nvPicPr>
          <p:cNvPr id="157" name="Picture 15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756999" y="1352946"/>
            <a:ext cx="967318" cy="420020"/>
          </a:xfrm>
          <a:prstGeom prst="rect">
            <a:avLst/>
          </a:prstGeom>
        </p:spPr>
      </p:pic>
      <p:pic>
        <p:nvPicPr>
          <p:cNvPr id="158" name="Picture 157"/>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243887" y="2571461"/>
            <a:ext cx="777040" cy="549392"/>
          </a:xfrm>
          <a:prstGeom prst="rect">
            <a:avLst/>
          </a:prstGeom>
        </p:spPr>
      </p:pic>
      <p:pic>
        <p:nvPicPr>
          <p:cNvPr id="159" name="Picture 15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702373" y="5162424"/>
            <a:ext cx="1076570" cy="538286"/>
          </a:xfrm>
          <a:prstGeom prst="rect">
            <a:avLst/>
          </a:prstGeom>
        </p:spPr>
      </p:pic>
      <p:pic>
        <p:nvPicPr>
          <p:cNvPr id="160" name="Picture 159"/>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698974" y="2736761"/>
            <a:ext cx="1083369" cy="218791"/>
          </a:xfrm>
          <a:prstGeom prst="rect">
            <a:avLst/>
          </a:prstGeom>
        </p:spPr>
      </p:pic>
      <p:pic>
        <p:nvPicPr>
          <p:cNvPr id="172" name="Picture 171"/>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207553" y="5235533"/>
            <a:ext cx="1050289" cy="392069"/>
          </a:xfrm>
          <a:prstGeom prst="rect">
            <a:avLst/>
          </a:prstGeom>
        </p:spPr>
      </p:pic>
      <p:pic>
        <p:nvPicPr>
          <p:cNvPr id="173" name="Picture 172"/>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372419" y="2767991"/>
            <a:ext cx="1132055" cy="156331"/>
          </a:xfrm>
          <a:prstGeom prst="rect">
            <a:avLst/>
          </a:prstGeom>
        </p:spPr>
      </p:pic>
      <p:pic>
        <p:nvPicPr>
          <p:cNvPr id="174" name="Picture 17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1269568" y="2576683"/>
            <a:ext cx="538946" cy="538946"/>
          </a:xfrm>
          <a:prstGeom prst="rect">
            <a:avLst/>
          </a:prstGeom>
        </p:spPr>
      </p:pic>
      <p:pic>
        <p:nvPicPr>
          <p:cNvPr id="175" name="Picture 174"/>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129054" y="3999876"/>
            <a:ext cx="1006704" cy="277972"/>
          </a:xfrm>
          <a:prstGeom prst="rect">
            <a:avLst/>
          </a:prstGeom>
        </p:spPr>
      </p:pic>
      <p:pic>
        <p:nvPicPr>
          <p:cNvPr id="177" name="Picture 6" descr="http://1.bp.blogspot.com/-uMZ8PpvWJZw/UShnjSx2ILI/AAAAAAAACXQ/I0LGMBTUCX0/s1600/Toyota_Logo_Newes.jp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718307" y="5167033"/>
            <a:ext cx="634672" cy="529068"/>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3118421" y="3524586"/>
            <a:ext cx="1228552" cy="1228553"/>
            <a:chOff x="3118421" y="2878212"/>
            <a:chExt cx="1228552" cy="1228553"/>
          </a:xfrm>
        </p:grpSpPr>
        <p:sp>
          <p:nvSpPr>
            <p:cNvPr id="100" name="Rectangle 99"/>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82" name="Picture 2" descr="http://ycdtc.com/ColoradoSF/WalMart.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176872" y="3356790"/>
              <a:ext cx="1111650" cy="2713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5715920" y="3524586"/>
            <a:ext cx="1228553" cy="1228553"/>
            <a:chOff x="5715920" y="2878212"/>
            <a:chExt cx="1228553" cy="1228553"/>
          </a:xfrm>
        </p:grpSpPr>
        <p:sp>
          <p:nvSpPr>
            <p:cNvPr id="86" name="Rectangle 85"/>
            <p:cNvSpPr/>
            <p:nvPr/>
          </p:nvSpPr>
          <p:spPr bwMode="auto">
            <a:xfrm>
              <a:off x="571592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85" name="Picture 184"/>
            <p:cNvPicPr>
              <a:picLocks noChangeAspect="1"/>
            </p:cNvPicPr>
            <p:nvPr/>
          </p:nvPicPr>
          <p:blipFill rotWithShape="1">
            <a:blip r:embed="rId28">
              <a:extLst>
                <a:ext uri="{28A0092B-C50C-407E-A947-70E740481C1C}">
                  <a14:useLocalDpi xmlns:a14="http://schemas.microsoft.com/office/drawing/2010/main" val="0"/>
                </a:ext>
              </a:extLst>
            </a:blip>
            <a:srcRect r="54687" b="26302"/>
            <a:stretch/>
          </p:blipFill>
          <p:spPr>
            <a:xfrm>
              <a:off x="5754684" y="3259063"/>
              <a:ext cx="1151025" cy="466851"/>
            </a:xfrm>
            <a:prstGeom prst="rect">
              <a:avLst/>
            </a:prstGeom>
          </p:spPr>
        </p:pic>
      </p:grpSp>
      <p:grpSp>
        <p:nvGrpSpPr>
          <p:cNvPr id="13" name="Group 12"/>
          <p:cNvGrpSpPr/>
          <p:nvPr/>
        </p:nvGrpSpPr>
        <p:grpSpPr>
          <a:xfrm>
            <a:off x="8324170" y="3524586"/>
            <a:ext cx="1228553" cy="1228553"/>
            <a:chOff x="8324170" y="2878212"/>
            <a:chExt cx="1228553" cy="1228553"/>
          </a:xfrm>
        </p:grpSpPr>
        <p:sp>
          <p:nvSpPr>
            <p:cNvPr id="88" name="Rectangle 87"/>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88" name="Picture 4" descr="http://aoibheann.net/logos/United-Nations-logo-with-text-colour.jpg"/>
            <p:cNvPicPr>
              <a:picLocks noChangeAspect="1" noChangeArrowheads="1"/>
            </p:cNvPicPr>
            <p:nvPr/>
          </p:nvPicPr>
          <p:blipFill rotWithShape="1">
            <a:blip r:embed="rId29">
              <a:extLst>
                <a:ext uri="{28A0092B-C50C-407E-A947-70E740481C1C}">
                  <a14:useLocalDpi xmlns:a14="http://schemas.microsoft.com/office/drawing/2010/main" val="0"/>
                </a:ext>
              </a:extLst>
            </a:blip>
            <a:srcRect l="5347" t="20190" r="5662" b="21905"/>
            <a:stretch/>
          </p:blipFill>
          <p:spPr bwMode="auto">
            <a:xfrm>
              <a:off x="8411179" y="3149402"/>
              <a:ext cx="1054535" cy="686172"/>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Rectangle 25"/>
          <p:cNvSpPr/>
          <p:nvPr/>
        </p:nvSpPr>
        <p:spPr bwMode="auto">
          <a:xfrm>
            <a:off x="3017838" y="-12259"/>
            <a:ext cx="9418637" cy="7006784"/>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0" fontAlgn="base" latinLnBrk="0" hangingPunct="0">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5" name="Group 74"/>
          <p:cNvGrpSpPr/>
          <p:nvPr/>
        </p:nvGrpSpPr>
        <p:grpSpPr>
          <a:xfrm>
            <a:off x="3118421" y="2038794"/>
            <a:ext cx="2916936" cy="2916936"/>
            <a:chOff x="3118421" y="2878212"/>
            <a:chExt cx="1228552" cy="1228553"/>
          </a:xfrm>
        </p:grpSpPr>
        <p:sp>
          <p:nvSpPr>
            <p:cNvPr id="78" name="Rectangle 77"/>
            <p:cNvSpPr/>
            <p:nvPr/>
          </p:nvSpPr>
          <p:spPr bwMode="auto">
            <a:xfrm>
              <a:off x="3118421" y="2878212"/>
              <a:ext cx="1228552"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9" name="Picture 2" descr="http://ycdtc.com/ColoradoSF/WalMart.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176872" y="3356790"/>
              <a:ext cx="1111650" cy="2713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up 81"/>
          <p:cNvGrpSpPr/>
          <p:nvPr/>
        </p:nvGrpSpPr>
        <p:grpSpPr>
          <a:xfrm>
            <a:off x="6188311" y="2038794"/>
            <a:ext cx="2916936" cy="2916936"/>
            <a:chOff x="5715920" y="2878212"/>
            <a:chExt cx="1228553" cy="1228553"/>
          </a:xfrm>
        </p:grpSpPr>
        <p:sp>
          <p:nvSpPr>
            <p:cNvPr id="83" name="Rectangle 82"/>
            <p:cNvSpPr/>
            <p:nvPr/>
          </p:nvSpPr>
          <p:spPr bwMode="auto">
            <a:xfrm>
              <a:off x="571592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0" name="Picture 89"/>
            <p:cNvPicPr>
              <a:picLocks noChangeAspect="1"/>
            </p:cNvPicPr>
            <p:nvPr/>
          </p:nvPicPr>
          <p:blipFill rotWithShape="1">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r="54687" b="26302"/>
            <a:stretch/>
          </p:blipFill>
          <p:spPr>
            <a:xfrm>
              <a:off x="5847188" y="3296582"/>
              <a:ext cx="966018" cy="391813"/>
            </a:xfrm>
            <a:prstGeom prst="rect">
              <a:avLst/>
            </a:prstGeom>
          </p:spPr>
        </p:pic>
      </p:grpSp>
      <p:grpSp>
        <p:nvGrpSpPr>
          <p:cNvPr id="92" name="Group 91"/>
          <p:cNvGrpSpPr/>
          <p:nvPr/>
        </p:nvGrpSpPr>
        <p:grpSpPr>
          <a:xfrm>
            <a:off x="9253293" y="2038794"/>
            <a:ext cx="2916936" cy="2916936"/>
            <a:chOff x="8324170" y="2878212"/>
            <a:chExt cx="1228553" cy="1228553"/>
          </a:xfrm>
        </p:grpSpPr>
        <p:sp>
          <p:nvSpPr>
            <p:cNvPr id="96" name="Rectangle 95"/>
            <p:cNvSpPr/>
            <p:nvPr/>
          </p:nvSpPr>
          <p:spPr bwMode="auto">
            <a:xfrm>
              <a:off x="8324170" y="2878212"/>
              <a:ext cx="1228553" cy="1228553"/>
            </a:xfrm>
            <a:prstGeom prst="rect">
              <a:avLst/>
            </a:prstGeom>
            <a:solidFill>
              <a:srgbClr val="FFFFFF"/>
            </a:solidFill>
            <a:ln w="9525" cap="flat" cmpd="sng" algn="ctr">
              <a:solidFill>
                <a:srgbClr val="EAEAEA">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97" name="Picture 4" descr="http://aoibheann.net/logos/United-Nations-logo-with-text-colour.jpg"/>
            <p:cNvPicPr>
              <a:picLocks noChangeAspect="1" noChangeArrowheads="1"/>
            </p:cNvPicPr>
            <p:nvPr/>
          </p:nvPicPr>
          <p:blipFill rotWithShape="1">
            <a:blip r:embed="rId29">
              <a:clrChange>
                <a:clrFrom>
                  <a:srgbClr val="FFFFFF"/>
                </a:clrFrom>
                <a:clrTo>
                  <a:srgbClr val="FFFFFF">
                    <a:alpha val="0"/>
                  </a:srgbClr>
                </a:clrTo>
              </a:clrChange>
              <a:extLst>
                <a:ext uri="{28A0092B-C50C-407E-A947-70E740481C1C}">
                  <a14:useLocalDpi xmlns:a14="http://schemas.microsoft.com/office/drawing/2010/main" val="0"/>
                </a:ext>
              </a:extLst>
            </a:blip>
            <a:srcRect l="5347" t="20190" r="5662" b="21905"/>
            <a:stretch/>
          </p:blipFill>
          <p:spPr bwMode="auto">
            <a:xfrm>
              <a:off x="8491517" y="3201677"/>
              <a:ext cx="893860" cy="58162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060886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fade">
                                      <p:cBhvr>
                                        <p:cTn id="11" dur="500"/>
                                        <p:tgtEl>
                                          <p:spTgt spid="92"/>
                                        </p:tgtEl>
                                      </p:cBhvr>
                                    </p:animEffect>
                                    <p:anim calcmode="lin" valueType="num">
                                      <p:cBhvr>
                                        <p:cTn id="12" dur="500" fill="hold"/>
                                        <p:tgtEl>
                                          <p:spTgt spid="92"/>
                                        </p:tgtEl>
                                        <p:attrNameLst>
                                          <p:attrName>ppt_x</p:attrName>
                                        </p:attrNameLst>
                                      </p:cBhvr>
                                      <p:tavLst>
                                        <p:tav tm="0">
                                          <p:val>
                                            <p:strVal val="#ppt_x"/>
                                          </p:val>
                                        </p:tav>
                                        <p:tav tm="100000">
                                          <p:val>
                                            <p:strVal val="#ppt_x"/>
                                          </p:val>
                                        </p:tav>
                                      </p:tavLst>
                                    </p:anim>
                                    <p:anim calcmode="lin" valueType="num">
                                      <p:cBhvr>
                                        <p:cTn id="13" dur="500" fill="hold"/>
                                        <p:tgtEl>
                                          <p:spTgt spid="92"/>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10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500"/>
                                        <p:tgtEl>
                                          <p:spTgt spid="82"/>
                                        </p:tgtEl>
                                      </p:cBhvr>
                                    </p:animEffect>
                                    <p:anim calcmode="lin" valueType="num">
                                      <p:cBhvr>
                                        <p:cTn id="17" dur="500" fill="hold"/>
                                        <p:tgtEl>
                                          <p:spTgt spid="82"/>
                                        </p:tgtEl>
                                        <p:attrNameLst>
                                          <p:attrName>ppt_x</p:attrName>
                                        </p:attrNameLst>
                                      </p:cBhvr>
                                      <p:tavLst>
                                        <p:tav tm="0">
                                          <p:val>
                                            <p:strVal val="#ppt_x"/>
                                          </p:val>
                                        </p:tav>
                                        <p:tav tm="100000">
                                          <p:val>
                                            <p:strVal val="#ppt_x"/>
                                          </p:val>
                                        </p:tav>
                                      </p:tavLst>
                                    </p:anim>
                                    <p:anim calcmode="lin" valueType="num">
                                      <p:cBhvr>
                                        <p:cTn id="18" dur="500" fill="hold"/>
                                        <p:tgtEl>
                                          <p:spTgt spid="82"/>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200"/>
                                  </p:stCondLst>
                                  <p:childTnLst>
                                    <p:set>
                                      <p:cBhvr>
                                        <p:cTn id="20" dur="1" fill="hold">
                                          <p:stCondLst>
                                            <p:cond delay="0"/>
                                          </p:stCondLst>
                                        </p:cTn>
                                        <p:tgtEl>
                                          <p:spTgt spid="75"/>
                                        </p:tgtEl>
                                        <p:attrNameLst>
                                          <p:attrName>style.visibility</p:attrName>
                                        </p:attrNameLst>
                                      </p:cBhvr>
                                      <p:to>
                                        <p:strVal val="visible"/>
                                      </p:to>
                                    </p:set>
                                    <p:animEffect transition="in" filter="fade">
                                      <p:cBhvr>
                                        <p:cTn id="21" dur="500"/>
                                        <p:tgtEl>
                                          <p:spTgt spid="75"/>
                                        </p:tgtEl>
                                      </p:cBhvr>
                                    </p:animEffect>
                                    <p:anim calcmode="lin" valueType="num">
                                      <p:cBhvr>
                                        <p:cTn id="22" dur="500" fill="hold"/>
                                        <p:tgtEl>
                                          <p:spTgt spid="75"/>
                                        </p:tgtEl>
                                        <p:attrNameLst>
                                          <p:attrName>ppt_x</p:attrName>
                                        </p:attrNameLst>
                                      </p:cBhvr>
                                      <p:tavLst>
                                        <p:tav tm="0">
                                          <p:val>
                                            <p:strVal val="#ppt_x"/>
                                          </p:val>
                                        </p:tav>
                                        <p:tav tm="100000">
                                          <p:val>
                                            <p:strVal val="#ppt_x"/>
                                          </p:val>
                                        </p:tav>
                                      </p:tavLst>
                                    </p:anim>
                                    <p:anim calcmode="lin" valueType="num">
                                      <p:cBhvr>
                                        <p:cTn id="23" dur="500" fill="hold"/>
                                        <p:tgtEl>
                                          <p:spTgt spid="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1"/>
          <p:cNvSpPr txBox="1">
            <a:spLocks/>
          </p:cNvSpPr>
          <p:nvPr/>
        </p:nvSpPr>
        <p:spPr>
          <a:xfrm>
            <a:off x="4175760" y="2731391"/>
            <a:ext cx="8077451" cy="1556083"/>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fontAlgn="auto">
              <a:spcAft>
                <a:spcPts val="0"/>
              </a:spcAft>
              <a:defRPr/>
            </a:pPr>
            <a:r>
              <a:rPr lang="en-US" dirty="0" smtClean="0">
                <a:solidFill>
                  <a:schemeClr val="tx1"/>
                </a:solidFill>
                <a:latin typeface="Segoe UI Semilight" panose="020B0402040204020203" pitchFamily="34" charset="0"/>
                <a:cs typeface="Segoe UI Semilight" panose="020B0402040204020203" pitchFamily="34" charset="0"/>
              </a:rPr>
              <a:t>United Nations</a:t>
            </a:r>
            <a:endParaRPr lang="en-US" dirty="0">
              <a:solidFill>
                <a:schemeClr val="tx1"/>
              </a:solidFill>
              <a:latin typeface="Segoe UI Semilight" panose="020B0402040204020203" pitchFamily="34" charset="0"/>
              <a:cs typeface="Segoe UI Semilight" panose="020B0402040204020203" pitchFamily="34" charset="0"/>
            </a:endParaRPr>
          </a:p>
        </p:txBody>
      </p:sp>
      <p:sp>
        <p:nvSpPr>
          <p:cNvPr id="8" name="Freeform 101">
            <a:hlinkClick r:id="rId2" action="ppaction://hlinkfile"/>
          </p:cNvPr>
          <p:cNvSpPr>
            <a:spLocks noChangeAspect="1"/>
          </p:cNvSpPr>
          <p:nvPr/>
        </p:nvSpPr>
        <p:spPr bwMode="black">
          <a:xfrm flipH="1">
            <a:off x="2217229" y="3018255"/>
            <a:ext cx="641350" cy="960438"/>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tx1"/>
          </a:solidFill>
          <a:ln>
            <a:noFill/>
          </a:ln>
          <a:extLst/>
        </p:spPr>
        <p:txBody>
          <a:bodyPr lIns="69953" tIns="34976" rIns="69953" bIns="34976"/>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Segoe UI"/>
              <a:ea typeface="MS PGothic" panose="020B0600070205080204" pitchFamily="34" charset="-128"/>
              <a:cs typeface="+mn-cs"/>
            </a:endParaRPr>
          </a:p>
        </p:txBody>
      </p:sp>
      <p:sp>
        <p:nvSpPr>
          <p:cNvPr id="10" name="Oval 9">
            <a:hlinkClick r:id="rId2" action="ppaction://hlinkfile"/>
          </p:cNvPr>
          <p:cNvSpPr/>
          <p:nvPr/>
        </p:nvSpPr>
        <p:spPr bwMode="auto">
          <a:xfrm>
            <a:off x="1086839" y="2172912"/>
            <a:ext cx="2651125" cy="2651125"/>
          </a:xfrm>
          <a:prstGeom prst="ellipse">
            <a:avLst/>
          </a:prstGeom>
          <a:noFill/>
          <a:ln w="76200" cmpd="sng">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80" tIns="146304" rIns="182880" bIns="146304"/>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48634912"/>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dirty="0"/>
          </a:p>
        </p:txBody>
      </p:sp>
      <p:sp>
        <p:nvSpPr>
          <p:cNvPr id="3" name="Title 2"/>
          <p:cNvSpPr>
            <a:spLocks noGrp="1"/>
          </p:cNvSpPr>
          <p:nvPr>
            <p:ph type="title"/>
          </p:nvPr>
        </p:nvSpPr>
        <p:spPr>
          <a:xfrm>
            <a:off x="382262" y="1344287"/>
            <a:ext cx="10176410" cy="935842"/>
          </a:xfrm>
        </p:spPr>
        <p:txBody>
          <a:bodyPr/>
          <a:lstStyle/>
          <a:p>
            <a:r>
              <a:rPr lang="en-US" dirty="0" smtClean="0"/>
              <a:t>Key Scenarios to Get Started with Microsoft Azure</a:t>
            </a:r>
            <a:endParaRPr lang="en-US" dirty="0"/>
          </a:p>
        </p:txBody>
      </p:sp>
    </p:spTree>
    <p:extLst>
      <p:ext uri="{BB962C8B-B14F-4D97-AF65-F5344CB8AC3E}">
        <p14:creationId xmlns:p14="http://schemas.microsoft.com/office/powerpoint/2010/main" val="1103065009"/>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31416" y="5687560"/>
            <a:ext cx="8227555" cy="935842"/>
          </a:xfrm>
        </p:spPr>
        <p:txBody>
          <a:bodyPr>
            <a:noAutofit/>
          </a:bodyPr>
          <a:lstStyle/>
          <a:p>
            <a:r>
              <a:rPr lang="en-US" sz="4080" dirty="0"/>
              <a:t>Key Scenarios to get started with Microsoft Azure</a:t>
            </a:r>
          </a:p>
        </p:txBody>
      </p:sp>
      <p:sp>
        <p:nvSpPr>
          <p:cNvPr id="62" name="Freeform 61"/>
          <p:cNvSpPr/>
          <p:nvPr/>
        </p:nvSpPr>
        <p:spPr bwMode="auto">
          <a:xfrm flipH="1" flipV="1">
            <a:off x="2780125" y="2803107"/>
            <a:ext cx="3727333" cy="7241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sp>
        <p:nvSpPr>
          <p:cNvPr id="63" name="Freeform 62"/>
          <p:cNvSpPr/>
          <p:nvPr/>
        </p:nvSpPr>
        <p:spPr bwMode="auto">
          <a:xfrm flipH="1" flipV="1">
            <a:off x="2851137" y="4196715"/>
            <a:ext cx="3771360" cy="171123"/>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9" name="Group 8"/>
          <p:cNvGrpSpPr>
            <a:grpSpLocks noChangeAspect="1"/>
          </p:cNvGrpSpPr>
          <p:nvPr/>
        </p:nvGrpSpPr>
        <p:grpSpPr>
          <a:xfrm>
            <a:off x="1383893" y="144131"/>
            <a:ext cx="1837386" cy="5089662"/>
            <a:chOff x="2067582" y="44848"/>
            <a:chExt cx="1834547" cy="5062474"/>
          </a:xfrm>
        </p:grpSpPr>
        <p:sp>
          <p:nvSpPr>
            <p:cNvPr id="5" name="Rounded Rectangle 4"/>
            <p:cNvSpPr/>
            <p:nvPr/>
          </p:nvSpPr>
          <p:spPr bwMode="auto">
            <a:xfrm rot="5400000">
              <a:off x="436196" y="2166707"/>
              <a:ext cx="4572001" cy="130923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2297136" y="44848"/>
              <a:ext cx="1604993" cy="4856870"/>
              <a:chOff x="2297136" y="44848"/>
              <a:chExt cx="1604993" cy="4856870"/>
            </a:xfrm>
          </p:grpSpPr>
          <p:grpSp>
            <p:nvGrpSpPr>
              <p:cNvPr id="4" name="Group 3"/>
              <p:cNvGrpSpPr/>
              <p:nvPr/>
            </p:nvGrpSpPr>
            <p:grpSpPr>
              <a:xfrm>
                <a:off x="2297136" y="762000"/>
                <a:ext cx="838200" cy="959283"/>
                <a:chOff x="5899314" y="2304171"/>
                <a:chExt cx="838200" cy="959283"/>
              </a:xfrm>
            </p:grpSpPr>
            <p:pic>
              <p:nvPicPr>
                <p:cNvPr id="24" name="Picture 23"/>
                <p:cNvPicPr>
                  <a:picLocks noChangeAspect="1"/>
                </p:cNvPicPr>
                <p:nvPr>
                  <p:custDataLst>
                    <p:custData r:id="rId3"/>
                  </p:custDataLst>
                </p:nvPr>
              </p:nvPicPr>
              <p:blipFill>
                <a:blip r:embed="rId6"/>
                <a:stretch>
                  <a:fillRect/>
                </a:stretch>
              </p:blipFill>
              <p:spPr>
                <a:xfrm>
                  <a:off x="5975443" y="2304171"/>
                  <a:ext cx="699995" cy="735892"/>
                </a:xfrm>
                <a:prstGeom prst="rect">
                  <a:avLst/>
                </a:prstGeom>
              </p:spPr>
            </p:pic>
            <p:sp>
              <p:nvSpPr>
                <p:cNvPr id="35" name="TextBox 77"/>
                <p:cNvSpPr txBox="1"/>
                <p:nvPr/>
              </p:nvSpPr>
              <p:spPr>
                <a:xfrm>
                  <a:off x="5899314" y="3062849"/>
                  <a:ext cx="838200" cy="200605"/>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FFFFFF"/>
                      </a:solidFill>
                    </a:rPr>
                    <a:t>Production</a:t>
                  </a:r>
                </a:p>
              </p:txBody>
            </p:sp>
          </p:grpSp>
          <p:grpSp>
            <p:nvGrpSpPr>
              <p:cNvPr id="43" name="Group 42"/>
              <p:cNvGrpSpPr/>
              <p:nvPr/>
            </p:nvGrpSpPr>
            <p:grpSpPr>
              <a:xfrm>
                <a:off x="2373265" y="2335469"/>
                <a:ext cx="699995" cy="959928"/>
                <a:chOff x="5975443" y="2304171"/>
                <a:chExt cx="699995" cy="959928"/>
              </a:xfrm>
            </p:grpSpPr>
            <p:pic>
              <p:nvPicPr>
                <p:cNvPr id="44" name="Picture 43"/>
                <p:cNvPicPr>
                  <a:picLocks noChangeAspect="1"/>
                </p:cNvPicPr>
                <p:nvPr>
                  <p:custDataLst>
                    <p:custData r:id="rId2"/>
                  </p:custDataLst>
                </p:nvPr>
              </p:nvPicPr>
              <p:blipFill>
                <a:blip r:embed="rId6"/>
                <a:stretch>
                  <a:fillRect/>
                </a:stretch>
              </p:blipFill>
              <p:spPr>
                <a:xfrm>
                  <a:off x="5975443" y="2304171"/>
                  <a:ext cx="699995" cy="735892"/>
                </a:xfrm>
                <a:prstGeom prst="rect">
                  <a:avLst/>
                </a:prstGeom>
              </p:spPr>
            </p:pic>
            <p:sp>
              <p:nvSpPr>
                <p:cNvPr id="45" name="TextBox 77"/>
                <p:cNvSpPr txBox="1"/>
                <p:nvPr/>
              </p:nvSpPr>
              <p:spPr>
                <a:xfrm>
                  <a:off x="6038991" y="3063494"/>
                  <a:ext cx="572898" cy="200605"/>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FFFFFF"/>
                      </a:solidFill>
                    </a:rPr>
                    <a:t>Staging</a:t>
                  </a:r>
                </a:p>
              </p:txBody>
            </p:sp>
          </p:grpSp>
          <p:grpSp>
            <p:nvGrpSpPr>
              <p:cNvPr id="46" name="Group 45"/>
              <p:cNvGrpSpPr/>
              <p:nvPr/>
            </p:nvGrpSpPr>
            <p:grpSpPr>
              <a:xfrm>
                <a:off x="2360613" y="3945048"/>
                <a:ext cx="844514" cy="956670"/>
                <a:chOff x="5962791" y="2304171"/>
                <a:chExt cx="844514" cy="956670"/>
              </a:xfrm>
            </p:grpSpPr>
            <p:pic>
              <p:nvPicPr>
                <p:cNvPr id="47" name="Picture 46"/>
                <p:cNvPicPr>
                  <a:picLocks noChangeAspect="1"/>
                </p:cNvPicPr>
                <p:nvPr>
                  <p:custDataLst>
                    <p:custData r:id="rId1"/>
                  </p:custDataLst>
                </p:nvPr>
              </p:nvPicPr>
              <p:blipFill>
                <a:blip r:embed="rId6"/>
                <a:stretch>
                  <a:fillRect/>
                </a:stretch>
              </p:blipFill>
              <p:spPr>
                <a:xfrm>
                  <a:off x="5975443" y="2304171"/>
                  <a:ext cx="699995" cy="735892"/>
                </a:xfrm>
                <a:prstGeom prst="rect">
                  <a:avLst/>
                </a:prstGeom>
              </p:spPr>
            </p:pic>
            <p:sp>
              <p:nvSpPr>
                <p:cNvPr id="48" name="TextBox 77"/>
                <p:cNvSpPr txBox="1"/>
                <p:nvPr/>
              </p:nvSpPr>
              <p:spPr>
                <a:xfrm>
                  <a:off x="5962791" y="3060236"/>
                  <a:ext cx="844514" cy="200605"/>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FFFFFF"/>
                      </a:solidFill>
                    </a:rPr>
                    <a:t>Dev/Test</a:t>
                  </a:r>
                </a:p>
              </p:txBody>
            </p:sp>
          </p:grpSp>
          <p:pic>
            <p:nvPicPr>
              <p:cNvPr id="56" name="Picture 55"/>
              <p:cNvPicPr>
                <a:picLocks noChangeAspect="1"/>
              </p:cNvPicPr>
              <p:nvPr/>
            </p:nvPicPr>
            <p:blipFill>
              <a:blip r:embed="rId7"/>
              <a:stretch>
                <a:fillRect/>
              </a:stretch>
            </p:blipFill>
            <p:spPr>
              <a:xfrm>
                <a:off x="2589165" y="1854214"/>
                <a:ext cx="331740" cy="357258"/>
              </a:xfrm>
              <a:prstGeom prst="rect">
                <a:avLst/>
              </a:prstGeom>
            </p:spPr>
          </p:pic>
          <p:pic>
            <p:nvPicPr>
              <p:cNvPr id="57" name="Picture 56"/>
              <p:cNvPicPr>
                <a:picLocks noChangeAspect="1"/>
              </p:cNvPicPr>
              <p:nvPr/>
            </p:nvPicPr>
            <p:blipFill>
              <a:blip r:embed="rId7"/>
              <a:stretch>
                <a:fillRect/>
              </a:stretch>
            </p:blipFill>
            <p:spPr>
              <a:xfrm>
                <a:off x="2556326" y="3424909"/>
                <a:ext cx="331740" cy="357258"/>
              </a:xfrm>
              <a:prstGeom prst="rect">
                <a:avLst/>
              </a:prstGeom>
            </p:spPr>
          </p:pic>
          <p:pic>
            <p:nvPicPr>
              <p:cNvPr id="2" name="Picture 1"/>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063929" y="44848"/>
                <a:ext cx="838200" cy="838200"/>
              </a:xfrm>
              <a:prstGeom prst="rect">
                <a:avLst/>
              </a:prstGeom>
              <a:noFill/>
              <a:ln>
                <a:noFill/>
              </a:ln>
              <a:effectLst>
                <a:outerShdw blurRad="50800" dist="38100" dir="5400000" algn="t" rotWithShape="0">
                  <a:schemeClr val="bg1">
                    <a:alpha val="40000"/>
                  </a:schemeClr>
                </a:outerShdw>
              </a:effectLst>
            </p:spPr>
          </p:pic>
        </p:grpSp>
      </p:grpSp>
      <p:sp>
        <p:nvSpPr>
          <p:cNvPr id="64" name="Freeform 63"/>
          <p:cNvSpPr/>
          <p:nvPr/>
        </p:nvSpPr>
        <p:spPr bwMode="auto">
          <a:xfrm rot="5400000" flipH="1">
            <a:off x="5849192" y="3597956"/>
            <a:ext cx="1498474" cy="48135"/>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sp>
        <p:nvSpPr>
          <p:cNvPr id="65" name="TextBox 77"/>
          <p:cNvSpPr txBox="1"/>
          <p:nvPr/>
        </p:nvSpPr>
        <p:spPr>
          <a:xfrm>
            <a:off x="4427593" y="4100573"/>
            <a:ext cx="1036060" cy="201683"/>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Test branch</a:t>
            </a:r>
          </a:p>
        </p:txBody>
      </p:sp>
      <p:sp>
        <p:nvSpPr>
          <p:cNvPr id="66" name="TextBox 77"/>
          <p:cNvSpPr txBox="1"/>
          <p:nvPr/>
        </p:nvSpPr>
        <p:spPr>
          <a:xfrm>
            <a:off x="4339341" y="2938429"/>
            <a:ext cx="1212564" cy="201683"/>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Master branch</a:t>
            </a:r>
          </a:p>
        </p:txBody>
      </p:sp>
      <p:sp>
        <p:nvSpPr>
          <p:cNvPr id="67" name="Freeform 66"/>
          <p:cNvSpPr/>
          <p:nvPr/>
        </p:nvSpPr>
        <p:spPr bwMode="auto">
          <a:xfrm rot="10800000" flipH="1">
            <a:off x="6623511" y="2826158"/>
            <a:ext cx="2344245" cy="4662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12" name="Group 11"/>
          <p:cNvGrpSpPr/>
          <p:nvPr/>
        </p:nvGrpSpPr>
        <p:grpSpPr>
          <a:xfrm>
            <a:off x="8846648" y="1365131"/>
            <a:ext cx="2656341" cy="1898980"/>
            <a:chOff x="7736923" y="1143000"/>
            <a:chExt cx="2604492" cy="1861914"/>
          </a:xfrm>
        </p:grpSpPr>
        <p:pic>
          <p:nvPicPr>
            <p:cNvPr id="6" name="Picture 5"/>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7913663" y="2224624"/>
              <a:ext cx="780290" cy="780290"/>
            </a:xfrm>
            <a:prstGeom prst="rect">
              <a:avLst/>
            </a:prstGeom>
          </p:spPr>
        </p:pic>
        <p:pic>
          <p:nvPicPr>
            <p:cNvPr id="58" name="Picture 57"/>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7877435" y="1143000"/>
              <a:ext cx="663637" cy="556207"/>
            </a:xfrm>
            <a:prstGeom prst="rect">
              <a:avLst/>
            </a:prstGeom>
            <a:effectLst>
              <a:outerShdw blurRad="50800" dist="50800" dir="5400000" algn="ctr" rotWithShape="0">
                <a:srgbClr val="0072C6"/>
              </a:outerShdw>
            </a:effectLst>
          </p:spPr>
        </p:pic>
        <p:sp>
          <p:nvSpPr>
            <p:cNvPr id="59" name="TextBox 77"/>
            <p:cNvSpPr txBox="1"/>
            <p:nvPr/>
          </p:nvSpPr>
          <p:spPr>
            <a:xfrm>
              <a:off x="8317809" y="1166683"/>
              <a:ext cx="572898"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Build</a:t>
              </a:r>
            </a:p>
          </p:txBody>
        </p:sp>
        <p:sp>
          <p:nvSpPr>
            <p:cNvPr id="60" name="TextBox 77"/>
            <p:cNvSpPr txBox="1"/>
            <p:nvPr/>
          </p:nvSpPr>
          <p:spPr>
            <a:xfrm>
              <a:off x="8627465" y="2437194"/>
              <a:ext cx="1713950"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Visual Studio Online</a:t>
              </a:r>
            </a:p>
          </p:txBody>
        </p:sp>
        <p:sp>
          <p:nvSpPr>
            <p:cNvPr id="61" name="TextBox 77"/>
            <p:cNvSpPr txBox="1"/>
            <p:nvPr/>
          </p:nvSpPr>
          <p:spPr>
            <a:xfrm>
              <a:off x="8751949" y="2660921"/>
              <a:ext cx="780775"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b="1" spc="-51" dirty="0">
                  <a:solidFill>
                    <a:srgbClr val="002060"/>
                  </a:solidFill>
                </a:rPr>
                <a:t>GIT / TFS</a:t>
              </a:r>
            </a:p>
          </p:txBody>
        </p:sp>
        <p:sp>
          <p:nvSpPr>
            <p:cNvPr id="7" name="Arc 6"/>
            <p:cNvSpPr/>
            <p:nvPr/>
          </p:nvSpPr>
          <p:spPr>
            <a:xfrm rot="15298052">
              <a:off x="7516436" y="1720248"/>
              <a:ext cx="1075877" cy="634904"/>
            </a:xfrm>
            <a:prstGeom prst="arc">
              <a:avLst>
                <a:gd name="adj1" fmla="val 13619450"/>
                <a:gd name="adj2" fmla="val 20527924"/>
              </a:avLst>
            </a:prstGeom>
            <a:ln>
              <a:solidFill>
                <a:schemeClr val="tx1"/>
              </a:solidFill>
              <a:headEnd type="stealth" w="sm"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sp>
          <p:nvSpPr>
            <p:cNvPr id="68" name="Arc 67"/>
            <p:cNvSpPr/>
            <p:nvPr/>
          </p:nvSpPr>
          <p:spPr>
            <a:xfrm rot="15504807" flipV="1">
              <a:off x="8108695" y="1556979"/>
              <a:ext cx="934584" cy="558903"/>
            </a:xfrm>
            <a:prstGeom prst="arc">
              <a:avLst>
                <a:gd name="adj1" fmla="val 11645508"/>
                <a:gd name="adj2" fmla="val 20702189"/>
              </a:avLst>
            </a:prstGeom>
            <a:ln>
              <a:solidFill>
                <a:schemeClr val="tx1"/>
              </a:solidFill>
              <a:headEnd type="none"/>
              <a:tailEnd type="stealth" w="sm"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343434"/>
                </a:solidFill>
              </a:endParaRPr>
            </a:p>
          </p:txBody>
        </p:sp>
      </p:grpSp>
      <p:sp>
        <p:nvSpPr>
          <p:cNvPr id="71" name="TextBox 70"/>
          <p:cNvSpPr txBox="1"/>
          <p:nvPr/>
        </p:nvSpPr>
        <p:spPr>
          <a:xfrm>
            <a:off x="2840270" y="1076879"/>
            <a:ext cx="6221242" cy="820073"/>
          </a:xfrm>
          <a:prstGeom prst="rect">
            <a:avLst/>
          </a:prstGeom>
          <a:noFill/>
        </p:spPr>
        <p:txBody>
          <a:bodyPr wrap="none" lIns="186521" tIns="149217" rIns="186521" bIns="149217" rtlCol="0">
            <a:spAutoFit/>
          </a:bodyPr>
          <a:lstStyle/>
          <a:p>
            <a:pPr>
              <a:lnSpc>
                <a:spcPct val="90000"/>
              </a:lnSpc>
              <a:spcAft>
                <a:spcPts val="612"/>
              </a:spcAft>
            </a:pPr>
            <a:r>
              <a:rPr lang="en-US" sz="3672" dirty="0">
                <a:solidFill>
                  <a:srgbClr val="002060"/>
                </a:solidFill>
              </a:rPr>
              <a:t>Full Dev/Test environments </a:t>
            </a:r>
          </a:p>
        </p:txBody>
      </p:sp>
      <p:grpSp>
        <p:nvGrpSpPr>
          <p:cNvPr id="13" name="Group 12"/>
          <p:cNvGrpSpPr>
            <a:grpSpLocks noChangeAspect="1"/>
          </p:cNvGrpSpPr>
          <p:nvPr/>
        </p:nvGrpSpPr>
        <p:grpSpPr>
          <a:xfrm>
            <a:off x="8462902" y="3264112"/>
            <a:ext cx="2029768" cy="1973605"/>
            <a:chOff x="8278805" y="3271489"/>
            <a:chExt cx="1990149" cy="1935083"/>
          </a:xfrm>
        </p:grpSpPr>
        <p:grpSp>
          <p:nvGrpSpPr>
            <p:cNvPr id="10" name="Group 9"/>
            <p:cNvGrpSpPr>
              <a:grpSpLocks noChangeAspect="1"/>
            </p:cNvGrpSpPr>
            <p:nvPr/>
          </p:nvGrpSpPr>
          <p:grpSpPr>
            <a:xfrm>
              <a:off x="8278805" y="3271489"/>
              <a:ext cx="1990149" cy="1935083"/>
              <a:chOff x="8266689" y="3078548"/>
              <a:chExt cx="1990149" cy="1935083"/>
            </a:xfrm>
          </p:grpSpPr>
          <p:grpSp>
            <p:nvGrpSpPr>
              <p:cNvPr id="49" name="Group 48"/>
              <p:cNvGrpSpPr>
                <a:grpSpLocks noChangeAspect="1"/>
              </p:cNvGrpSpPr>
              <p:nvPr/>
            </p:nvGrpSpPr>
            <p:grpSpPr>
              <a:xfrm>
                <a:off x="8266689" y="3078548"/>
                <a:ext cx="1990149" cy="1763514"/>
                <a:chOff x="685800" y="3317319"/>
                <a:chExt cx="3132178" cy="2775489"/>
              </a:xfrm>
            </p:grpSpPr>
            <p:sp>
              <p:nvSpPr>
                <p:cNvPr id="50" name="Right Arrow 49"/>
                <p:cNvSpPr/>
                <p:nvPr/>
              </p:nvSpPr>
              <p:spPr>
                <a:xfrm rot="16200000">
                  <a:off x="1330871" y="4396659"/>
                  <a:ext cx="2590415" cy="431736"/>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93260" rIns="93260" bIns="9326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24" dirty="0" err="1">
                    <a:solidFill>
                      <a:srgbClr val="FFFFFF"/>
                    </a:solidFill>
                  </a:endParaRPr>
                </a:p>
              </p:txBody>
            </p:sp>
            <p:sp>
              <p:nvSpPr>
                <p:cNvPr id="51" name="Right Arrow 50"/>
                <p:cNvSpPr/>
                <p:nvPr/>
              </p:nvSpPr>
              <p:spPr>
                <a:xfrm rot="16200000">
                  <a:off x="578251" y="4400541"/>
                  <a:ext cx="2590221" cy="424174"/>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93260" rIns="93260" bIns="9326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a:endParaRPr lang="en-US" sz="1224" dirty="0" err="1">
                    <a:solidFill>
                      <a:srgbClr val="FFFFFF"/>
                    </a:solidFill>
                  </a:endParaRPr>
                </a:p>
              </p:txBody>
            </p:sp>
            <p:pic>
              <p:nvPicPr>
                <p:cNvPr id="53" name="Picture 52"/>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85800" y="5029200"/>
                  <a:ext cx="3132178" cy="1063608"/>
                </a:xfrm>
                <a:prstGeom prst="rect">
                  <a:avLst/>
                </a:prstGeom>
              </p:spPr>
            </p:pic>
          </p:grpSp>
          <p:sp>
            <p:nvSpPr>
              <p:cNvPr id="69" name="TextBox 77"/>
              <p:cNvSpPr txBox="1"/>
              <p:nvPr/>
            </p:nvSpPr>
            <p:spPr>
              <a:xfrm rot="16200000">
                <a:off x="8909891" y="3482544"/>
                <a:ext cx="711037"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Check-in</a:t>
                </a:r>
              </a:p>
            </p:txBody>
          </p:sp>
          <p:sp>
            <p:nvSpPr>
              <p:cNvPr id="70" name="TextBox 77"/>
              <p:cNvSpPr txBox="1"/>
              <p:nvPr/>
            </p:nvSpPr>
            <p:spPr>
              <a:xfrm>
                <a:off x="8730486" y="4815885"/>
                <a:ext cx="1015837" cy="19774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Developers</a:t>
                </a:r>
              </a:p>
            </p:txBody>
          </p:sp>
        </p:grpSp>
        <p:pic>
          <p:nvPicPr>
            <p:cNvPr id="11" name="Picture 10"/>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9333327" y="4139184"/>
              <a:ext cx="356616" cy="356616"/>
            </a:xfrm>
            <a:prstGeom prst="rect">
              <a:avLst/>
            </a:prstGeom>
            <a:solidFill>
              <a:schemeClr val="bg1"/>
            </a:solidFill>
          </p:spPr>
        </p:pic>
        <p:pic>
          <p:nvPicPr>
            <p:cNvPr id="55" name="Picture 54"/>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8860125" y="4139184"/>
              <a:ext cx="356616" cy="356616"/>
            </a:xfrm>
            <a:prstGeom prst="rect">
              <a:avLst/>
            </a:prstGeom>
            <a:solidFill>
              <a:schemeClr val="bg1"/>
            </a:solidFill>
          </p:spPr>
        </p:pic>
      </p:grpSp>
    </p:spTree>
    <p:extLst>
      <p:ext uri="{BB962C8B-B14F-4D97-AF65-F5344CB8AC3E}">
        <p14:creationId xmlns:p14="http://schemas.microsoft.com/office/powerpoint/2010/main" val="365362844"/>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White Background"/>
          <p:cNvSpPr/>
          <p:nvPr/>
        </p:nvSpPr>
        <p:spPr bwMode="auto">
          <a:xfrm>
            <a:off x="1" y="5361362"/>
            <a:ext cx="12436475" cy="1633162"/>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7" name="Icon" descr="Ones-and-zeroes2.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
        <p:nvSpPr>
          <p:cNvPr id="93" name="Rectangle 92"/>
          <p:cNvSpPr/>
          <p:nvPr/>
        </p:nvSpPr>
        <p:spPr bwMode="auto">
          <a:xfrm>
            <a:off x="4353031" y="3989878"/>
            <a:ext cx="3460702" cy="1024958"/>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Freeform 9"/>
          <p:cNvSpPr>
            <a:spLocks noChangeAspect="1"/>
          </p:cNvSpPr>
          <p:nvPr/>
        </p:nvSpPr>
        <p:spPr bwMode="auto">
          <a:xfrm>
            <a:off x="6783511" y="232592"/>
            <a:ext cx="5295312" cy="2815900"/>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tx1">
              <a:lumMod val="85000"/>
            </a:schemeClr>
          </a:solidFill>
          <a:ln w="31750">
            <a:solidFill>
              <a:srgbClr val="0078D7"/>
            </a:solidFill>
          </a:ln>
        </p:spPr>
        <p:txBody>
          <a:bodyPr vert="horz" wrap="square" lIns="89629" tIns="44815" rIns="89629" bIns="44815" numCol="1" anchor="t" anchorCtr="0" compatLnSpc="1">
            <a:prstTxWarp prst="textNoShape">
              <a:avLst/>
            </a:prstTxWarp>
          </a:bodyPr>
          <a:lstStyle/>
          <a:p>
            <a:pPr defTabSz="914191" eaLnBrk="1" fontAlgn="auto" hangingPunct="1">
              <a:spcBef>
                <a:spcPts val="0"/>
              </a:spcBef>
              <a:spcAft>
                <a:spcPts val="0"/>
              </a:spcAft>
              <a:defRPr/>
            </a:pPr>
            <a:endParaRPr lang="en-US" sz="1764" kern="0">
              <a:solidFill>
                <a:srgbClr val="505050"/>
              </a:solidFill>
            </a:endParaRPr>
          </a:p>
        </p:txBody>
      </p:sp>
      <p:sp>
        <p:nvSpPr>
          <p:cNvPr id="4" name="Rectangle 3"/>
          <p:cNvSpPr/>
          <p:nvPr/>
        </p:nvSpPr>
        <p:spPr>
          <a:xfrm>
            <a:off x="9706599" y="1155255"/>
            <a:ext cx="2572586" cy="9731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563"/>
            <a:r>
              <a:rPr lang="en-US" sz="2800" dirty="0">
                <a:gradFill>
                  <a:gsLst>
                    <a:gs pos="0">
                      <a:srgbClr val="0078D7"/>
                    </a:gs>
                    <a:gs pos="100000">
                      <a:srgbClr val="0078D7"/>
                    </a:gs>
                  </a:gsLst>
                  <a:lin ang="5400000" scaled="0"/>
                </a:gradFill>
              </a:rPr>
              <a:t>Microsoft Azure</a:t>
            </a:r>
          </a:p>
        </p:txBody>
      </p:sp>
      <p:sp>
        <p:nvSpPr>
          <p:cNvPr id="11" name="Flowchart: Alternate Process 10"/>
          <p:cNvSpPr/>
          <p:nvPr/>
        </p:nvSpPr>
        <p:spPr>
          <a:xfrm>
            <a:off x="389466" y="1010320"/>
            <a:ext cx="3910007" cy="2309120"/>
          </a:xfrm>
          <a:prstGeom prst="flowChartAlternateProcess">
            <a:avLst/>
          </a:prstGeom>
          <a:noFill/>
          <a:ln w="57150" cap="flat" cmpd="sng" algn="ctr">
            <a:solidFill>
              <a:srgbClr val="FFFFFF"/>
            </a:solidFill>
            <a:prstDash val="solid"/>
            <a:miter lim="800000"/>
          </a:ln>
          <a:effectLst/>
        </p:spPr>
        <p:txBody>
          <a:bodyPr rtlCol="0" anchor="ctr"/>
          <a:lstStyle/>
          <a:p>
            <a:pPr algn="ctr" defTabSz="914224">
              <a:defRPr/>
            </a:pPr>
            <a:r>
              <a:rPr lang="en-US" kern="0" dirty="0">
                <a:solidFill>
                  <a:srgbClr val="FFFFFF"/>
                </a:solidFill>
                <a:latin typeface="Segoe UI"/>
              </a:rPr>
              <a:t> </a:t>
            </a:r>
          </a:p>
        </p:txBody>
      </p:sp>
      <p:sp>
        <p:nvSpPr>
          <p:cNvPr id="12" name="TextBox 11"/>
          <p:cNvSpPr txBox="1"/>
          <p:nvPr/>
        </p:nvSpPr>
        <p:spPr>
          <a:xfrm>
            <a:off x="559266" y="2523638"/>
            <a:ext cx="1226406" cy="659198"/>
          </a:xfrm>
          <a:prstGeom prst="rect">
            <a:avLst/>
          </a:prstGeom>
          <a:noFill/>
        </p:spPr>
        <p:txBody>
          <a:bodyPr wrap="square" rtlCol="0">
            <a:spAutoFit/>
          </a:bodyPr>
          <a:lstStyle/>
          <a:p>
            <a:pPr defTabSz="914224">
              <a:defRPr/>
            </a:pPr>
            <a:r>
              <a:rPr lang="en-US" kern="0" dirty="0">
                <a:solidFill>
                  <a:srgbClr val="FFFFFF"/>
                </a:solidFill>
              </a:rPr>
              <a:t>Corporate </a:t>
            </a:r>
          </a:p>
          <a:p>
            <a:pPr defTabSz="914224">
              <a:defRPr/>
            </a:pPr>
            <a:r>
              <a:rPr lang="en-US" kern="0" dirty="0">
                <a:solidFill>
                  <a:srgbClr val="FFFFFF"/>
                </a:solidFill>
              </a:rPr>
              <a:t>Network</a:t>
            </a:r>
          </a:p>
        </p:txBody>
      </p:sp>
      <p:sp>
        <p:nvSpPr>
          <p:cNvPr id="13" name="TextBox 12"/>
          <p:cNvSpPr txBox="1"/>
          <p:nvPr/>
        </p:nvSpPr>
        <p:spPr>
          <a:xfrm>
            <a:off x="730654" y="1100659"/>
            <a:ext cx="2572754" cy="542399"/>
          </a:xfrm>
          <a:prstGeom prst="rect">
            <a:avLst/>
          </a:prstGeom>
          <a:noFill/>
        </p:spPr>
        <p:txBody>
          <a:bodyPr wrap="square" rtlCol="0">
            <a:spAutoFit/>
          </a:bodyPr>
          <a:lstStyle/>
          <a:p>
            <a:pPr algn="r" defTabSz="914224">
              <a:defRPr/>
            </a:pPr>
            <a:r>
              <a:rPr lang="en-US" sz="1428" kern="0" dirty="0">
                <a:solidFill>
                  <a:srgbClr val="00B0F0"/>
                </a:solidFill>
              </a:rPr>
              <a:t>Microsoft SQL Server </a:t>
            </a:r>
          </a:p>
          <a:p>
            <a:pPr algn="r" defTabSz="914224">
              <a:defRPr/>
            </a:pPr>
            <a:r>
              <a:rPr lang="en-US" sz="1428" kern="0" dirty="0">
                <a:solidFill>
                  <a:srgbClr val="00B0F0"/>
                </a:solidFill>
              </a:rPr>
              <a:t>VM </a:t>
            </a:r>
          </a:p>
        </p:txBody>
      </p:sp>
      <p:pic>
        <p:nvPicPr>
          <p:cNvPr id="14" name="Picture 13"/>
          <p:cNvPicPr>
            <a:picLocks noChangeAspect="1"/>
          </p:cNvPicPr>
          <p:nvPr/>
        </p:nvPicPr>
        <p:blipFill>
          <a:blip r:embed="rId5">
            <a:biLevel thresh="25000"/>
          </a:blip>
          <a:stretch>
            <a:fillRect/>
          </a:stretch>
        </p:blipFill>
        <p:spPr>
          <a:xfrm>
            <a:off x="648395" y="1746002"/>
            <a:ext cx="527388" cy="818657"/>
          </a:xfrm>
          <a:prstGeom prst="rect">
            <a:avLst/>
          </a:prstGeom>
        </p:spPr>
      </p:pic>
      <p:sp>
        <p:nvSpPr>
          <p:cNvPr id="18" name="TextBox 311"/>
          <p:cNvSpPr txBox="1"/>
          <p:nvPr/>
        </p:nvSpPr>
        <p:spPr>
          <a:xfrm>
            <a:off x="1629407" y="2574006"/>
            <a:ext cx="1640151" cy="562553"/>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Application VM</a:t>
            </a:r>
          </a:p>
        </p:txBody>
      </p:sp>
      <p:sp>
        <p:nvSpPr>
          <p:cNvPr id="23" name="Text Placeholder 1"/>
          <p:cNvSpPr txBox="1">
            <a:spLocks/>
          </p:cNvSpPr>
          <p:nvPr/>
        </p:nvSpPr>
        <p:spPr>
          <a:xfrm>
            <a:off x="38803" y="3644816"/>
            <a:ext cx="6442411" cy="1681094"/>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buClr>
                <a:schemeClr val="tx1"/>
              </a:buClr>
            </a:pPr>
            <a:endParaRPr lang="en-US" sz="1836" dirty="0">
              <a:solidFill>
                <a:schemeClr val="tx1"/>
              </a:solidFill>
            </a:endParaRPr>
          </a:p>
        </p:txBody>
      </p:sp>
      <p:sp>
        <p:nvSpPr>
          <p:cNvPr id="24" name="Rectangle 23"/>
          <p:cNvSpPr/>
          <p:nvPr/>
        </p:nvSpPr>
        <p:spPr>
          <a:xfrm>
            <a:off x="4990488" y="1312072"/>
            <a:ext cx="1634458" cy="376684"/>
          </a:xfrm>
          <a:prstGeom prst="rect">
            <a:avLst/>
          </a:prstGeom>
        </p:spPr>
        <p:txBody>
          <a:bodyPr wrap="none">
            <a:spAutoFit/>
          </a:bodyPr>
          <a:lstStyle/>
          <a:p>
            <a:pPr>
              <a:buClr>
                <a:schemeClr val="tx1"/>
              </a:buClr>
            </a:pPr>
            <a:r>
              <a:rPr lang="en-US" b="1" dirty="0" smtClean="0"/>
              <a:t>Lift and Shift</a:t>
            </a:r>
            <a:endParaRPr lang="en-US" dirty="0"/>
          </a:p>
        </p:txBody>
      </p:sp>
      <p:sp>
        <p:nvSpPr>
          <p:cNvPr id="25" name="Rectangle 24"/>
          <p:cNvSpPr/>
          <p:nvPr/>
        </p:nvSpPr>
        <p:spPr>
          <a:xfrm>
            <a:off x="7802844" y="3745975"/>
            <a:ext cx="6214117" cy="376684"/>
          </a:xfrm>
          <a:prstGeom prst="rect">
            <a:avLst/>
          </a:prstGeom>
        </p:spPr>
        <p:txBody>
          <a:bodyPr>
            <a:spAutoFit/>
          </a:bodyPr>
          <a:lstStyle/>
          <a:p>
            <a:pPr lvl="1">
              <a:buClr>
                <a:schemeClr val="tx1"/>
              </a:buClr>
            </a:pPr>
            <a:r>
              <a:rPr lang="en-US" b="1" dirty="0"/>
              <a:t>Archive </a:t>
            </a:r>
            <a:endParaRPr lang="en-US" b="1" dirty="0" smtClean="0"/>
          </a:p>
        </p:txBody>
      </p:sp>
      <p:pic>
        <p:nvPicPr>
          <p:cNvPr id="26" name="Picture 25"/>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461583" y="1902875"/>
            <a:ext cx="795824" cy="795824"/>
          </a:xfrm>
          <a:prstGeom prst="rect">
            <a:avLst/>
          </a:prstGeom>
        </p:spPr>
      </p:pic>
      <p:grpSp>
        <p:nvGrpSpPr>
          <p:cNvPr id="27" name="Group 26"/>
          <p:cNvGrpSpPr/>
          <p:nvPr>
            <p:custDataLst>
              <p:custData r:id="rId1"/>
            </p:custDataLst>
          </p:nvPr>
        </p:nvGrpSpPr>
        <p:grpSpPr>
          <a:xfrm>
            <a:off x="3243803" y="1225477"/>
            <a:ext cx="836369" cy="980364"/>
            <a:chOff x="1901403" y="1722829"/>
            <a:chExt cx="820044" cy="961228"/>
          </a:xfrm>
        </p:grpSpPr>
        <p:sp>
          <p:nvSpPr>
            <p:cNvPr id="19" name="Freeform 18"/>
            <p:cNvSpPr>
              <a:spLocks noChangeAspect="1" noEditPoints="1"/>
            </p:cNvSpPr>
            <p:nvPr/>
          </p:nvSpPr>
          <p:spPr bwMode="auto">
            <a:xfrm>
              <a:off x="1901403" y="1722829"/>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836"/>
            </a:p>
          </p:txBody>
        </p:sp>
        <p:pic>
          <p:nvPicPr>
            <p:cNvPr id="10" name="Picture 9"/>
            <p:cNvPicPr>
              <a:picLocks noChangeAspect="1"/>
            </p:cNvPicPr>
            <p:nvPr/>
          </p:nvPicPr>
          <p:blipFill>
            <a:blip r:embed="rId7">
              <a:biLevel thresh="50000"/>
            </a:blip>
            <a:stretch>
              <a:fillRect/>
            </a:stretch>
          </p:blipFill>
          <p:spPr>
            <a:xfrm>
              <a:off x="2226312" y="2041854"/>
              <a:ext cx="495135" cy="642203"/>
            </a:xfrm>
            <a:prstGeom prst="rect">
              <a:avLst/>
            </a:prstGeom>
            <a:noFill/>
            <a:ln w="63500">
              <a:noFill/>
            </a:ln>
            <a:effectLst>
              <a:outerShdw blurRad="50800" dist="38100" dir="10800000" algn="r" rotWithShape="0">
                <a:prstClr val="black">
                  <a:alpha val="40000"/>
                </a:prstClr>
              </a:outerShdw>
              <a:softEdge rad="0"/>
            </a:effectLst>
          </p:spPr>
        </p:pic>
      </p:grpSp>
      <p:sp>
        <p:nvSpPr>
          <p:cNvPr id="28" name="Freeform 27"/>
          <p:cNvSpPr>
            <a:spLocks noChangeAspect="1" noEditPoints="1"/>
          </p:cNvSpPr>
          <p:nvPr/>
        </p:nvSpPr>
        <p:spPr bwMode="auto">
          <a:xfrm>
            <a:off x="3260009" y="2269663"/>
            <a:ext cx="421545" cy="807322"/>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836"/>
          </a:p>
        </p:txBody>
      </p:sp>
      <p:pic>
        <p:nvPicPr>
          <p:cNvPr id="31" name="Picture 30"/>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8366787" y="1107052"/>
            <a:ext cx="795824" cy="795824"/>
          </a:xfrm>
          <a:prstGeom prst="rect">
            <a:avLst/>
          </a:prstGeom>
        </p:spPr>
      </p:pic>
      <p:pic>
        <p:nvPicPr>
          <p:cNvPr id="30" name="Picture 29"/>
          <p:cNvPicPr>
            <a:picLocks noChangeAspect="1"/>
          </p:cNvPicPr>
          <p:nvPr/>
        </p:nvPicPr>
        <p:blipFill>
          <a:blip r:embed="rId7">
            <a:biLevel thresh="50000"/>
          </a:blip>
          <a:stretch>
            <a:fillRect/>
          </a:stretch>
        </p:blipFill>
        <p:spPr>
          <a:xfrm>
            <a:off x="9008748" y="905798"/>
            <a:ext cx="504992" cy="664037"/>
          </a:xfrm>
          <a:prstGeom prst="rect">
            <a:avLst/>
          </a:prstGeom>
          <a:noFill/>
          <a:ln w="63500">
            <a:noFill/>
          </a:ln>
          <a:effectLst>
            <a:outerShdw blurRad="50800" dist="38100" dir="10800000" algn="r" rotWithShape="0">
              <a:prstClr val="black">
                <a:alpha val="40000"/>
              </a:prstClr>
            </a:outerShdw>
            <a:softEdge rad="0"/>
          </a:effectLst>
        </p:spPr>
      </p:pic>
      <p:cxnSp>
        <p:nvCxnSpPr>
          <p:cNvPr id="37" name="Straight Connector 36"/>
          <p:cNvCxnSpPr/>
          <p:nvPr/>
        </p:nvCxnSpPr>
        <p:spPr>
          <a:xfrm flipH="1" flipV="1">
            <a:off x="3048600" y="1865207"/>
            <a:ext cx="192338" cy="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3041430" y="2483752"/>
            <a:ext cx="261980" cy="319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048601" y="1865207"/>
            <a:ext cx="1170" cy="62572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311"/>
          <p:cNvSpPr txBox="1"/>
          <p:nvPr/>
        </p:nvSpPr>
        <p:spPr>
          <a:xfrm>
            <a:off x="7741500" y="2053253"/>
            <a:ext cx="1640151" cy="562553"/>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Application VM</a:t>
            </a:r>
          </a:p>
        </p:txBody>
      </p:sp>
      <p:sp>
        <p:nvSpPr>
          <p:cNvPr id="60" name="TextBox 59"/>
          <p:cNvSpPr txBox="1"/>
          <p:nvPr/>
        </p:nvSpPr>
        <p:spPr>
          <a:xfrm>
            <a:off x="7556501" y="665567"/>
            <a:ext cx="2572754" cy="542399"/>
          </a:xfrm>
          <a:prstGeom prst="rect">
            <a:avLst/>
          </a:prstGeom>
          <a:noFill/>
        </p:spPr>
        <p:txBody>
          <a:bodyPr wrap="square" rtlCol="0">
            <a:spAutoFit/>
          </a:bodyPr>
          <a:lstStyle/>
          <a:p>
            <a:pPr algn="r" defTabSz="914224">
              <a:defRPr/>
            </a:pPr>
            <a:r>
              <a:rPr lang="en-US" sz="1428" kern="0" dirty="0">
                <a:solidFill>
                  <a:srgbClr val="00B0F0"/>
                </a:solidFill>
              </a:rPr>
              <a:t>Microsoft SQL Server </a:t>
            </a:r>
          </a:p>
          <a:p>
            <a:pPr algn="r" defTabSz="914224">
              <a:defRPr/>
            </a:pPr>
            <a:r>
              <a:rPr lang="en-US" sz="1428" kern="0" dirty="0">
                <a:solidFill>
                  <a:srgbClr val="00B0F0"/>
                </a:solidFill>
              </a:rPr>
              <a:t>VM</a:t>
            </a:r>
          </a:p>
        </p:txBody>
      </p:sp>
      <p:cxnSp>
        <p:nvCxnSpPr>
          <p:cNvPr id="64" name="Straight Connector 63"/>
          <p:cNvCxnSpPr/>
          <p:nvPr/>
        </p:nvCxnSpPr>
        <p:spPr>
          <a:xfrm flipH="1">
            <a:off x="7848849" y="1550853"/>
            <a:ext cx="51263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848849" y="1550854"/>
            <a:ext cx="0" cy="352022"/>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Arc 73"/>
          <p:cNvSpPr/>
          <p:nvPr/>
        </p:nvSpPr>
        <p:spPr>
          <a:xfrm>
            <a:off x="4246543" y="1705805"/>
            <a:ext cx="3033833" cy="519675"/>
          </a:xfrm>
          <a:prstGeom prst="arc">
            <a:avLst>
              <a:gd name="adj1" fmla="val 11287506"/>
              <a:gd name="adj2" fmla="val 21162513"/>
            </a:avLst>
          </a:prstGeom>
          <a:ln>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7" name="Group 76"/>
          <p:cNvGrpSpPr>
            <a:grpSpLocks noChangeAspect="1"/>
          </p:cNvGrpSpPr>
          <p:nvPr/>
        </p:nvGrpSpPr>
        <p:grpSpPr>
          <a:xfrm>
            <a:off x="9744067" y="2053253"/>
            <a:ext cx="923107" cy="821812"/>
            <a:chOff x="10220208" y="3863854"/>
            <a:chExt cx="1047610" cy="932653"/>
          </a:xfrm>
          <a:solidFill>
            <a:schemeClr val="tx1"/>
          </a:solidFill>
        </p:grpSpPr>
        <p:pic>
          <p:nvPicPr>
            <p:cNvPr id="5" name="Picture 4"/>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220208" y="3863854"/>
              <a:ext cx="682900" cy="655693"/>
            </a:xfrm>
            <a:prstGeom prst="rect">
              <a:avLst/>
            </a:prstGeom>
            <a:grpFill/>
          </p:spPr>
        </p:pic>
        <p:pic>
          <p:nvPicPr>
            <p:cNvPr id="75" name="Picture 74"/>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432518" y="3988414"/>
              <a:ext cx="682900" cy="655693"/>
            </a:xfrm>
            <a:prstGeom prst="rect">
              <a:avLst/>
            </a:prstGeom>
            <a:grpFill/>
          </p:spPr>
        </p:pic>
        <p:pic>
          <p:nvPicPr>
            <p:cNvPr id="76" name="Picture 75"/>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584918" y="4140814"/>
              <a:ext cx="682900" cy="655693"/>
            </a:xfrm>
            <a:prstGeom prst="rect">
              <a:avLst/>
            </a:prstGeom>
            <a:grpFill/>
          </p:spPr>
        </p:pic>
      </p:grpSp>
      <p:pic>
        <p:nvPicPr>
          <p:cNvPr id="82" name="Picture 81"/>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6501129" y="4118695"/>
            <a:ext cx="587540" cy="587540"/>
          </a:xfrm>
          <a:prstGeom prst="rect">
            <a:avLst/>
          </a:prstGeom>
        </p:spPr>
      </p:pic>
      <p:pic>
        <p:nvPicPr>
          <p:cNvPr id="84" name="Picture 83"/>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4468072" y="4118789"/>
            <a:ext cx="587446" cy="587446"/>
          </a:xfrm>
          <a:prstGeom prst="rect">
            <a:avLst/>
          </a:prstGeom>
        </p:spPr>
      </p:pic>
      <p:sp>
        <p:nvSpPr>
          <p:cNvPr id="86" name="TextBox 311"/>
          <p:cNvSpPr txBox="1"/>
          <p:nvPr/>
        </p:nvSpPr>
        <p:spPr>
          <a:xfrm>
            <a:off x="3925016" y="4666477"/>
            <a:ext cx="1130503"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PDF</a:t>
            </a:r>
          </a:p>
        </p:txBody>
      </p:sp>
      <p:sp>
        <p:nvSpPr>
          <p:cNvPr id="88" name="TextBox 311"/>
          <p:cNvSpPr txBox="1"/>
          <p:nvPr/>
        </p:nvSpPr>
        <p:spPr>
          <a:xfrm>
            <a:off x="4624885" y="4680778"/>
            <a:ext cx="1209938"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DOCX</a:t>
            </a:r>
          </a:p>
        </p:txBody>
      </p:sp>
      <p:sp>
        <p:nvSpPr>
          <p:cNvPr id="89" name="TextBox 311"/>
          <p:cNvSpPr txBox="1"/>
          <p:nvPr/>
        </p:nvSpPr>
        <p:spPr>
          <a:xfrm>
            <a:off x="5187196" y="4666477"/>
            <a:ext cx="1209938"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JPG</a:t>
            </a:r>
          </a:p>
        </p:txBody>
      </p:sp>
      <p:sp>
        <p:nvSpPr>
          <p:cNvPr id="91" name="TextBox 311"/>
          <p:cNvSpPr txBox="1"/>
          <p:nvPr/>
        </p:nvSpPr>
        <p:spPr>
          <a:xfrm>
            <a:off x="5937530" y="4649646"/>
            <a:ext cx="1354739"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28" dirty="0">
                <a:solidFill>
                  <a:srgbClr val="00B0F0"/>
                </a:solidFill>
              </a:rPr>
              <a:t>VIDEO</a:t>
            </a:r>
          </a:p>
        </p:txBody>
      </p:sp>
      <p:pic>
        <p:nvPicPr>
          <p:cNvPr id="95" name="Picture 94"/>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5145780" y="4118789"/>
            <a:ext cx="587446" cy="587446"/>
          </a:xfrm>
          <a:prstGeom prst="rect">
            <a:avLst/>
          </a:prstGeom>
        </p:spPr>
      </p:pic>
      <p:pic>
        <p:nvPicPr>
          <p:cNvPr id="96" name="Picture 95"/>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5816472" y="4119413"/>
            <a:ext cx="587446" cy="587446"/>
          </a:xfrm>
          <a:prstGeom prst="rect">
            <a:avLst/>
          </a:prstGeom>
        </p:spPr>
      </p:pic>
      <p:pic>
        <p:nvPicPr>
          <p:cNvPr id="97" name="Picture 96"/>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7162576" y="4110951"/>
            <a:ext cx="587446" cy="587446"/>
          </a:xfrm>
          <a:prstGeom prst="rect">
            <a:avLst/>
          </a:prstGeom>
        </p:spPr>
      </p:pic>
      <p:sp>
        <p:nvSpPr>
          <p:cNvPr id="98" name="TextBox 311"/>
          <p:cNvSpPr txBox="1"/>
          <p:nvPr/>
        </p:nvSpPr>
        <p:spPr>
          <a:xfrm>
            <a:off x="6750425" y="4642611"/>
            <a:ext cx="1354739"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r>
              <a:rPr lang="en-US" sz="1428" dirty="0">
                <a:solidFill>
                  <a:srgbClr val="00B0F0"/>
                </a:solidFill>
              </a:rPr>
              <a:t>DB</a:t>
            </a:r>
          </a:p>
        </p:txBody>
      </p:sp>
      <p:sp>
        <p:nvSpPr>
          <p:cNvPr id="99" name="Arc 98"/>
          <p:cNvSpPr/>
          <p:nvPr/>
        </p:nvSpPr>
        <p:spPr>
          <a:xfrm rot="8666236">
            <a:off x="7504305" y="3122872"/>
            <a:ext cx="2940630" cy="959270"/>
          </a:xfrm>
          <a:prstGeom prst="arc">
            <a:avLst>
              <a:gd name="adj1" fmla="val 11568521"/>
              <a:gd name="adj2" fmla="val 21162513"/>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TextBox 311"/>
          <p:cNvSpPr txBox="1"/>
          <p:nvPr/>
        </p:nvSpPr>
        <p:spPr>
          <a:xfrm>
            <a:off x="9817381" y="2348965"/>
            <a:ext cx="1640151" cy="338440"/>
          </a:xfrm>
          <a:prstGeom prst="rect">
            <a:avLst/>
          </a:prstGeom>
          <a:noFill/>
        </p:spPr>
        <p:txBody>
          <a:bodyPr wrap="square" lIns="113222" tIns="56610" rIns="113222" bIns="5661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lvl="1" algn="r"/>
            <a:r>
              <a:rPr lang="en-US" sz="1428" dirty="0">
                <a:solidFill>
                  <a:srgbClr val="00B0F0"/>
                </a:solidFill>
              </a:rPr>
              <a:t>Storage</a:t>
            </a:r>
          </a:p>
        </p:txBody>
      </p:sp>
      <p:sp>
        <p:nvSpPr>
          <p:cNvPr id="116" name="Rectangle 115"/>
          <p:cNvSpPr/>
          <p:nvPr/>
        </p:nvSpPr>
        <p:spPr>
          <a:xfrm>
            <a:off x="8485946" y="4074817"/>
            <a:ext cx="3035186" cy="376684"/>
          </a:xfrm>
          <a:prstGeom prst="rect">
            <a:avLst/>
          </a:prstGeom>
        </p:spPr>
        <p:txBody>
          <a:bodyPr wrap="none">
            <a:spAutoFit/>
          </a:bodyPr>
          <a:lstStyle/>
          <a:p>
            <a:pPr lvl="1">
              <a:buClr>
                <a:schemeClr val="tx1"/>
              </a:buClr>
            </a:pPr>
            <a:r>
              <a:rPr lang="en-US" dirty="0"/>
              <a:t>key data inexpensively </a:t>
            </a:r>
          </a:p>
        </p:txBody>
      </p:sp>
      <p:sp>
        <p:nvSpPr>
          <p:cNvPr id="21" name="Title 2"/>
          <p:cNvSpPr>
            <a:spLocks noGrp="1"/>
          </p:cNvSpPr>
          <p:nvPr>
            <p:ph type="title" idx="4294967295"/>
          </p:nvPr>
        </p:nvSpPr>
        <p:spPr>
          <a:xfrm>
            <a:off x="4208463" y="5688013"/>
            <a:ext cx="8228012" cy="935037"/>
          </a:xfrm>
        </p:spPr>
        <p:txBody>
          <a:bodyPr>
            <a:noAutofit/>
          </a:bodyPr>
          <a:lstStyle/>
          <a:p>
            <a:pPr algn="l"/>
            <a:r>
              <a:rPr lang="en-US" sz="4080" dirty="0"/>
              <a:t>Key Scenarios to get started with Microsoft Azure</a:t>
            </a:r>
          </a:p>
        </p:txBody>
      </p:sp>
    </p:spTree>
    <p:extLst>
      <p:ext uri="{BB962C8B-B14F-4D97-AF65-F5344CB8AC3E}">
        <p14:creationId xmlns:p14="http://schemas.microsoft.com/office/powerpoint/2010/main" val="1796302344"/>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Circular Arrow 36"/>
          <p:cNvSpPr>
            <a:spLocks/>
          </p:cNvSpPr>
          <p:nvPr/>
        </p:nvSpPr>
        <p:spPr bwMode="auto">
          <a:xfrm>
            <a:off x="3937942" y="233151"/>
            <a:ext cx="4300936" cy="4001420"/>
          </a:xfrm>
          <a:prstGeom prst="circularArrow">
            <a:avLst>
              <a:gd name="adj1" fmla="val 1989"/>
              <a:gd name="adj2" fmla="val 236455"/>
              <a:gd name="adj3" fmla="val 20323603"/>
              <a:gd name="adj4" fmla="val 10609299"/>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Circular Arrow 35"/>
          <p:cNvSpPr>
            <a:spLocks/>
          </p:cNvSpPr>
          <p:nvPr/>
        </p:nvSpPr>
        <p:spPr bwMode="auto">
          <a:xfrm rot="11883020">
            <a:off x="3917983" y="757134"/>
            <a:ext cx="4340584" cy="3952407"/>
          </a:xfrm>
          <a:prstGeom prst="circularArrow">
            <a:avLst>
              <a:gd name="adj1" fmla="val 1989"/>
              <a:gd name="adj2" fmla="val 358372"/>
              <a:gd name="adj3" fmla="val 20323603"/>
              <a:gd name="adj4" fmla="val 11107266"/>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noAutofit/>
          </a:bodyPr>
          <a:lstStyle/>
          <a:p>
            <a:r>
              <a:rPr lang="en-US" sz="4080" dirty="0"/>
              <a:t>Key Scenarios to get started with Microsoft Azure</a:t>
            </a:r>
          </a:p>
        </p:txBody>
      </p:sp>
      <p:sp>
        <p:nvSpPr>
          <p:cNvPr id="8" name="Rectangle 7"/>
          <p:cNvSpPr/>
          <p:nvPr/>
        </p:nvSpPr>
        <p:spPr bwMode="auto">
          <a:xfrm>
            <a:off x="4260391" y="1039851"/>
            <a:ext cx="2176074" cy="287552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r>
              <a:rPr lang="en-US" sz="1224" b="1" dirty="0" err="1">
                <a:solidFill>
                  <a:srgbClr val="343434"/>
                </a:solidFill>
                <a:ea typeface="Segoe UI" pitchFamily="34" charset="0"/>
                <a:cs typeface="Segoe UI" pitchFamily="34" charset="0"/>
              </a:rPr>
              <a:t>HDInsight</a:t>
            </a:r>
            <a:endParaRPr lang="en-US" sz="1224" b="1" dirty="0">
              <a:solidFill>
                <a:srgbClr val="343434"/>
              </a:solidFill>
              <a:ea typeface="Segoe UI" pitchFamily="34" charset="0"/>
              <a:cs typeface="Segoe UI" pitchFamily="34" charset="0"/>
            </a:endParaRPr>
          </a:p>
        </p:txBody>
      </p:sp>
      <p:pic>
        <p:nvPicPr>
          <p:cNvPr id="9" name="Picture 8"/>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430747" y="1398904"/>
            <a:ext cx="795824" cy="795824"/>
          </a:xfrm>
          <a:prstGeom prst="rect">
            <a:avLst/>
          </a:prstGeom>
        </p:spPr>
      </p:pic>
      <p:grpSp>
        <p:nvGrpSpPr>
          <p:cNvPr id="16" name="Group 15"/>
          <p:cNvGrpSpPr/>
          <p:nvPr/>
        </p:nvGrpSpPr>
        <p:grpSpPr>
          <a:xfrm>
            <a:off x="5285634" y="2909523"/>
            <a:ext cx="1088037" cy="499107"/>
            <a:chOff x="7328739" y="2454091"/>
            <a:chExt cx="1066800" cy="489365"/>
          </a:xfrm>
        </p:grpSpPr>
        <p:sp>
          <p:nvSpPr>
            <p:cNvPr id="10" name="Rectangle 9"/>
            <p:cNvSpPr/>
            <p:nvPr/>
          </p:nvSpPr>
          <p:spPr bwMode="auto">
            <a:xfrm>
              <a:off x="7328739" y="2546978"/>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7328739" y="2454091"/>
              <a:ext cx="1066800" cy="489365"/>
            </a:xfrm>
            <a:prstGeom prst="rect">
              <a:avLst/>
            </a:prstGeom>
            <a:noFill/>
          </p:spPr>
          <p:txBody>
            <a:bodyPr wrap="square" lIns="186521" tIns="149217" rIns="186521" bIns="149217" rtlCol="0">
              <a:spAutoFit/>
            </a:bodyPr>
            <a:lstStyle/>
            <a:p>
              <a:pPr>
                <a:lnSpc>
                  <a:spcPct val="90000"/>
                </a:lnSpc>
                <a:spcAft>
                  <a:spcPts val="612"/>
                </a:spcAft>
              </a:pPr>
              <a:r>
                <a:rPr lang="en-US" sz="1428" dirty="0">
                  <a:solidFill>
                    <a:srgbClr val="FFFFFF"/>
                  </a:solidFill>
                </a:rPr>
                <a:t>Results</a:t>
              </a:r>
            </a:p>
          </p:txBody>
        </p:sp>
      </p:grpSp>
      <p:grpSp>
        <p:nvGrpSpPr>
          <p:cNvPr id="14" name="Group 13"/>
          <p:cNvGrpSpPr/>
          <p:nvPr/>
        </p:nvGrpSpPr>
        <p:grpSpPr>
          <a:xfrm>
            <a:off x="5224951" y="2253753"/>
            <a:ext cx="1088037" cy="499107"/>
            <a:chOff x="7417846" y="2032776"/>
            <a:chExt cx="1066800" cy="489365"/>
          </a:xfrm>
        </p:grpSpPr>
        <p:sp>
          <p:nvSpPr>
            <p:cNvPr id="13" name="Rectangle 12"/>
            <p:cNvSpPr/>
            <p:nvPr/>
          </p:nvSpPr>
          <p:spPr bwMode="auto">
            <a:xfrm>
              <a:off x="7460588" y="2125663"/>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p:cNvSpPr txBox="1"/>
            <p:nvPr/>
          </p:nvSpPr>
          <p:spPr>
            <a:xfrm>
              <a:off x="7417846" y="2032776"/>
              <a:ext cx="1066800" cy="489365"/>
            </a:xfrm>
            <a:prstGeom prst="rect">
              <a:avLst/>
            </a:prstGeom>
            <a:noFill/>
          </p:spPr>
          <p:txBody>
            <a:bodyPr wrap="square" lIns="186521" tIns="149217" rIns="186521" bIns="149217" rtlCol="0">
              <a:spAutoFit/>
            </a:bodyPr>
            <a:lstStyle/>
            <a:p>
              <a:pPr>
                <a:lnSpc>
                  <a:spcPct val="90000"/>
                </a:lnSpc>
                <a:spcAft>
                  <a:spcPts val="612"/>
                </a:spcAft>
              </a:pPr>
              <a:r>
                <a:rPr lang="en-US" sz="1428" dirty="0">
                  <a:solidFill>
                    <a:srgbClr val="FFFFFF"/>
                  </a:solidFill>
                </a:rPr>
                <a:t>Process</a:t>
              </a:r>
            </a:p>
          </p:txBody>
        </p:sp>
      </p:grpSp>
      <p:cxnSp>
        <p:nvCxnSpPr>
          <p:cNvPr id="18" name="Straight Arrow Connector 17"/>
          <p:cNvCxnSpPr/>
          <p:nvPr/>
        </p:nvCxnSpPr>
        <p:spPr>
          <a:xfrm>
            <a:off x="6098289" y="3159075"/>
            <a:ext cx="1285702"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7302989" y="1650996"/>
            <a:ext cx="1349432" cy="1808130"/>
            <a:chOff x="8241884" y="1666999"/>
            <a:chExt cx="1323093" cy="1772837"/>
          </a:xfrm>
        </p:grpSpPr>
        <p:sp>
          <p:nvSpPr>
            <p:cNvPr id="21" name="Rectangle 20"/>
            <p:cNvSpPr/>
            <p:nvPr/>
          </p:nvSpPr>
          <p:spPr bwMode="auto">
            <a:xfrm>
              <a:off x="8322456" y="1698550"/>
              <a:ext cx="1161953" cy="1741286"/>
            </a:xfrm>
            <a:prstGeom prst="rect">
              <a:avLst/>
            </a:prstGeom>
            <a:solidFill>
              <a:schemeClr val="tx1">
                <a:lumMod val="20000"/>
                <a:lumOff val="80000"/>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1224" b="1" dirty="0">
                <a:solidFill>
                  <a:srgbClr val="343434"/>
                </a:solidFill>
                <a:ea typeface="Segoe UI" pitchFamily="34" charset="0"/>
                <a:cs typeface="Segoe UI" pitchFamily="34" charset="0"/>
              </a:endParaRPr>
            </a:p>
          </p:txBody>
        </p:sp>
        <p:sp>
          <p:nvSpPr>
            <p:cNvPr id="19" name="TextBox 18"/>
            <p:cNvSpPr txBox="1"/>
            <p:nvPr/>
          </p:nvSpPr>
          <p:spPr>
            <a:xfrm>
              <a:off x="8241884" y="1666999"/>
              <a:ext cx="1323093" cy="864852"/>
            </a:xfrm>
            <a:prstGeom prst="rect">
              <a:avLst/>
            </a:prstGeom>
            <a:noFill/>
          </p:spPr>
          <p:txBody>
            <a:bodyPr wrap="square" lIns="186521" tIns="149217" rIns="186521" bIns="149217" rtlCol="0">
              <a:spAutoFit/>
            </a:bodyPr>
            <a:lstStyle/>
            <a:p>
              <a:pPr algn="ctr">
                <a:lnSpc>
                  <a:spcPct val="90000"/>
                </a:lnSpc>
                <a:spcAft>
                  <a:spcPts val="612"/>
                </a:spcAft>
              </a:pPr>
              <a:r>
                <a:rPr lang="en-US" sz="1020" b="1" dirty="0">
                  <a:gradFill>
                    <a:gsLst>
                      <a:gs pos="2917">
                        <a:srgbClr val="343434"/>
                      </a:gs>
                      <a:gs pos="30000">
                        <a:srgbClr val="343434"/>
                      </a:gs>
                    </a:gsLst>
                    <a:lin ang="5400000" scaled="0"/>
                  </a:gradFill>
                </a:rPr>
                <a:t>Visualization </a:t>
              </a:r>
            </a:p>
            <a:p>
              <a:pPr algn="ctr">
                <a:lnSpc>
                  <a:spcPct val="90000"/>
                </a:lnSpc>
                <a:spcAft>
                  <a:spcPts val="612"/>
                </a:spcAft>
              </a:pPr>
              <a:r>
                <a:rPr lang="en-US" sz="1020" b="1" dirty="0">
                  <a:gradFill>
                    <a:gsLst>
                      <a:gs pos="2917">
                        <a:srgbClr val="343434"/>
                      </a:gs>
                      <a:gs pos="30000">
                        <a:srgbClr val="343434"/>
                      </a:gs>
                    </a:gsLst>
                    <a:lin ang="5400000" scaled="0"/>
                  </a:gradFill>
                </a:rPr>
                <a:t>and reporting </a:t>
              </a:r>
            </a:p>
            <a:p>
              <a:pPr algn="ctr">
                <a:lnSpc>
                  <a:spcPct val="90000"/>
                </a:lnSpc>
                <a:spcAft>
                  <a:spcPts val="612"/>
                </a:spcAft>
              </a:pPr>
              <a:r>
                <a:rPr lang="en-US" sz="1020" b="1" dirty="0">
                  <a:gradFill>
                    <a:gsLst>
                      <a:gs pos="2917">
                        <a:srgbClr val="343434"/>
                      </a:gs>
                      <a:gs pos="30000">
                        <a:srgbClr val="343434"/>
                      </a:gs>
                    </a:gsLst>
                    <a:lin ang="5400000" scaled="0"/>
                  </a:gradFill>
                </a:rPr>
                <a:t>tools</a:t>
              </a:r>
            </a:p>
          </p:txBody>
        </p:sp>
        <p:pic>
          <p:nvPicPr>
            <p:cNvPr id="20" name="Picture 19"/>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513286" y="2531851"/>
              <a:ext cx="780290" cy="780290"/>
            </a:xfrm>
            <a:prstGeom prst="rect">
              <a:avLst/>
            </a:prstGeom>
          </p:spPr>
        </p:pic>
      </p:grpSp>
      <p:sp>
        <p:nvSpPr>
          <p:cNvPr id="23" name="TextBox 22"/>
          <p:cNvSpPr txBox="1"/>
          <p:nvPr/>
        </p:nvSpPr>
        <p:spPr>
          <a:xfrm>
            <a:off x="6378232" y="2797810"/>
            <a:ext cx="914571" cy="474256"/>
          </a:xfrm>
          <a:prstGeom prst="rect">
            <a:avLst/>
          </a:prstGeom>
          <a:noFill/>
        </p:spPr>
        <p:txBody>
          <a:bodyPr wrap="none" lIns="186521" tIns="149217" rIns="186521" bIns="149217" rtlCol="0">
            <a:spAutoFit/>
          </a:bodyPr>
          <a:lstStyle/>
          <a:p>
            <a:pPr>
              <a:lnSpc>
                <a:spcPct val="90000"/>
              </a:lnSpc>
              <a:spcAft>
                <a:spcPts val="612"/>
              </a:spcAft>
            </a:pPr>
            <a:r>
              <a:rPr lang="en-US" sz="1224" b="1" dirty="0">
                <a:gradFill>
                  <a:gsLst>
                    <a:gs pos="2917">
                      <a:srgbClr val="343434"/>
                    </a:gs>
                    <a:gs pos="30000">
                      <a:srgbClr val="343434"/>
                    </a:gs>
                  </a:gsLst>
                  <a:lin ang="5400000" scaled="0"/>
                </a:gradFill>
              </a:rPr>
              <a:t>Output</a:t>
            </a:r>
          </a:p>
        </p:txBody>
      </p:sp>
      <p:cxnSp>
        <p:nvCxnSpPr>
          <p:cNvPr id="25" name="Straight Arrow Connector 24"/>
          <p:cNvCxnSpPr/>
          <p:nvPr/>
        </p:nvCxnSpPr>
        <p:spPr>
          <a:xfrm>
            <a:off x="2487823" y="2503305"/>
            <a:ext cx="2737128"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302796" y="2137759"/>
            <a:ext cx="782144" cy="474256"/>
          </a:xfrm>
          <a:prstGeom prst="rect">
            <a:avLst/>
          </a:prstGeom>
          <a:noFill/>
        </p:spPr>
        <p:txBody>
          <a:bodyPr wrap="none" lIns="186521" tIns="149217" rIns="186521" bIns="149217" rtlCol="0">
            <a:spAutoFit/>
          </a:bodyPr>
          <a:lstStyle/>
          <a:p>
            <a:pPr>
              <a:lnSpc>
                <a:spcPct val="90000"/>
              </a:lnSpc>
              <a:spcAft>
                <a:spcPts val="612"/>
              </a:spcAft>
            </a:pPr>
            <a:r>
              <a:rPr lang="en-US" sz="1224" b="1" dirty="0">
                <a:gradFill>
                  <a:gsLst>
                    <a:gs pos="2917">
                      <a:srgbClr val="343434"/>
                    </a:gs>
                    <a:gs pos="30000">
                      <a:srgbClr val="343434"/>
                    </a:gs>
                  </a:gsLst>
                  <a:lin ang="5400000" scaled="0"/>
                </a:gradFill>
              </a:rPr>
              <a:t>Input</a:t>
            </a:r>
          </a:p>
        </p:txBody>
      </p:sp>
      <p:cxnSp>
        <p:nvCxnSpPr>
          <p:cNvPr id="40" name="Straight Arrow Connector 39"/>
          <p:cNvCxnSpPr/>
          <p:nvPr/>
        </p:nvCxnSpPr>
        <p:spPr>
          <a:xfrm>
            <a:off x="5703737" y="2658124"/>
            <a:ext cx="0" cy="391764"/>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030" name="Rectangle 1029"/>
          <p:cNvSpPr/>
          <p:nvPr/>
        </p:nvSpPr>
        <p:spPr>
          <a:xfrm>
            <a:off x="2206268" y="4816646"/>
            <a:ext cx="8591869" cy="376684"/>
          </a:xfrm>
          <a:prstGeom prst="rect">
            <a:avLst/>
          </a:prstGeom>
        </p:spPr>
        <p:txBody>
          <a:bodyPr wrap="none">
            <a:spAutoFit/>
          </a:bodyPr>
          <a:lstStyle/>
          <a:p>
            <a:r>
              <a:rPr lang="en-US" b="1" dirty="0">
                <a:solidFill>
                  <a:srgbClr val="343434"/>
                </a:solidFill>
              </a:rPr>
              <a:t>Iterative </a:t>
            </a:r>
            <a:r>
              <a:rPr lang="en-US" b="1" dirty="0" smtClean="0">
                <a:solidFill>
                  <a:srgbClr val="343434"/>
                </a:solidFill>
              </a:rPr>
              <a:t>exploration - </a:t>
            </a:r>
            <a:r>
              <a:rPr lang="en-US" dirty="0">
                <a:solidFill>
                  <a:srgbClr val="343434"/>
                </a:solidFill>
              </a:rPr>
              <a:t>Process key data into business intelligence using Hadoop</a:t>
            </a:r>
            <a:endParaRPr lang="en-US" b="1" dirty="0">
              <a:solidFill>
                <a:srgbClr val="343434"/>
              </a:solidFill>
            </a:endParaRPr>
          </a:p>
        </p:txBody>
      </p:sp>
      <p:pic>
        <p:nvPicPr>
          <p:cNvPr id="24" name="Picture 23"/>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109454" y="2131407"/>
            <a:ext cx="692416" cy="692416"/>
          </a:xfrm>
          <a:prstGeom prst="rect">
            <a:avLst/>
          </a:prstGeom>
          <a:solidFill>
            <a:schemeClr val="bg1"/>
          </a:solidFill>
        </p:spPr>
      </p:pic>
    </p:spTree>
    <p:extLst>
      <p:ext uri="{BB962C8B-B14F-4D97-AF65-F5344CB8AC3E}">
        <p14:creationId xmlns:p14="http://schemas.microsoft.com/office/powerpoint/2010/main" val="1118630254"/>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grpSp>
        <p:nvGrpSpPr>
          <p:cNvPr id="96" name="Group 95"/>
          <p:cNvGrpSpPr/>
          <p:nvPr/>
        </p:nvGrpSpPr>
        <p:grpSpPr>
          <a:xfrm>
            <a:off x="579437" y="2388874"/>
            <a:ext cx="11277600" cy="718364"/>
            <a:chOff x="579437" y="-1075563"/>
            <a:chExt cx="11277600" cy="718364"/>
          </a:xfrm>
        </p:grpSpPr>
        <p:sp>
          <p:nvSpPr>
            <p:cNvPr id="97" name="Rectangle 96"/>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98" name="Rectangle 97"/>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Microsoft Enterprise Mobility Suite</a:t>
              </a:r>
            </a:p>
          </p:txBody>
        </p:sp>
        <p:sp>
          <p:nvSpPr>
            <p:cNvPr id="100" name="Rectangle 99"/>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smtClean="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Enterprise Mobility</a:t>
              </a:r>
            </a:p>
          </p:txBody>
        </p:sp>
      </p:grpSp>
      <p:grpSp>
        <p:nvGrpSpPr>
          <p:cNvPr id="2" name="Group 1"/>
          <p:cNvGrpSpPr/>
          <p:nvPr/>
        </p:nvGrpSpPr>
        <p:grpSpPr>
          <a:xfrm>
            <a:off x="579437" y="1664143"/>
            <a:ext cx="11277600" cy="720903"/>
            <a:chOff x="579437" y="1781105"/>
            <a:chExt cx="11277600" cy="720903"/>
          </a:xfrm>
        </p:grpSpPr>
        <p:grpSp>
          <p:nvGrpSpPr>
            <p:cNvPr id="101" name="Group 100"/>
            <p:cNvGrpSpPr/>
            <p:nvPr/>
          </p:nvGrpSpPr>
          <p:grpSpPr>
            <a:xfrm>
              <a:off x="579437" y="1781105"/>
              <a:ext cx="11277600" cy="717538"/>
              <a:chOff x="579437" y="-1074737"/>
              <a:chExt cx="11277600" cy="717538"/>
            </a:xfrm>
          </p:grpSpPr>
          <p:sp>
            <p:nvSpPr>
              <p:cNvPr id="102" name="Rectangle 101"/>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3" name="Rectangle 102"/>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SAAS Solutions</a:t>
                </a:r>
              </a:p>
            </p:txBody>
          </p:sp>
        </p:grpSp>
        <p:grpSp>
          <p:nvGrpSpPr>
            <p:cNvPr id="105" name="Group 104"/>
            <p:cNvGrpSpPr/>
            <p:nvPr/>
          </p:nvGrpSpPr>
          <p:grpSpPr>
            <a:xfrm>
              <a:off x="5007047" y="1810301"/>
              <a:ext cx="6274750" cy="691707"/>
              <a:chOff x="4663445" y="2099949"/>
              <a:chExt cx="6274750" cy="691707"/>
            </a:xfrm>
          </p:grpSpPr>
          <p:grpSp>
            <p:nvGrpSpPr>
              <p:cNvPr id="106" name="Group 105"/>
              <p:cNvGrpSpPr/>
              <p:nvPr/>
            </p:nvGrpSpPr>
            <p:grpSpPr>
              <a:xfrm>
                <a:off x="4663445" y="2231764"/>
                <a:ext cx="6274750" cy="391163"/>
                <a:chOff x="2275217" y="3622867"/>
                <a:chExt cx="7933779" cy="494585"/>
              </a:xfrm>
            </p:grpSpPr>
            <p:pic>
              <p:nvPicPr>
                <p:cNvPr id="108" name="Picture 107"/>
                <p:cNvPicPr>
                  <a:picLocks noChangeAspect="1"/>
                </p:cNvPicPr>
                <p:nvPr/>
              </p:nvPicPr>
              <p:blipFill>
                <a:blip r:embed="rId3">
                  <a:biLevel thresh="25000"/>
                </a:blip>
                <a:stretch>
                  <a:fillRect/>
                </a:stretch>
              </p:blipFill>
              <p:spPr>
                <a:xfrm>
                  <a:off x="2275217" y="3704039"/>
                  <a:ext cx="1869528" cy="413413"/>
                </a:xfrm>
                <a:prstGeom prst="rect">
                  <a:avLst/>
                </a:prstGeom>
              </p:spPr>
            </p:pic>
            <p:pic>
              <p:nvPicPr>
                <p:cNvPr id="109" name="Picture 1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596" y="3622867"/>
                  <a:ext cx="1994400" cy="481206"/>
                </a:xfrm>
                <a:prstGeom prst="rect">
                  <a:avLst/>
                </a:prstGeom>
              </p:spPr>
            </p:pic>
          </p:grpSp>
          <p:sp>
            <p:nvSpPr>
              <p:cNvPr id="107" name="Rectangle 106"/>
              <p:cNvSpPr/>
              <p:nvPr/>
            </p:nvSpPr>
            <p:spPr bwMode="auto">
              <a:xfrm>
                <a:off x="6516672" y="2099949"/>
                <a:ext cx="2512092" cy="6917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Microsoft Dynamics</a:t>
                </a:r>
              </a:p>
            </p:txBody>
          </p:sp>
        </p:grpSp>
      </p:grpSp>
      <p:sp>
        <p:nvSpPr>
          <p:cNvPr id="19" name="Title 1"/>
          <p:cNvSpPr txBox="1">
            <a:spLocks/>
          </p:cNvSpPr>
          <p:nvPr/>
        </p:nvSpPr>
        <p:spPr>
          <a:xfrm>
            <a:off x="427037" y="480789"/>
            <a:ext cx="116586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02" normalizeH="0" baseline="0" noProof="0" dirty="0" smtClean="0">
                <a:ln w="3175">
                  <a:noFill/>
                </a:ln>
                <a:solidFill>
                  <a:srgbClr val="FFFFFF"/>
                </a:solidFill>
                <a:effectLst/>
                <a:uLnTx/>
                <a:uFillTx/>
                <a:latin typeface="Segoe UI Semibold" panose="020B0702040204020203" pitchFamily="34" charset="0"/>
                <a:ea typeface="+mn-ea"/>
                <a:cs typeface="Segoe UI Semibold" panose="020B0702040204020203" pitchFamily="34" charset="0"/>
              </a:rPr>
              <a:t>Leading</a:t>
            </a:r>
            <a:r>
              <a:rPr kumimoji="0" lang="en-US" sz="5000" b="0" i="0" u="none" strike="noStrike" kern="1200" cap="none" spc="-102" normalizeH="0" baseline="0" noProof="0" dirty="0" smtClean="0">
                <a:ln w="3175">
                  <a:noFill/>
                </a:ln>
                <a:solidFill>
                  <a:srgbClr val="FFFFFF"/>
                </a:solidFill>
                <a:effectLst/>
                <a:uLnTx/>
                <a:uFillTx/>
                <a:latin typeface="Segoe UI Light"/>
                <a:ea typeface="+mn-ea"/>
                <a:cs typeface="Segoe UI" pitchFamily="34" charset="0"/>
              </a:rPr>
              <a:t> the journey to the Cloud</a:t>
            </a:r>
            <a:endParaRPr kumimoji="0" lang="en-US" sz="5000" b="0" i="0" u="none" strike="noStrike" kern="1200" cap="none" spc="-102" normalizeH="0" baseline="0" noProof="0" dirty="0">
              <a:ln w="3175">
                <a:noFill/>
              </a:ln>
              <a:solidFill>
                <a:srgbClr val="FFFFFF"/>
              </a:solidFill>
              <a:effectLst/>
              <a:uLnTx/>
              <a:uFillTx/>
              <a:latin typeface="Segoe UI Light"/>
              <a:ea typeface="+mn-ea"/>
              <a:cs typeface="Segoe UI" pitchFamily="34" charset="0"/>
            </a:endParaRPr>
          </a:p>
        </p:txBody>
      </p:sp>
      <p:sp>
        <p:nvSpPr>
          <p:cNvPr id="5" name="Rounded Rectangle 4"/>
          <p:cNvSpPr/>
          <p:nvPr/>
        </p:nvSpPr>
        <p:spPr bwMode="auto">
          <a:xfrm>
            <a:off x="448303" y="3236739"/>
            <a:ext cx="11526579" cy="3450932"/>
          </a:xfrm>
          <a:prstGeom prst="roundRect">
            <a:avLst>
              <a:gd name="adj" fmla="val 3048"/>
            </a:avLst>
          </a:prstGeom>
          <a:solidFill>
            <a:srgbClr val="0070C0">
              <a:alpha val="46000"/>
            </a:srgb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10" name="Group 109"/>
          <p:cNvGrpSpPr/>
          <p:nvPr/>
        </p:nvGrpSpPr>
        <p:grpSpPr>
          <a:xfrm>
            <a:off x="579437" y="5819030"/>
            <a:ext cx="11277600" cy="717538"/>
            <a:chOff x="579437" y="-1074737"/>
            <a:chExt cx="11277600" cy="717538"/>
          </a:xfrm>
        </p:grpSpPr>
        <p:sp>
          <p:nvSpPr>
            <p:cNvPr id="111" name="Rectangle 110"/>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12" name="Rectangle 111"/>
            <p:cNvSpPr/>
            <p:nvPr/>
          </p:nvSpPr>
          <p:spPr bwMode="auto">
            <a:xfrm>
              <a:off x="579438" y="-1074737"/>
              <a:ext cx="3657600" cy="717538"/>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3" name="Rectangle 112"/>
            <p:cNvSpPr/>
            <p:nvPr/>
          </p:nvSpPr>
          <p:spPr bwMode="auto">
            <a:xfrm>
              <a:off x="4237037" y="-1053261"/>
              <a:ext cx="762000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Azure + Azure Stack </a:t>
              </a:r>
              <a:r>
                <a:rPr kumimoji="0" lang="en-US" sz="2000" b="0" i="0" u="none" strike="noStrike" kern="1200" cap="none" spc="-50" normalizeH="0" baseline="0" noProof="0" dirty="0" smtClean="0">
                  <a:ln>
                    <a:noFill/>
                  </a:ln>
                  <a:solidFill>
                    <a:srgbClr val="FFFFFF"/>
                  </a:solidFill>
                  <a:effectLst/>
                  <a:uLnTx/>
                  <a:uFillTx/>
                  <a:latin typeface="Segoe UI Semilight"/>
                  <a:ea typeface="Segoe UI" pitchFamily="34" charset="0"/>
                  <a:cs typeface="Segoe UI" pitchFamily="34" charset="0"/>
                </a:rPr>
                <a:t>+ </a:t>
              </a:r>
              <a:r>
                <a:rPr kumimoji="0" lang="en-US" sz="2000" b="0" i="0" u="none" strike="noStrike" kern="1200" cap="none" spc="-50" normalizeH="0" baseline="0" noProof="0" dirty="0">
                  <a:ln>
                    <a:noFill/>
                  </a:ln>
                  <a:solidFill>
                    <a:srgbClr val="FFFFFF"/>
                  </a:solidFill>
                  <a:effectLst/>
                  <a:uLnTx/>
                  <a:uFillTx/>
                  <a:latin typeface="Segoe UI Semilight"/>
                  <a:ea typeface="Segoe UI" pitchFamily="34" charset="0"/>
                  <a:cs typeface="Segoe UI" pitchFamily="34" charset="0"/>
                </a:rPr>
                <a:t>Operations Management Suite</a:t>
              </a:r>
            </a:p>
          </p:txBody>
        </p:sp>
        <p:sp>
          <p:nvSpPr>
            <p:cNvPr id="114" name="Rectangle 11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Cloud Infrastructure</a:t>
              </a:r>
            </a:p>
          </p:txBody>
        </p:sp>
      </p:grpSp>
      <p:grpSp>
        <p:nvGrpSpPr>
          <p:cNvPr id="115" name="Group 114"/>
          <p:cNvGrpSpPr/>
          <p:nvPr/>
        </p:nvGrpSpPr>
        <p:grpSpPr>
          <a:xfrm>
            <a:off x="579437" y="3627004"/>
            <a:ext cx="11277600" cy="717538"/>
            <a:chOff x="579437" y="-1074737"/>
            <a:chExt cx="11277600" cy="717538"/>
          </a:xfrm>
        </p:grpSpPr>
        <p:sp>
          <p:nvSpPr>
            <p:cNvPr id="116" name="Rectangle 115"/>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17" name="Rectangle 116"/>
            <p:cNvSpPr/>
            <p:nvPr/>
          </p:nvSpPr>
          <p:spPr bwMode="auto">
            <a:xfrm>
              <a:off x="579438" y="-1074737"/>
              <a:ext cx="3657600" cy="717537"/>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8" name="Rectangle 117"/>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Visual Studio Family + Azure App Service</a:t>
              </a:r>
            </a:p>
          </p:txBody>
        </p:sp>
        <p:sp>
          <p:nvSpPr>
            <p:cNvPr id="119" name="Rectangle 118"/>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Developer + App Platform</a:t>
              </a:r>
            </a:p>
          </p:txBody>
        </p:sp>
      </p:grpSp>
      <p:grpSp>
        <p:nvGrpSpPr>
          <p:cNvPr id="120" name="Group 119"/>
          <p:cNvGrpSpPr/>
          <p:nvPr/>
        </p:nvGrpSpPr>
        <p:grpSpPr>
          <a:xfrm>
            <a:off x="579437" y="4356547"/>
            <a:ext cx="11277600" cy="718364"/>
            <a:chOff x="579437" y="-1075563"/>
            <a:chExt cx="11277600" cy="718364"/>
          </a:xfrm>
        </p:grpSpPr>
        <p:sp>
          <p:nvSpPr>
            <p:cNvPr id="121" name="Rectangle 120"/>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2" name="Rectangle 121"/>
            <p:cNvSpPr/>
            <p:nvPr/>
          </p:nvSpPr>
          <p:spPr bwMode="auto">
            <a:xfrm>
              <a:off x="579438" y="-1075563"/>
              <a:ext cx="3657600" cy="718364"/>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3" name="Rectangle 122"/>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smtClean="0">
                  <a:ln>
                    <a:noFill/>
                  </a:ln>
                  <a:solidFill>
                    <a:srgbClr val="FFFFFF"/>
                  </a:solidFill>
                  <a:effectLst/>
                  <a:uLnTx/>
                  <a:uFillTx/>
                  <a:latin typeface="Segoe UI Semilight"/>
                  <a:ea typeface="Segoe UI" pitchFamily="34" charset="0"/>
                  <a:cs typeface="Segoe UI" pitchFamily="34" charset="0"/>
                </a:rPr>
                <a:t>Cortana </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Analytics Suite</a:t>
              </a:r>
            </a:p>
          </p:txBody>
        </p:sp>
        <p:sp>
          <p:nvSpPr>
            <p:cNvPr id="124" name="Rectangle 123"/>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Data + Analytics</a:t>
              </a:r>
            </a:p>
          </p:txBody>
        </p:sp>
      </p:grpSp>
      <p:grpSp>
        <p:nvGrpSpPr>
          <p:cNvPr id="125" name="Group 124"/>
          <p:cNvGrpSpPr/>
          <p:nvPr/>
        </p:nvGrpSpPr>
        <p:grpSpPr>
          <a:xfrm>
            <a:off x="579437" y="5082102"/>
            <a:ext cx="11277600" cy="718366"/>
            <a:chOff x="579437" y="-1075565"/>
            <a:chExt cx="11277600" cy="718366"/>
          </a:xfrm>
        </p:grpSpPr>
        <p:sp>
          <p:nvSpPr>
            <p:cNvPr id="126" name="Rectangle 125"/>
            <p:cNvSpPr/>
            <p:nvPr/>
          </p:nvSpPr>
          <p:spPr bwMode="auto">
            <a:xfrm>
              <a:off x="579437" y="-1074737"/>
              <a:ext cx="11277600" cy="717538"/>
            </a:xfrm>
            <a:prstGeom prst="rect">
              <a:avLst/>
            </a:prstGeom>
            <a:solidFill>
              <a:schemeClr val="bg2"/>
            </a:solidFill>
            <a:ln w="15875">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all" spc="0" normalizeH="0" baseline="0" noProof="0" dirty="0">
                <a:ln>
                  <a:noFill/>
                </a:ln>
                <a:solidFill>
                  <a:srgbClr val="00B0F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7" name="Rectangle 126"/>
            <p:cNvSpPr/>
            <p:nvPr/>
          </p:nvSpPr>
          <p:spPr bwMode="auto">
            <a:xfrm>
              <a:off x="579438" y="-1075565"/>
              <a:ext cx="3657600" cy="718365"/>
            </a:xfrm>
            <a:prstGeom prst="rect">
              <a:avLst/>
            </a:prstGeom>
            <a:solidFill>
              <a:srgbClr val="002D86">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8" name="Rectangle 127"/>
            <p:cNvSpPr/>
            <p:nvPr/>
          </p:nvSpPr>
          <p:spPr bwMode="auto">
            <a:xfrm>
              <a:off x="4423797" y="-1053261"/>
              <a:ext cx="7204640" cy="6745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Azure </a:t>
              </a:r>
              <a:r>
                <a:rPr kumimoji="0" lang="en-US" sz="2000" b="0" i="0" u="none" strike="noStrike" kern="1200" cap="none" spc="0" normalizeH="0" baseline="0" noProof="0" dirty="0" err="1">
                  <a:ln>
                    <a:noFill/>
                  </a:ln>
                  <a:solidFill>
                    <a:srgbClr val="FFFFFF"/>
                  </a:solidFill>
                  <a:effectLst/>
                  <a:uLnTx/>
                  <a:uFillTx/>
                  <a:latin typeface="Segoe UI Semilight"/>
                  <a:ea typeface="Segoe UI" pitchFamily="34" charset="0"/>
                  <a:cs typeface="Segoe UI" pitchFamily="34" charset="0"/>
                </a:rPr>
                <a:t>IoT</a:t>
              </a:r>
              <a:r>
                <a:rPr kumimoji="0" lang="en-US" sz="2000"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rPr>
                <a:t> Suite</a:t>
              </a:r>
            </a:p>
          </p:txBody>
        </p:sp>
        <p:sp>
          <p:nvSpPr>
            <p:cNvPr id="129" name="Rectangle 128"/>
            <p:cNvSpPr/>
            <p:nvPr/>
          </p:nvSpPr>
          <p:spPr bwMode="auto">
            <a:xfrm>
              <a:off x="579437" y="-1045541"/>
              <a:ext cx="3657600" cy="6591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all" spc="0" normalizeH="0" baseline="0" noProof="0" dirty="0">
                  <a:ln>
                    <a:noFill/>
                  </a:ln>
                  <a:solidFill>
                    <a:srgbClr val="0078D7">
                      <a:lumMod val="40000"/>
                      <a:lumOff val="60000"/>
                    </a:srgbClr>
                  </a:solidFill>
                  <a:effectLst/>
                  <a:uLnTx/>
                  <a:uFillTx/>
                  <a:latin typeface="Segoe UI Semibold" panose="020B0702040204020203" pitchFamily="34" charset="0"/>
                  <a:ea typeface="Segoe UI" pitchFamily="34" charset="0"/>
                  <a:cs typeface="Segoe UI Semibold" panose="020B0702040204020203" pitchFamily="34" charset="0"/>
                </a:rPr>
                <a:t>Internet of Things</a:t>
              </a:r>
            </a:p>
          </p:txBody>
        </p:sp>
      </p:grpSp>
      <p:sp>
        <p:nvSpPr>
          <p:cNvPr id="40" name="TextBox 39"/>
          <p:cNvSpPr txBox="1"/>
          <p:nvPr/>
        </p:nvSpPr>
        <p:spPr>
          <a:xfrm>
            <a:off x="382815" y="3169966"/>
            <a:ext cx="1850058" cy="544765"/>
          </a:xfrm>
          <a:prstGeom prst="rect">
            <a:avLst/>
          </a:prstGeom>
          <a:noFill/>
        </p:spPr>
        <p:txBody>
          <a:bodyPr wrap="none" lIns="182880" tIns="146304" rIns="182880" bIns="146304" rtlCol="0">
            <a:spAutoFit/>
          </a:bodyPr>
          <a:lstStyle/>
          <a:p>
            <a:pPr>
              <a:lnSpc>
                <a:spcPct val="90000"/>
              </a:lnSpc>
              <a:spcAft>
                <a:spcPts val="600"/>
              </a:spcAft>
            </a:pPr>
            <a:r>
              <a:rPr lang="en-US" spc="-100" dirty="0" smtClea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Microsoft Azure</a:t>
            </a:r>
          </a:p>
        </p:txBody>
      </p:sp>
    </p:spTree>
    <p:extLst>
      <p:ext uri="{BB962C8B-B14F-4D97-AF65-F5344CB8AC3E}">
        <p14:creationId xmlns:p14="http://schemas.microsoft.com/office/powerpoint/2010/main" val="3000347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1"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250"/>
                                        <p:tgtEl>
                                          <p:spTgt spid="40"/>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15"/>
                                        </p:tgtEl>
                                        <p:attrNameLst>
                                          <p:attrName>style.visibility</p:attrName>
                                        </p:attrNameLst>
                                      </p:cBhvr>
                                      <p:to>
                                        <p:strVal val="visible"/>
                                      </p:to>
                                    </p:set>
                                    <p:animEffect transition="in" filter="fade">
                                      <p:cBhvr>
                                        <p:cTn id="11" dur="250"/>
                                        <p:tgtEl>
                                          <p:spTgt spid="1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0"/>
                                        </p:tgtEl>
                                        <p:attrNameLst>
                                          <p:attrName>style.visibility</p:attrName>
                                        </p:attrNameLst>
                                      </p:cBhvr>
                                      <p:to>
                                        <p:strVal val="visible"/>
                                      </p:to>
                                    </p:set>
                                    <p:animEffect transition="in" filter="fade">
                                      <p:cBhvr>
                                        <p:cTn id="15" dur="250"/>
                                        <p:tgtEl>
                                          <p:spTgt spid="120"/>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125"/>
                                        </p:tgtEl>
                                        <p:attrNameLst>
                                          <p:attrName>style.visibility</p:attrName>
                                        </p:attrNameLst>
                                      </p:cBhvr>
                                      <p:to>
                                        <p:strVal val="visible"/>
                                      </p:to>
                                    </p:set>
                                    <p:animEffect transition="in" filter="fade">
                                      <p:cBhvr>
                                        <p:cTn id="19" dur="250"/>
                                        <p:tgtEl>
                                          <p:spTgt spid="125"/>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10"/>
                                        </p:tgtEl>
                                        <p:attrNameLst>
                                          <p:attrName>style.visibility</p:attrName>
                                        </p:attrNameLst>
                                      </p:cBhvr>
                                      <p:to>
                                        <p:strVal val="visible"/>
                                      </p:to>
                                    </p:set>
                                    <p:animEffect transition="in" filter="fade">
                                      <p:cBhvr>
                                        <p:cTn id="23" dur="250"/>
                                        <p:tgtEl>
                                          <p:spTgt spid="110"/>
                                        </p:tgtEl>
                                      </p:cBhvr>
                                    </p:animEffect>
                                  </p:childTnLst>
                                </p:cTn>
                              </p:par>
                            </p:childTnLst>
                          </p:cTn>
                        </p:par>
                        <p:par>
                          <p:cTn id="24" fill="hold">
                            <p:stCondLst>
                              <p:cond delay="1750"/>
                            </p:stCondLst>
                            <p:childTnLst>
                              <p:par>
                                <p:cTn id="25" presetID="22" presetClass="entr" presetSubtype="1" fill="hold" grpId="1"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40"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80"/>
          <p:cNvSpPr>
            <a:spLocks noChangeAspect="1"/>
          </p:cNvSpPr>
          <p:nvPr/>
        </p:nvSpPr>
        <p:spPr bwMode="black">
          <a:xfrm>
            <a:off x="4151429" y="1064739"/>
            <a:ext cx="4274716" cy="236141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dirty="0">
              <a:solidFill>
                <a:srgbClr val="505050"/>
              </a:solidFill>
            </a:endParaRPr>
          </a:p>
        </p:txBody>
      </p:sp>
      <p:sp>
        <p:nvSpPr>
          <p:cNvPr id="82" name="Freeform 81"/>
          <p:cNvSpPr/>
          <p:nvPr/>
        </p:nvSpPr>
        <p:spPr bwMode="auto">
          <a:xfrm>
            <a:off x="2971651" y="2267007"/>
            <a:ext cx="2747322" cy="64052"/>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83" name="Group 82"/>
          <p:cNvGrpSpPr/>
          <p:nvPr/>
        </p:nvGrpSpPr>
        <p:grpSpPr>
          <a:xfrm rot="900000">
            <a:off x="4253991" y="1863177"/>
            <a:ext cx="817892" cy="807662"/>
            <a:chOff x="3242937" y="2319398"/>
            <a:chExt cx="796924" cy="786956"/>
          </a:xfrm>
        </p:grpSpPr>
        <p:sp>
          <p:nvSpPr>
            <p:cNvPr id="84" name="Oval 83"/>
            <p:cNvSpPr/>
            <p:nvPr/>
          </p:nvSpPr>
          <p:spPr bwMode="auto">
            <a:xfrm>
              <a:off x="3247921" y="2319398"/>
              <a:ext cx="786956" cy="786956"/>
            </a:xfrm>
            <a:prstGeom prst="ellipse">
              <a:avLst/>
            </a:prstGeom>
            <a:solidFill>
              <a:srgbClr val="FFFFFF"/>
            </a:solidFill>
            <a:ln w="1079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sp>
          <p:nvSpPr>
            <p:cNvPr id="85" name="Freeform 84"/>
            <p:cNvSpPr>
              <a:spLocks noEditPoints="1"/>
            </p:cNvSpPr>
            <p:nvPr/>
          </p:nvSpPr>
          <p:spPr bwMode="auto">
            <a:xfrm>
              <a:off x="3242937" y="2381026"/>
              <a:ext cx="796924" cy="663700"/>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2C6"/>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grpSp>
      <p:grpSp>
        <p:nvGrpSpPr>
          <p:cNvPr id="86" name="Group 85"/>
          <p:cNvGrpSpPr>
            <a:grpSpLocks noChangeAspect="1"/>
          </p:cNvGrpSpPr>
          <p:nvPr/>
        </p:nvGrpSpPr>
        <p:grpSpPr>
          <a:xfrm>
            <a:off x="4978438" y="4044862"/>
            <a:ext cx="2260208" cy="1288543"/>
            <a:chOff x="3063990" y="4892436"/>
            <a:chExt cx="2706624" cy="1543044"/>
          </a:xfrm>
        </p:grpSpPr>
        <p:sp>
          <p:nvSpPr>
            <p:cNvPr id="87" name="Rectangle 86"/>
            <p:cNvSpPr/>
            <p:nvPr/>
          </p:nvSpPr>
          <p:spPr bwMode="auto">
            <a:xfrm>
              <a:off x="3063990" y="4892436"/>
              <a:ext cx="2706624" cy="1543044"/>
            </a:xfrm>
            <a:prstGeom prst="rect">
              <a:avLst/>
            </a:prstGeom>
            <a:noFill/>
            <a:ln w="19050" cap="flat" cmpd="sng" algn="ctr">
              <a:noFill/>
              <a:prstDash val="dash"/>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sp>
          <p:nvSpPr>
            <p:cNvPr id="88" name="TextBox 77"/>
            <p:cNvSpPr txBox="1"/>
            <p:nvPr/>
          </p:nvSpPr>
          <p:spPr>
            <a:xfrm>
              <a:off x="3366714" y="6154876"/>
              <a:ext cx="2106932" cy="241517"/>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PCs and devices</a:t>
              </a:r>
            </a:p>
          </p:txBody>
        </p:sp>
        <p:sp>
          <p:nvSpPr>
            <p:cNvPr id="89" name="Freeform 88"/>
            <p:cNvSpPr>
              <a:spLocks noEditPoints="1"/>
            </p:cNvSpPr>
            <p:nvPr/>
          </p:nvSpPr>
          <p:spPr bwMode="auto">
            <a:xfrm>
              <a:off x="3788044"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sp>
          <p:nvSpPr>
            <p:cNvPr id="90" name="Freeform 89"/>
            <p:cNvSpPr>
              <a:spLocks noEditPoints="1"/>
            </p:cNvSpPr>
            <p:nvPr/>
          </p:nvSpPr>
          <p:spPr bwMode="auto">
            <a:xfrm>
              <a:off x="5257762"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sp>
          <p:nvSpPr>
            <p:cNvPr id="91" name="Freeform 90"/>
            <p:cNvSpPr>
              <a:spLocks noEditPoints="1"/>
            </p:cNvSpPr>
            <p:nvPr/>
          </p:nvSpPr>
          <p:spPr bwMode="auto">
            <a:xfrm>
              <a:off x="4559011"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pic>
          <p:nvPicPr>
            <p:cNvPr id="92" name="Picture 91"/>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315866" y="5335070"/>
              <a:ext cx="704088" cy="502920"/>
            </a:xfrm>
            <a:prstGeom prst="rect">
              <a:avLst/>
            </a:prstGeom>
          </p:spPr>
        </p:pic>
        <p:pic>
          <p:nvPicPr>
            <p:cNvPr id="93" name="Picture 92"/>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222104" y="5466632"/>
              <a:ext cx="228600" cy="392115"/>
            </a:xfrm>
            <a:prstGeom prst="rect">
              <a:avLst/>
            </a:prstGeom>
          </p:spPr>
        </p:pic>
        <p:pic>
          <p:nvPicPr>
            <p:cNvPr id="94" name="Picture 93"/>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3716019" y="5331840"/>
              <a:ext cx="402472" cy="605833"/>
            </a:xfrm>
            <a:prstGeom prst="rect">
              <a:avLst/>
            </a:prstGeom>
          </p:spPr>
        </p:pic>
        <p:sp>
          <p:nvSpPr>
            <p:cNvPr id="95" name="Freeform 94"/>
            <p:cNvSpPr>
              <a:spLocks noEditPoints="1"/>
            </p:cNvSpPr>
            <p:nvPr/>
          </p:nvSpPr>
          <p:spPr bwMode="black">
            <a:xfrm>
              <a:off x="3360958"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0072C6"/>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a:solidFill>
                  <a:srgbClr val="505050"/>
                </a:solidFill>
              </a:endParaRPr>
            </a:p>
          </p:txBody>
        </p:sp>
      </p:grpSp>
      <p:sp>
        <p:nvSpPr>
          <p:cNvPr id="96" name="Freeform 95"/>
          <p:cNvSpPr/>
          <p:nvPr/>
        </p:nvSpPr>
        <p:spPr bwMode="auto">
          <a:xfrm flipH="1">
            <a:off x="9239400" y="1872827"/>
            <a:ext cx="186608" cy="2013020"/>
          </a:xfrm>
          <a:custGeom>
            <a:avLst/>
            <a:gdLst>
              <a:gd name="connsiteX0" fmla="*/ 38100 w 180975"/>
              <a:gd name="connsiteY0" fmla="*/ 0 h 1666875"/>
              <a:gd name="connsiteX1" fmla="*/ 180975 w 180975"/>
              <a:gd name="connsiteY1" fmla="*/ 0 h 1666875"/>
              <a:gd name="connsiteX2" fmla="*/ 180975 w 180975"/>
              <a:gd name="connsiteY2" fmla="*/ 1666875 h 1666875"/>
              <a:gd name="connsiteX3" fmla="*/ 0 w 180975"/>
              <a:gd name="connsiteY3" fmla="*/ 1666875 h 1666875"/>
            </a:gdLst>
            <a:ahLst/>
            <a:cxnLst>
              <a:cxn ang="0">
                <a:pos x="connsiteX0" y="connsiteY0"/>
              </a:cxn>
              <a:cxn ang="0">
                <a:pos x="connsiteX1" y="connsiteY1"/>
              </a:cxn>
              <a:cxn ang="0">
                <a:pos x="connsiteX2" y="connsiteY2"/>
              </a:cxn>
              <a:cxn ang="0">
                <a:pos x="connsiteX3" y="connsiteY3"/>
              </a:cxn>
            </a:cxnLst>
            <a:rect l="l" t="t" r="r" b="b"/>
            <a:pathLst>
              <a:path w="180975" h="1666875">
                <a:moveTo>
                  <a:pt x="38100" y="0"/>
                </a:moveTo>
                <a:lnTo>
                  <a:pt x="180975" y="0"/>
                </a:lnTo>
                <a:lnTo>
                  <a:pt x="180975" y="1666875"/>
                </a:lnTo>
                <a:lnTo>
                  <a:pt x="0" y="1666875"/>
                </a:lnTo>
              </a:path>
            </a:pathLst>
          </a:custGeom>
          <a:noFill/>
          <a:ln w="22225" cap="flat" cmpd="sng" algn="ctr">
            <a:solidFill>
              <a:srgbClr val="0072C6"/>
            </a:solidFill>
            <a:prstDash val="solid"/>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sp>
        <p:nvSpPr>
          <p:cNvPr id="97" name="Freeform 96"/>
          <p:cNvSpPr/>
          <p:nvPr/>
        </p:nvSpPr>
        <p:spPr bwMode="auto">
          <a:xfrm flipH="1" flipV="1">
            <a:off x="6780605" y="2267007"/>
            <a:ext cx="2322448" cy="85487"/>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sp>
        <p:nvSpPr>
          <p:cNvPr id="98" name="Freeform 97"/>
          <p:cNvSpPr/>
          <p:nvPr/>
        </p:nvSpPr>
        <p:spPr bwMode="auto">
          <a:xfrm flipH="1" flipV="1">
            <a:off x="6529105" y="2072063"/>
            <a:ext cx="2612890" cy="4662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99" name="Group 98"/>
          <p:cNvGrpSpPr/>
          <p:nvPr/>
        </p:nvGrpSpPr>
        <p:grpSpPr>
          <a:xfrm>
            <a:off x="9523413" y="728458"/>
            <a:ext cx="2650201" cy="3981498"/>
            <a:chOff x="9174813" y="1235154"/>
            <a:chExt cx="2598472" cy="3903784"/>
          </a:xfrm>
        </p:grpSpPr>
        <p:sp>
          <p:nvSpPr>
            <p:cNvPr id="101" name="Freeform 100"/>
            <p:cNvSpPr>
              <a:spLocks noChangeAspect="1"/>
            </p:cNvSpPr>
            <p:nvPr/>
          </p:nvSpPr>
          <p:spPr bwMode="black">
            <a:xfrm>
              <a:off x="9174813" y="1235154"/>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428">
                <a:solidFill>
                  <a:srgbClr val="505050"/>
                </a:solidFill>
              </a:endParaRPr>
            </a:p>
          </p:txBody>
        </p:sp>
        <p:sp>
          <p:nvSpPr>
            <p:cNvPr id="103" name="TextBox 66"/>
            <p:cNvSpPr txBox="1"/>
            <p:nvPr/>
          </p:nvSpPr>
          <p:spPr>
            <a:xfrm>
              <a:off x="9407750" y="2702551"/>
              <a:ext cx="1885342" cy="197746"/>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SaaS</a:t>
              </a:r>
            </a:p>
          </p:txBody>
        </p:sp>
        <p:sp>
          <p:nvSpPr>
            <p:cNvPr id="104" name="TextBox 70"/>
            <p:cNvSpPr txBox="1"/>
            <p:nvPr/>
          </p:nvSpPr>
          <p:spPr>
            <a:xfrm>
              <a:off x="9296955" y="4743445"/>
              <a:ext cx="2106932" cy="395493"/>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Azure </a:t>
              </a:r>
              <a:r>
                <a:rPr lang="en-US" sz="1428" spc="-51">
                  <a:solidFill>
                    <a:srgbClr val="002060"/>
                  </a:solidFill>
                </a:rPr>
                <a:t>App Service and </a:t>
              </a:r>
              <a:r>
                <a:rPr lang="en-US" sz="1428" spc="-51" dirty="0">
                  <a:solidFill>
                    <a:srgbClr val="002060"/>
                  </a:solidFill>
                </a:rPr>
                <a:t>Non-MS cloud-based apps</a:t>
              </a:r>
            </a:p>
          </p:txBody>
        </p:sp>
        <p:sp>
          <p:nvSpPr>
            <p:cNvPr id="105" name="Freeform 104"/>
            <p:cNvSpPr>
              <a:spLocks noChangeAspect="1"/>
            </p:cNvSpPr>
            <p:nvPr/>
          </p:nvSpPr>
          <p:spPr bwMode="black">
            <a:xfrm>
              <a:off x="9174813" y="3178567"/>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428">
                <a:solidFill>
                  <a:srgbClr val="505050"/>
                </a:solidFill>
              </a:endParaRPr>
            </a:p>
          </p:txBody>
        </p:sp>
        <p:sp>
          <p:nvSpPr>
            <p:cNvPr id="106" name="TextBox 146"/>
            <p:cNvSpPr txBox="1"/>
            <p:nvPr/>
          </p:nvSpPr>
          <p:spPr>
            <a:xfrm>
              <a:off x="9450055" y="4223198"/>
              <a:ext cx="1195386" cy="26366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67774">
                <a:lnSpc>
                  <a:spcPct val="80000"/>
                </a:lnSpc>
                <a:buSzPct val="80000"/>
                <a:defRPr/>
              </a:pPr>
              <a:r>
                <a:rPr lang="en-US" sz="1071" dirty="0">
                  <a:gradFill>
                    <a:gsLst>
                      <a:gs pos="11250">
                        <a:srgbClr val="EFEFEF">
                          <a:lumMod val="50000"/>
                        </a:srgbClr>
                      </a:gs>
                      <a:gs pos="34000">
                        <a:srgbClr val="EFEFEF">
                          <a:lumMod val="50000"/>
                        </a:srgbClr>
                      </a:gs>
                    </a:gsLst>
                    <a:lin ang="5400000" scaled="0"/>
                  </a:gradFill>
                </a:rPr>
                <a:t>Custom </a:t>
              </a:r>
              <a:br>
                <a:rPr lang="en-US" sz="1071" dirty="0">
                  <a:gradFill>
                    <a:gsLst>
                      <a:gs pos="11250">
                        <a:srgbClr val="EFEFEF">
                          <a:lumMod val="50000"/>
                        </a:srgbClr>
                      </a:gs>
                      <a:gs pos="34000">
                        <a:srgbClr val="EFEFEF">
                          <a:lumMod val="50000"/>
                        </a:srgbClr>
                      </a:gs>
                    </a:gsLst>
                    <a:lin ang="5400000" scaled="0"/>
                  </a:gradFill>
                </a:rPr>
              </a:br>
              <a:r>
                <a:rPr lang="en-US" sz="1071" dirty="0">
                  <a:gradFill>
                    <a:gsLst>
                      <a:gs pos="11250">
                        <a:srgbClr val="EFEFEF">
                          <a:lumMod val="50000"/>
                        </a:srgbClr>
                      </a:gs>
                      <a:gs pos="34000">
                        <a:srgbClr val="EFEFEF">
                          <a:lumMod val="50000"/>
                        </a:srgbClr>
                      </a:gs>
                    </a:gsLst>
                    <a:lin ang="5400000" scaled="0"/>
                  </a:gradFill>
                </a:rPr>
                <a:t>LOB apps</a:t>
              </a:r>
            </a:p>
          </p:txBody>
        </p:sp>
        <p:sp>
          <p:nvSpPr>
            <p:cNvPr id="107" name="Rectangle 106"/>
            <p:cNvSpPr/>
            <p:nvPr/>
          </p:nvSpPr>
          <p:spPr bwMode="auto">
            <a:xfrm>
              <a:off x="9601293"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1632" spc="-51" dirty="0">
                <a:gradFill>
                  <a:gsLst>
                    <a:gs pos="1250">
                      <a:srgbClr val="EFEFEF"/>
                    </a:gs>
                    <a:gs pos="10417">
                      <a:srgbClr val="EFEFEF"/>
                    </a:gs>
                  </a:gsLst>
                  <a:lin ang="5400000" scaled="0"/>
                </a:gradFill>
              </a:endParaRPr>
            </a:p>
          </p:txBody>
        </p:sp>
        <p:pic>
          <p:nvPicPr>
            <p:cNvPr id="124" name="Picture 123"/>
            <p:cNvPicPr>
              <a:picLocks noChangeAspect="1"/>
            </p:cNvPicPr>
            <p:nvPr/>
          </p:nvPicPr>
          <p:blipFill>
            <a:blip r:embed="rId6" cstate="hqprint">
              <a:duotone>
                <a:srgbClr val="0072C6">
                  <a:shade val="45000"/>
                  <a:satMod val="135000"/>
                </a:srgbClr>
                <a:prstClr val="white"/>
              </a:duotone>
              <a:extLst>
                <a:ext uri="{28A0092B-C50C-407E-A947-70E740481C1C}">
                  <a14:useLocalDpi xmlns:a14="http://schemas.microsoft.com/office/drawing/2010/main"/>
                </a:ext>
              </a:extLst>
            </a:blip>
            <a:stretch>
              <a:fillRect/>
            </a:stretch>
          </p:blipFill>
          <p:spPr>
            <a:xfrm>
              <a:off x="9814295" y="1562589"/>
              <a:ext cx="1110009" cy="384504"/>
            </a:xfrm>
            <a:prstGeom prst="rect">
              <a:avLst/>
            </a:prstGeom>
            <a:ln>
              <a:noFill/>
            </a:ln>
          </p:spPr>
        </p:pic>
        <p:grpSp>
          <p:nvGrpSpPr>
            <p:cNvPr id="109" name="Group 108"/>
            <p:cNvGrpSpPr/>
            <p:nvPr/>
          </p:nvGrpSpPr>
          <p:grpSpPr>
            <a:xfrm>
              <a:off x="9666829" y="3928967"/>
              <a:ext cx="717510" cy="308948"/>
              <a:chOff x="3096005" y="909698"/>
              <a:chExt cx="6564589" cy="2826597"/>
            </a:xfrm>
          </p:grpSpPr>
          <p:pic>
            <p:nvPicPr>
              <p:cNvPr id="118" name="Picture 117"/>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3096005" y="975535"/>
                <a:ext cx="3972212" cy="1212861"/>
              </a:xfrm>
              <a:prstGeom prst="rect">
                <a:avLst/>
              </a:prstGeom>
              <a:ln>
                <a:solidFill>
                  <a:schemeClr val="bg2">
                    <a:lumMod val="90000"/>
                  </a:schemeClr>
                </a:solidFill>
              </a:ln>
            </p:spPr>
          </p:pic>
          <p:pic>
            <p:nvPicPr>
              <p:cNvPr id="119" name="Picture 118"/>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3096005" y="2181010"/>
                <a:ext cx="3972212" cy="1235323"/>
              </a:xfrm>
              <a:prstGeom prst="rect">
                <a:avLst/>
              </a:prstGeom>
              <a:ln>
                <a:solidFill>
                  <a:schemeClr val="bg2">
                    <a:lumMod val="90000"/>
                  </a:schemeClr>
                </a:solidFill>
              </a:ln>
            </p:spPr>
          </p:pic>
          <p:pic>
            <p:nvPicPr>
              <p:cNvPr id="120" name="Picture 119"/>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7068217" y="909698"/>
                <a:ext cx="2592377" cy="2826597"/>
              </a:xfrm>
              <a:prstGeom prst="rect">
                <a:avLst/>
              </a:prstGeom>
              <a:ln>
                <a:solidFill>
                  <a:schemeClr val="bg2">
                    <a:lumMod val="90000"/>
                  </a:schemeClr>
                </a:solidFill>
              </a:ln>
            </p:spPr>
          </p:pic>
          <p:sp>
            <p:nvSpPr>
              <p:cNvPr id="121" name="Rectangle 120"/>
              <p:cNvSpPr/>
              <p:nvPr/>
            </p:nvSpPr>
            <p:spPr bwMode="auto">
              <a:xfrm>
                <a:off x="7564694" y="1703145"/>
                <a:ext cx="2041371" cy="1677772"/>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sp>
            <p:nvSpPr>
              <p:cNvPr id="122" name="Freeform 121"/>
              <p:cNvSpPr>
                <a:spLocks noEditPoints="1"/>
              </p:cNvSpPr>
              <p:nvPr/>
            </p:nvSpPr>
            <p:spPr bwMode="auto">
              <a:xfrm>
                <a:off x="7710110" y="1628351"/>
                <a:ext cx="1389295" cy="1389291"/>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836">
                  <a:solidFill>
                    <a:srgbClr val="505050"/>
                  </a:solidFill>
                </a:endParaRPr>
              </a:p>
            </p:txBody>
          </p:sp>
        </p:grpSp>
        <p:sp>
          <p:nvSpPr>
            <p:cNvPr id="110" name="TextBox 71"/>
            <p:cNvSpPr txBox="1"/>
            <p:nvPr/>
          </p:nvSpPr>
          <p:spPr>
            <a:xfrm>
              <a:off x="10350422" y="4223198"/>
              <a:ext cx="1195386" cy="263662"/>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67774">
                <a:lnSpc>
                  <a:spcPct val="80000"/>
                </a:lnSpc>
                <a:buSzPct val="80000"/>
                <a:defRPr/>
              </a:pPr>
              <a:r>
                <a:rPr lang="en-US" sz="1071" dirty="0">
                  <a:gradFill>
                    <a:gsLst>
                      <a:gs pos="11250">
                        <a:srgbClr val="EFEFEF">
                          <a:lumMod val="50000"/>
                        </a:srgbClr>
                      </a:gs>
                      <a:gs pos="34000">
                        <a:srgbClr val="EFEFEF">
                          <a:lumMod val="50000"/>
                        </a:srgbClr>
                      </a:gs>
                    </a:gsLst>
                    <a:lin ang="5400000" scaled="0"/>
                  </a:gradFill>
                </a:rPr>
                <a:t>ISV/CSV</a:t>
              </a:r>
              <a:br>
                <a:rPr lang="en-US" sz="1071" dirty="0">
                  <a:gradFill>
                    <a:gsLst>
                      <a:gs pos="11250">
                        <a:srgbClr val="EFEFEF">
                          <a:lumMod val="50000"/>
                        </a:srgbClr>
                      </a:gs>
                      <a:gs pos="34000">
                        <a:srgbClr val="EFEFEF">
                          <a:lumMod val="50000"/>
                        </a:srgbClr>
                      </a:gs>
                    </a:gsLst>
                    <a:lin ang="5400000" scaled="0"/>
                  </a:gradFill>
                </a:rPr>
              </a:br>
              <a:r>
                <a:rPr lang="en-US" sz="1071" dirty="0">
                  <a:gradFill>
                    <a:gsLst>
                      <a:gs pos="11250">
                        <a:srgbClr val="EFEFEF">
                          <a:lumMod val="50000"/>
                        </a:srgbClr>
                      </a:gs>
                      <a:gs pos="34000">
                        <a:srgbClr val="EFEFEF">
                          <a:lumMod val="50000"/>
                        </a:srgbClr>
                      </a:gs>
                    </a:gsLst>
                    <a:lin ang="5400000" scaled="0"/>
                  </a:gradFill>
                </a:rPr>
                <a:t>apps</a:t>
              </a:r>
            </a:p>
          </p:txBody>
        </p:sp>
        <p:sp>
          <p:nvSpPr>
            <p:cNvPr id="111" name="Rectangle 110"/>
            <p:cNvSpPr/>
            <p:nvPr/>
          </p:nvSpPr>
          <p:spPr bwMode="auto">
            <a:xfrm>
              <a:off x="10501660"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1632" spc="-51" dirty="0">
                <a:gradFill>
                  <a:gsLst>
                    <a:gs pos="1250">
                      <a:srgbClr val="EFEFEF"/>
                    </a:gs>
                    <a:gs pos="10417">
                      <a:srgbClr val="EFEFEF"/>
                    </a:gs>
                  </a:gsLst>
                  <a:lin ang="5400000" scaled="0"/>
                </a:gradFill>
              </a:endParaRPr>
            </a:p>
          </p:txBody>
        </p:sp>
        <p:grpSp>
          <p:nvGrpSpPr>
            <p:cNvPr id="112" name="Group 111"/>
            <p:cNvGrpSpPr/>
            <p:nvPr/>
          </p:nvGrpSpPr>
          <p:grpSpPr>
            <a:xfrm>
              <a:off x="10567196" y="3913360"/>
              <a:ext cx="712748" cy="299972"/>
              <a:chOff x="3096005" y="766908"/>
              <a:chExt cx="6521021" cy="2744475"/>
            </a:xfrm>
          </p:grpSpPr>
          <p:pic>
            <p:nvPicPr>
              <p:cNvPr id="113" name="Picture 112"/>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3096005" y="975535"/>
                <a:ext cx="3972212" cy="1212861"/>
              </a:xfrm>
              <a:prstGeom prst="rect">
                <a:avLst/>
              </a:prstGeom>
              <a:ln>
                <a:solidFill>
                  <a:schemeClr val="bg2">
                    <a:lumMod val="90000"/>
                  </a:schemeClr>
                </a:solidFill>
              </a:ln>
            </p:spPr>
          </p:pic>
          <p:pic>
            <p:nvPicPr>
              <p:cNvPr id="114" name="Picture 113"/>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3096005" y="2181010"/>
                <a:ext cx="3972212" cy="1235323"/>
              </a:xfrm>
              <a:prstGeom prst="rect">
                <a:avLst/>
              </a:prstGeom>
              <a:ln>
                <a:solidFill>
                  <a:schemeClr val="bg2">
                    <a:lumMod val="90000"/>
                  </a:schemeClr>
                </a:solidFill>
              </a:ln>
            </p:spPr>
          </p:pic>
          <p:pic>
            <p:nvPicPr>
              <p:cNvPr id="115" name="Picture 114"/>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7099964" y="766908"/>
                <a:ext cx="2517062" cy="2744475"/>
              </a:xfrm>
              <a:prstGeom prst="rect">
                <a:avLst/>
              </a:prstGeom>
              <a:ln>
                <a:solidFill>
                  <a:schemeClr val="bg2">
                    <a:lumMod val="90000"/>
                  </a:schemeClr>
                </a:solidFill>
              </a:ln>
            </p:spPr>
          </p:pic>
          <p:sp>
            <p:nvSpPr>
              <p:cNvPr id="116" name="Rectangle 115"/>
              <p:cNvSpPr/>
              <p:nvPr/>
            </p:nvSpPr>
            <p:spPr bwMode="auto">
              <a:xfrm>
                <a:off x="7572142" y="1488626"/>
                <a:ext cx="1747483" cy="1671651"/>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sp>
            <p:nvSpPr>
              <p:cNvPr id="117" name="Freeform 116"/>
              <p:cNvSpPr>
                <a:spLocks noEditPoints="1"/>
              </p:cNvSpPr>
              <p:nvPr/>
            </p:nvSpPr>
            <p:spPr bwMode="auto">
              <a:xfrm>
                <a:off x="7667814" y="1606137"/>
                <a:ext cx="1372177" cy="1372173"/>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836">
                  <a:solidFill>
                    <a:srgbClr val="505050"/>
                  </a:solidFill>
                </a:endParaRPr>
              </a:p>
            </p:txBody>
          </p:sp>
        </p:grpSp>
      </p:grpSp>
      <p:grpSp>
        <p:nvGrpSpPr>
          <p:cNvPr id="126" name="Group 125"/>
          <p:cNvGrpSpPr/>
          <p:nvPr/>
        </p:nvGrpSpPr>
        <p:grpSpPr>
          <a:xfrm>
            <a:off x="5247927" y="1550334"/>
            <a:ext cx="1790414" cy="1673977"/>
            <a:chOff x="4859728" y="2534458"/>
            <a:chExt cx="1755467" cy="1641303"/>
          </a:xfrm>
        </p:grpSpPr>
        <p:sp>
          <p:nvSpPr>
            <p:cNvPr id="127" name="Rectangle 126"/>
            <p:cNvSpPr/>
            <p:nvPr/>
          </p:nvSpPr>
          <p:spPr>
            <a:xfrm>
              <a:off x="4859728" y="3924602"/>
              <a:ext cx="1461939" cy="251159"/>
            </a:xfrm>
            <a:prstGeom prst="rect">
              <a:avLst/>
            </a:prstGeom>
            <a:ln>
              <a:noFill/>
            </a:ln>
          </p:spPr>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40797">
                <a:defRPr/>
              </a:pPr>
              <a:r>
                <a:rPr lang="en-US" sz="1632" dirty="0">
                  <a:ln>
                    <a:solidFill>
                      <a:srgbClr val="FFFFFF">
                        <a:alpha val="0"/>
                      </a:srgbClr>
                    </a:solidFill>
                  </a:ln>
                  <a:solidFill>
                    <a:srgbClr val="000000"/>
                  </a:solidFill>
                  <a:latin typeface="Segoe"/>
                </a:rPr>
                <a:t>Active Directory</a:t>
              </a:r>
            </a:p>
          </p:txBody>
        </p:sp>
        <p:grpSp>
          <p:nvGrpSpPr>
            <p:cNvPr id="128" name="Group 127"/>
            <p:cNvGrpSpPr/>
            <p:nvPr/>
          </p:nvGrpSpPr>
          <p:grpSpPr>
            <a:xfrm>
              <a:off x="5085223" y="2534458"/>
              <a:ext cx="1350118" cy="1163895"/>
              <a:chOff x="5148777" y="2688135"/>
              <a:chExt cx="1350118" cy="1163895"/>
            </a:xfrm>
          </p:grpSpPr>
          <p:sp>
            <p:nvSpPr>
              <p:cNvPr id="130" name="Isosceles Triangle 129"/>
              <p:cNvSpPr/>
              <p:nvPr/>
            </p:nvSpPr>
            <p:spPr bwMode="auto">
              <a:xfrm>
                <a:off x="5148777" y="2688135"/>
                <a:ext cx="1350118" cy="1163895"/>
              </a:xfrm>
              <a:prstGeom prst="triangle">
                <a:avLst/>
              </a:prstGeom>
              <a:solidFill>
                <a:srgbClr val="0072C6"/>
              </a:solidFill>
              <a:ln w="10795" cap="flat" cmpd="sng" algn="ctr">
                <a:noFill/>
                <a:prstDash val="solid"/>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pic>
            <p:nvPicPr>
              <p:cNvPr id="131" name="Picture 130" descr="Windows Azure Active Directory"/>
              <p:cNvPicPr/>
              <p:nvPr/>
            </p:nvPicPr>
            <p:blipFill>
              <a:blip r:embed="rId10" cstate="hqprint">
                <a:biLevel thresh="25000"/>
                <a:extLst>
                  <a:ext uri="{28A0092B-C50C-407E-A947-70E740481C1C}">
                    <a14:useLocalDpi xmlns:a14="http://schemas.microsoft.com/office/drawing/2010/main"/>
                  </a:ext>
                </a:extLst>
              </a:blip>
              <a:srcRect/>
              <a:stretch>
                <a:fillRect/>
              </a:stretch>
            </p:blipFill>
            <p:spPr bwMode="auto">
              <a:xfrm>
                <a:off x="5396115" y="2977056"/>
                <a:ext cx="863508" cy="863508"/>
              </a:xfrm>
              <a:prstGeom prst="rect">
                <a:avLst/>
              </a:prstGeom>
              <a:noFill/>
              <a:ln>
                <a:noFill/>
              </a:ln>
            </p:spPr>
          </p:pic>
        </p:grpSp>
        <p:sp>
          <p:nvSpPr>
            <p:cNvPr id="129" name="Freeform 128"/>
            <p:cNvSpPr>
              <a:spLocks noEditPoints="1"/>
            </p:cNvSpPr>
            <p:nvPr/>
          </p:nvSpPr>
          <p:spPr bwMode="auto">
            <a:xfrm>
              <a:off x="4889638" y="3717056"/>
              <a:ext cx="1725557" cy="224596"/>
            </a:xfrm>
            <a:custGeom>
              <a:avLst/>
              <a:gdLst>
                <a:gd name="T0" fmla="*/ 0 w 1840"/>
                <a:gd name="T1" fmla="*/ 20 h 237"/>
                <a:gd name="T2" fmla="*/ 103 w 1840"/>
                <a:gd name="T3" fmla="*/ 183 h 237"/>
                <a:gd name="T4" fmla="*/ 179 w 1840"/>
                <a:gd name="T5" fmla="*/ 19 h 237"/>
                <a:gd name="T6" fmla="*/ 182 w 1840"/>
                <a:gd name="T7" fmla="*/ 54 h 237"/>
                <a:gd name="T8" fmla="*/ 95 w 1840"/>
                <a:gd name="T9" fmla="*/ 218 h 237"/>
                <a:gd name="T10" fmla="*/ 1088 w 1840"/>
                <a:gd name="T11" fmla="*/ 77 h 237"/>
                <a:gd name="T12" fmla="*/ 1029 w 1840"/>
                <a:gd name="T13" fmla="*/ 46 h 237"/>
                <a:gd name="T14" fmla="*/ 973 w 1840"/>
                <a:gd name="T15" fmla="*/ 41 h 237"/>
                <a:gd name="T16" fmla="*/ 1007 w 1840"/>
                <a:gd name="T17" fmla="*/ 7 h 237"/>
                <a:gd name="T18" fmla="*/ 923 w 1840"/>
                <a:gd name="T19" fmla="*/ 77 h 237"/>
                <a:gd name="T20" fmla="*/ 971 w 1840"/>
                <a:gd name="T21" fmla="*/ 221 h 237"/>
                <a:gd name="T22" fmla="*/ 1029 w 1840"/>
                <a:gd name="T23" fmla="*/ 189 h 237"/>
                <a:gd name="T24" fmla="*/ 1088 w 1840"/>
                <a:gd name="T25" fmla="*/ 200 h 237"/>
                <a:gd name="T26" fmla="*/ 1052 w 1840"/>
                <a:gd name="T27" fmla="*/ 97 h 237"/>
                <a:gd name="T28" fmla="*/ 1479 w 1840"/>
                <a:gd name="T29" fmla="*/ 183 h 237"/>
                <a:gd name="T30" fmla="*/ 1574 w 1840"/>
                <a:gd name="T31" fmla="*/ 221 h 237"/>
                <a:gd name="T32" fmla="*/ 1574 w 1840"/>
                <a:gd name="T33" fmla="*/ 83 h 237"/>
                <a:gd name="T34" fmla="*/ 1501 w 1840"/>
                <a:gd name="T35" fmla="*/ 162 h 237"/>
                <a:gd name="T36" fmla="*/ 1478 w 1840"/>
                <a:gd name="T37" fmla="*/ 81 h 237"/>
                <a:gd name="T38" fmla="*/ 1458 w 1840"/>
                <a:gd name="T39" fmla="*/ 221 h 237"/>
                <a:gd name="T40" fmla="*/ 1457 w 1840"/>
                <a:gd name="T41" fmla="*/ 88 h 237"/>
                <a:gd name="T42" fmla="*/ 1425 w 1840"/>
                <a:gd name="T43" fmla="*/ 97 h 237"/>
                <a:gd name="T44" fmla="*/ 692 w 1840"/>
                <a:gd name="T45" fmla="*/ 81 h 237"/>
                <a:gd name="T46" fmla="*/ 735 w 1840"/>
                <a:gd name="T47" fmla="*/ 190 h 237"/>
                <a:gd name="T48" fmla="*/ 671 w 1840"/>
                <a:gd name="T49" fmla="*/ 214 h 237"/>
                <a:gd name="T50" fmla="*/ 742 w 1840"/>
                <a:gd name="T51" fmla="*/ 151 h 237"/>
                <a:gd name="T52" fmla="*/ 716 w 1840"/>
                <a:gd name="T53" fmla="*/ 94 h 237"/>
                <a:gd name="T54" fmla="*/ 403 w 1840"/>
                <a:gd name="T55" fmla="*/ 79 h 237"/>
                <a:gd name="T56" fmla="*/ 403 w 1840"/>
                <a:gd name="T57" fmla="*/ 217 h 237"/>
                <a:gd name="T58" fmla="*/ 326 w 1840"/>
                <a:gd name="T59" fmla="*/ 174 h 237"/>
                <a:gd name="T60" fmla="*/ 407 w 1840"/>
                <a:gd name="T61" fmla="*/ 85 h 237"/>
                <a:gd name="T62" fmla="*/ 457 w 1840"/>
                <a:gd name="T63" fmla="*/ 149 h 237"/>
                <a:gd name="T64" fmla="*/ 509 w 1840"/>
                <a:gd name="T65" fmla="*/ 80 h 237"/>
                <a:gd name="T66" fmla="*/ 457 w 1840"/>
                <a:gd name="T67" fmla="*/ 105 h 237"/>
                <a:gd name="T68" fmla="*/ 1712 w 1840"/>
                <a:gd name="T69" fmla="*/ 81 h 237"/>
                <a:gd name="T70" fmla="*/ 1659 w 1840"/>
                <a:gd name="T71" fmla="*/ 104 h 237"/>
                <a:gd name="T72" fmla="*/ 1660 w 1840"/>
                <a:gd name="T73" fmla="*/ 221 h 237"/>
                <a:gd name="T74" fmla="*/ 1692 w 1840"/>
                <a:gd name="T75" fmla="*/ 96 h 237"/>
                <a:gd name="T76" fmla="*/ 270 w 1840"/>
                <a:gd name="T77" fmla="*/ 221 h 237"/>
                <a:gd name="T78" fmla="*/ 260 w 1840"/>
                <a:gd name="T79" fmla="*/ 11 h 237"/>
                <a:gd name="T80" fmla="*/ 260 w 1840"/>
                <a:gd name="T81" fmla="*/ 11 h 237"/>
                <a:gd name="T82" fmla="*/ 1284 w 1840"/>
                <a:gd name="T83" fmla="*/ 169 h 237"/>
                <a:gd name="T84" fmla="*/ 1178 w 1840"/>
                <a:gd name="T85" fmla="*/ 217 h 237"/>
                <a:gd name="T86" fmla="*/ 1226 w 1840"/>
                <a:gd name="T87" fmla="*/ 24 h 237"/>
                <a:gd name="T88" fmla="*/ 1329 w 1840"/>
                <a:gd name="T89" fmla="*/ 218 h 237"/>
                <a:gd name="T90" fmla="*/ 1205 w 1840"/>
                <a:gd name="T91" fmla="*/ 143 h 237"/>
                <a:gd name="T92" fmla="*/ 1826 w 1840"/>
                <a:gd name="T93" fmla="*/ 213 h 237"/>
                <a:gd name="T94" fmla="*/ 1801 w 1840"/>
                <a:gd name="T95" fmla="*/ 77 h 237"/>
                <a:gd name="T96" fmla="*/ 1790 w 1840"/>
                <a:gd name="T97" fmla="*/ 205 h 237"/>
                <a:gd name="T98" fmla="*/ 1816 w 1840"/>
                <a:gd name="T99" fmla="*/ 135 h 237"/>
                <a:gd name="T100" fmla="*/ 653 w 1840"/>
                <a:gd name="T101" fmla="*/ 147 h 237"/>
                <a:gd name="T102" fmla="*/ 516 w 1840"/>
                <a:gd name="T103" fmla="*/ 119 h 237"/>
                <a:gd name="T104" fmla="*/ 653 w 1840"/>
                <a:gd name="T105" fmla="*/ 147 h 237"/>
                <a:gd name="T106" fmla="*/ 539 w 1840"/>
                <a:gd name="T107" fmla="*/ 126 h 237"/>
                <a:gd name="T108" fmla="*/ 630 w 1840"/>
                <a:gd name="T109" fmla="*/ 151 h 237"/>
                <a:gd name="T110" fmla="*/ 777 w 1840"/>
                <a:gd name="T111" fmla="*/ 173 h 237"/>
                <a:gd name="T112" fmla="*/ 916 w 1840"/>
                <a:gd name="T113" fmla="*/ 135 h 237"/>
                <a:gd name="T114" fmla="*/ 810 w 1840"/>
                <a:gd name="T115" fmla="*/ 110 h 237"/>
                <a:gd name="T116" fmla="*/ 889 w 1840"/>
                <a:gd name="T117" fmla="*/ 17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0" h="237">
                  <a:moveTo>
                    <a:pt x="22" y="51"/>
                  </a:moveTo>
                  <a:cubicBezTo>
                    <a:pt x="22" y="108"/>
                    <a:pt x="22" y="164"/>
                    <a:pt x="22" y="221"/>
                  </a:cubicBezTo>
                  <a:cubicBezTo>
                    <a:pt x="15" y="221"/>
                    <a:pt x="8" y="221"/>
                    <a:pt x="0" y="221"/>
                  </a:cubicBezTo>
                  <a:cubicBezTo>
                    <a:pt x="0" y="154"/>
                    <a:pt x="0" y="87"/>
                    <a:pt x="0" y="20"/>
                  </a:cubicBezTo>
                  <a:cubicBezTo>
                    <a:pt x="10" y="20"/>
                    <a:pt x="20" y="19"/>
                    <a:pt x="29" y="20"/>
                  </a:cubicBezTo>
                  <a:cubicBezTo>
                    <a:pt x="30" y="20"/>
                    <a:pt x="32" y="22"/>
                    <a:pt x="33" y="23"/>
                  </a:cubicBezTo>
                  <a:cubicBezTo>
                    <a:pt x="48" y="57"/>
                    <a:pt x="63" y="91"/>
                    <a:pt x="78" y="126"/>
                  </a:cubicBezTo>
                  <a:cubicBezTo>
                    <a:pt x="86" y="145"/>
                    <a:pt x="94" y="164"/>
                    <a:pt x="103" y="183"/>
                  </a:cubicBezTo>
                  <a:cubicBezTo>
                    <a:pt x="103" y="183"/>
                    <a:pt x="103" y="183"/>
                    <a:pt x="104" y="182"/>
                  </a:cubicBezTo>
                  <a:cubicBezTo>
                    <a:pt x="124" y="136"/>
                    <a:pt x="145" y="89"/>
                    <a:pt x="166" y="42"/>
                  </a:cubicBezTo>
                  <a:cubicBezTo>
                    <a:pt x="168" y="36"/>
                    <a:pt x="171" y="29"/>
                    <a:pt x="174" y="23"/>
                  </a:cubicBezTo>
                  <a:cubicBezTo>
                    <a:pt x="175" y="20"/>
                    <a:pt x="176" y="19"/>
                    <a:pt x="179" y="19"/>
                  </a:cubicBezTo>
                  <a:cubicBezTo>
                    <a:pt x="188" y="20"/>
                    <a:pt x="197" y="19"/>
                    <a:pt x="205" y="19"/>
                  </a:cubicBezTo>
                  <a:cubicBezTo>
                    <a:pt x="205" y="87"/>
                    <a:pt x="205" y="154"/>
                    <a:pt x="205" y="221"/>
                  </a:cubicBezTo>
                  <a:cubicBezTo>
                    <a:pt x="198" y="221"/>
                    <a:pt x="190" y="221"/>
                    <a:pt x="182" y="221"/>
                  </a:cubicBezTo>
                  <a:cubicBezTo>
                    <a:pt x="182" y="164"/>
                    <a:pt x="182" y="107"/>
                    <a:pt x="182" y="54"/>
                  </a:cubicBezTo>
                  <a:cubicBezTo>
                    <a:pt x="164" y="97"/>
                    <a:pt x="143" y="143"/>
                    <a:pt x="123" y="189"/>
                  </a:cubicBezTo>
                  <a:cubicBezTo>
                    <a:pt x="119" y="199"/>
                    <a:pt x="114" y="208"/>
                    <a:pt x="110" y="218"/>
                  </a:cubicBezTo>
                  <a:cubicBezTo>
                    <a:pt x="109" y="222"/>
                    <a:pt x="105" y="221"/>
                    <a:pt x="102" y="221"/>
                  </a:cubicBezTo>
                  <a:cubicBezTo>
                    <a:pt x="99" y="222"/>
                    <a:pt x="97" y="222"/>
                    <a:pt x="95" y="218"/>
                  </a:cubicBezTo>
                  <a:cubicBezTo>
                    <a:pt x="73" y="168"/>
                    <a:pt x="50" y="118"/>
                    <a:pt x="28" y="68"/>
                  </a:cubicBezTo>
                  <a:cubicBezTo>
                    <a:pt x="26" y="63"/>
                    <a:pt x="24" y="57"/>
                    <a:pt x="22" y="51"/>
                  </a:cubicBezTo>
                  <a:close/>
                  <a:moveTo>
                    <a:pt x="1088" y="97"/>
                  </a:moveTo>
                  <a:cubicBezTo>
                    <a:pt x="1088" y="90"/>
                    <a:pt x="1088" y="84"/>
                    <a:pt x="1088" y="77"/>
                  </a:cubicBezTo>
                  <a:cubicBezTo>
                    <a:pt x="1076" y="77"/>
                    <a:pt x="1064" y="77"/>
                    <a:pt x="1052" y="77"/>
                  </a:cubicBezTo>
                  <a:cubicBezTo>
                    <a:pt x="1052" y="63"/>
                    <a:pt x="1052" y="49"/>
                    <a:pt x="1052" y="35"/>
                  </a:cubicBezTo>
                  <a:cubicBezTo>
                    <a:pt x="1045" y="37"/>
                    <a:pt x="1039" y="39"/>
                    <a:pt x="1032" y="41"/>
                  </a:cubicBezTo>
                  <a:cubicBezTo>
                    <a:pt x="1029" y="42"/>
                    <a:pt x="1029" y="43"/>
                    <a:pt x="1029" y="46"/>
                  </a:cubicBezTo>
                  <a:cubicBezTo>
                    <a:pt x="1029" y="52"/>
                    <a:pt x="1029" y="59"/>
                    <a:pt x="1029" y="65"/>
                  </a:cubicBezTo>
                  <a:cubicBezTo>
                    <a:pt x="1029" y="69"/>
                    <a:pt x="1029" y="73"/>
                    <a:pt x="1029" y="77"/>
                  </a:cubicBezTo>
                  <a:cubicBezTo>
                    <a:pt x="1009" y="77"/>
                    <a:pt x="990" y="77"/>
                    <a:pt x="970" y="77"/>
                  </a:cubicBezTo>
                  <a:cubicBezTo>
                    <a:pt x="971" y="65"/>
                    <a:pt x="971" y="53"/>
                    <a:pt x="973" y="41"/>
                  </a:cubicBezTo>
                  <a:cubicBezTo>
                    <a:pt x="975" y="30"/>
                    <a:pt x="983" y="25"/>
                    <a:pt x="994" y="25"/>
                  </a:cubicBezTo>
                  <a:cubicBezTo>
                    <a:pt x="999" y="25"/>
                    <a:pt x="1005" y="26"/>
                    <a:pt x="1010" y="27"/>
                  </a:cubicBezTo>
                  <a:cubicBezTo>
                    <a:pt x="1010" y="22"/>
                    <a:pt x="1010" y="15"/>
                    <a:pt x="1010" y="9"/>
                  </a:cubicBezTo>
                  <a:cubicBezTo>
                    <a:pt x="1010" y="8"/>
                    <a:pt x="1009" y="7"/>
                    <a:pt x="1007" y="7"/>
                  </a:cubicBezTo>
                  <a:cubicBezTo>
                    <a:pt x="982" y="0"/>
                    <a:pt x="957" y="11"/>
                    <a:pt x="950" y="38"/>
                  </a:cubicBezTo>
                  <a:cubicBezTo>
                    <a:pt x="948" y="46"/>
                    <a:pt x="948" y="54"/>
                    <a:pt x="948" y="62"/>
                  </a:cubicBezTo>
                  <a:cubicBezTo>
                    <a:pt x="947" y="67"/>
                    <a:pt x="947" y="72"/>
                    <a:pt x="947" y="77"/>
                  </a:cubicBezTo>
                  <a:cubicBezTo>
                    <a:pt x="939" y="77"/>
                    <a:pt x="931" y="77"/>
                    <a:pt x="923" y="77"/>
                  </a:cubicBezTo>
                  <a:cubicBezTo>
                    <a:pt x="923" y="84"/>
                    <a:pt x="923" y="90"/>
                    <a:pt x="923" y="97"/>
                  </a:cubicBezTo>
                  <a:cubicBezTo>
                    <a:pt x="932" y="97"/>
                    <a:pt x="939" y="97"/>
                    <a:pt x="948" y="97"/>
                  </a:cubicBezTo>
                  <a:cubicBezTo>
                    <a:pt x="948" y="139"/>
                    <a:pt x="948" y="180"/>
                    <a:pt x="948" y="221"/>
                  </a:cubicBezTo>
                  <a:cubicBezTo>
                    <a:pt x="956" y="221"/>
                    <a:pt x="963" y="221"/>
                    <a:pt x="971" y="221"/>
                  </a:cubicBezTo>
                  <a:cubicBezTo>
                    <a:pt x="971" y="180"/>
                    <a:pt x="971" y="139"/>
                    <a:pt x="971" y="97"/>
                  </a:cubicBezTo>
                  <a:cubicBezTo>
                    <a:pt x="990" y="97"/>
                    <a:pt x="1009" y="97"/>
                    <a:pt x="1029" y="97"/>
                  </a:cubicBezTo>
                  <a:cubicBezTo>
                    <a:pt x="1029" y="99"/>
                    <a:pt x="1029" y="101"/>
                    <a:pt x="1029" y="103"/>
                  </a:cubicBezTo>
                  <a:cubicBezTo>
                    <a:pt x="1029" y="132"/>
                    <a:pt x="1029" y="160"/>
                    <a:pt x="1029" y="189"/>
                  </a:cubicBezTo>
                  <a:cubicBezTo>
                    <a:pt x="1029" y="198"/>
                    <a:pt x="1032" y="207"/>
                    <a:pt x="1039" y="214"/>
                  </a:cubicBezTo>
                  <a:cubicBezTo>
                    <a:pt x="1048" y="225"/>
                    <a:pt x="1074" y="228"/>
                    <a:pt x="1086" y="221"/>
                  </a:cubicBezTo>
                  <a:cubicBezTo>
                    <a:pt x="1087" y="220"/>
                    <a:pt x="1088" y="219"/>
                    <a:pt x="1088" y="218"/>
                  </a:cubicBezTo>
                  <a:cubicBezTo>
                    <a:pt x="1089" y="212"/>
                    <a:pt x="1088" y="207"/>
                    <a:pt x="1088" y="200"/>
                  </a:cubicBezTo>
                  <a:cubicBezTo>
                    <a:pt x="1087" y="201"/>
                    <a:pt x="1086" y="202"/>
                    <a:pt x="1085" y="202"/>
                  </a:cubicBezTo>
                  <a:cubicBezTo>
                    <a:pt x="1068" y="210"/>
                    <a:pt x="1054" y="202"/>
                    <a:pt x="1052" y="185"/>
                  </a:cubicBezTo>
                  <a:cubicBezTo>
                    <a:pt x="1052" y="180"/>
                    <a:pt x="1052" y="175"/>
                    <a:pt x="1052" y="170"/>
                  </a:cubicBezTo>
                  <a:cubicBezTo>
                    <a:pt x="1052" y="146"/>
                    <a:pt x="1052" y="122"/>
                    <a:pt x="1052" y="97"/>
                  </a:cubicBezTo>
                  <a:cubicBezTo>
                    <a:pt x="1064" y="97"/>
                    <a:pt x="1076" y="97"/>
                    <a:pt x="1088" y="97"/>
                  </a:cubicBezTo>
                  <a:close/>
                  <a:moveTo>
                    <a:pt x="1478" y="81"/>
                  </a:moveTo>
                  <a:cubicBezTo>
                    <a:pt x="1478" y="108"/>
                    <a:pt x="1477" y="135"/>
                    <a:pt x="1478" y="162"/>
                  </a:cubicBezTo>
                  <a:cubicBezTo>
                    <a:pt x="1478" y="169"/>
                    <a:pt x="1478" y="176"/>
                    <a:pt x="1479" y="183"/>
                  </a:cubicBezTo>
                  <a:cubicBezTo>
                    <a:pt x="1483" y="202"/>
                    <a:pt x="1491" y="217"/>
                    <a:pt x="1510" y="222"/>
                  </a:cubicBezTo>
                  <a:cubicBezTo>
                    <a:pt x="1530" y="228"/>
                    <a:pt x="1550" y="227"/>
                    <a:pt x="1566" y="210"/>
                  </a:cubicBezTo>
                  <a:cubicBezTo>
                    <a:pt x="1569" y="207"/>
                    <a:pt x="1571" y="204"/>
                    <a:pt x="1574" y="199"/>
                  </a:cubicBezTo>
                  <a:cubicBezTo>
                    <a:pt x="1574" y="207"/>
                    <a:pt x="1574" y="214"/>
                    <a:pt x="1574" y="221"/>
                  </a:cubicBezTo>
                  <a:cubicBezTo>
                    <a:pt x="1582" y="221"/>
                    <a:pt x="1590" y="221"/>
                    <a:pt x="1597" y="221"/>
                  </a:cubicBezTo>
                  <a:cubicBezTo>
                    <a:pt x="1597" y="173"/>
                    <a:pt x="1597" y="125"/>
                    <a:pt x="1597" y="77"/>
                  </a:cubicBezTo>
                  <a:cubicBezTo>
                    <a:pt x="1589" y="77"/>
                    <a:pt x="1582" y="77"/>
                    <a:pt x="1574" y="77"/>
                  </a:cubicBezTo>
                  <a:cubicBezTo>
                    <a:pt x="1574" y="80"/>
                    <a:pt x="1574" y="81"/>
                    <a:pt x="1574" y="83"/>
                  </a:cubicBezTo>
                  <a:cubicBezTo>
                    <a:pt x="1574" y="109"/>
                    <a:pt x="1574" y="136"/>
                    <a:pt x="1574" y="162"/>
                  </a:cubicBezTo>
                  <a:cubicBezTo>
                    <a:pt x="1574" y="175"/>
                    <a:pt x="1570" y="187"/>
                    <a:pt x="1560" y="196"/>
                  </a:cubicBezTo>
                  <a:cubicBezTo>
                    <a:pt x="1541" y="214"/>
                    <a:pt x="1510" y="205"/>
                    <a:pt x="1504" y="180"/>
                  </a:cubicBezTo>
                  <a:cubicBezTo>
                    <a:pt x="1502" y="174"/>
                    <a:pt x="1501" y="168"/>
                    <a:pt x="1501" y="162"/>
                  </a:cubicBezTo>
                  <a:cubicBezTo>
                    <a:pt x="1501" y="136"/>
                    <a:pt x="1501" y="109"/>
                    <a:pt x="1501" y="83"/>
                  </a:cubicBezTo>
                  <a:cubicBezTo>
                    <a:pt x="1501" y="81"/>
                    <a:pt x="1501" y="79"/>
                    <a:pt x="1501" y="77"/>
                  </a:cubicBezTo>
                  <a:cubicBezTo>
                    <a:pt x="1493" y="77"/>
                    <a:pt x="1486" y="77"/>
                    <a:pt x="1478" y="77"/>
                  </a:cubicBezTo>
                  <a:cubicBezTo>
                    <a:pt x="1478" y="79"/>
                    <a:pt x="1478" y="80"/>
                    <a:pt x="1478" y="81"/>
                  </a:cubicBezTo>
                  <a:close/>
                  <a:moveTo>
                    <a:pt x="1421" y="103"/>
                  </a:moveTo>
                  <a:cubicBezTo>
                    <a:pt x="1395" y="139"/>
                    <a:pt x="1369" y="174"/>
                    <a:pt x="1343" y="210"/>
                  </a:cubicBezTo>
                  <a:cubicBezTo>
                    <a:pt x="1340" y="214"/>
                    <a:pt x="1339" y="217"/>
                    <a:pt x="1340" y="221"/>
                  </a:cubicBezTo>
                  <a:cubicBezTo>
                    <a:pt x="1380" y="221"/>
                    <a:pt x="1419" y="221"/>
                    <a:pt x="1458" y="221"/>
                  </a:cubicBezTo>
                  <a:cubicBezTo>
                    <a:pt x="1458" y="214"/>
                    <a:pt x="1458" y="208"/>
                    <a:pt x="1458" y="201"/>
                  </a:cubicBezTo>
                  <a:cubicBezTo>
                    <a:pt x="1430" y="201"/>
                    <a:pt x="1403" y="201"/>
                    <a:pt x="1375" y="201"/>
                  </a:cubicBezTo>
                  <a:cubicBezTo>
                    <a:pt x="1376" y="199"/>
                    <a:pt x="1377" y="198"/>
                    <a:pt x="1378" y="196"/>
                  </a:cubicBezTo>
                  <a:cubicBezTo>
                    <a:pt x="1404" y="160"/>
                    <a:pt x="1430" y="124"/>
                    <a:pt x="1457" y="88"/>
                  </a:cubicBezTo>
                  <a:cubicBezTo>
                    <a:pt x="1459" y="85"/>
                    <a:pt x="1460" y="81"/>
                    <a:pt x="1459" y="77"/>
                  </a:cubicBezTo>
                  <a:cubicBezTo>
                    <a:pt x="1422" y="77"/>
                    <a:pt x="1385" y="77"/>
                    <a:pt x="1348" y="77"/>
                  </a:cubicBezTo>
                  <a:cubicBezTo>
                    <a:pt x="1348" y="84"/>
                    <a:pt x="1348" y="90"/>
                    <a:pt x="1348" y="97"/>
                  </a:cubicBezTo>
                  <a:cubicBezTo>
                    <a:pt x="1374" y="97"/>
                    <a:pt x="1399" y="97"/>
                    <a:pt x="1425" y="97"/>
                  </a:cubicBezTo>
                  <a:cubicBezTo>
                    <a:pt x="1423" y="100"/>
                    <a:pt x="1422" y="101"/>
                    <a:pt x="1421" y="103"/>
                  </a:cubicBezTo>
                  <a:close/>
                  <a:moveTo>
                    <a:pt x="753" y="83"/>
                  </a:moveTo>
                  <a:cubicBezTo>
                    <a:pt x="753" y="81"/>
                    <a:pt x="752" y="80"/>
                    <a:pt x="750" y="79"/>
                  </a:cubicBezTo>
                  <a:cubicBezTo>
                    <a:pt x="731" y="72"/>
                    <a:pt x="711" y="71"/>
                    <a:pt x="692" y="81"/>
                  </a:cubicBezTo>
                  <a:cubicBezTo>
                    <a:pt x="665" y="96"/>
                    <a:pt x="664" y="136"/>
                    <a:pt x="691" y="150"/>
                  </a:cubicBezTo>
                  <a:cubicBezTo>
                    <a:pt x="696" y="153"/>
                    <a:pt x="701" y="155"/>
                    <a:pt x="706" y="158"/>
                  </a:cubicBezTo>
                  <a:cubicBezTo>
                    <a:pt x="714" y="162"/>
                    <a:pt x="721" y="166"/>
                    <a:pt x="728" y="170"/>
                  </a:cubicBezTo>
                  <a:cubicBezTo>
                    <a:pt x="735" y="174"/>
                    <a:pt x="737" y="181"/>
                    <a:pt x="735" y="190"/>
                  </a:cubicBezTo>
                  <a:cubicBezTo>
                    <a:pt x="734" y="197"/>
                    <a:pt x="729" y="202"/>
                    <a:pt x="722" y="203"/>
                  </a:cubicBezTo>
                  <a:cubicBezTo>
                    <a:pt x="705" y="207"/>
                    <a:pt x="690" y="204"/>
                    <a:pt x="677" y="195"/>
                  </a:cubicBezTo>
                  <a:cubicBezTo>
                    <a:pt x="675" y="194"/>
                    <a:pt x="673" y="193"/>
                    <a:pt x="671" y="191"/>
                  </a:cubicBezTo>
                  <a:cubicBezTo>
                    <a:pt x="671" y="199"/>
                    <a:pt x="671" y="207"/>
                    <a:pt x="671" y="214"/>
                  </a:cubicBezTo>
                  <a:cubicBezTo>
                    <a:pt x="671" y="215"/>
                    <a:pt x="673" y="217"/>
                    <a:pt x="674" y="218"/>
                  </a:cubicBezTo>
                  <a:cubicBezTo>
                    <a:pt x="683" y="222"/>
                    <a:pt x="692" y="224"/>
                    <a:pt x="702" y="225"/>
                  </a:cubicBezTo>
                  <a:cubicBezTo>
                    <a:pt x="715" y="225"/>
                    <a:pt x="728" y="224"/>
                    <a:pt x="740" y="217"/>
                  </a:cubicBezTo>
                  <a:cubicBezTo>
                    <a:pt x="765" y="203"/>
                    <a:pt x="767" y="166"/>
                    <a:pt x="742" y="151"/>
                  </a:cubicBezTo>
                  <a:cubicBezTo>
                    <a:pt x="736" y="147"/>
                    <a:pt x="729" y="144"/>
                    <a:pt x="722" y="140"/>
                  </a:cubicBezTo>
                  <a:cubicBezTo>
                    <a:pt x="716" y="137"/>
                    <a:pt x="710" y="135"/>
                    <a:pt x="704" y="131"/>
                  </a:cubicBezTo>
                  <a:cubicBezTo>
                    <a:pt x="697" y="126"/>
                    <a:pt x="694" y="118"/>
                    <a:pt x="696" y="109"/>
                  </a:cubicBezTo>
                  <a:cubicBezTo>
                    <a:pt x="698" y="101"/>
                    <a:pt x="706" y="95"/>
                    <a:pt x="716" y="94"/>
                  </a:cubicBezTo>
                  <a:cubicBezTo>
                    <a:pt x="729" y="93"/>
                    <a:pt x="741" y="96"/>
                    <a:pt x="753" y="104"/>
                  </a:cubicBezTo>
                  <a:cubicBezTo>
                    <a:pt x="753" y="96"/>
                    <a:pt x="753" y="89"/>
                    <a:pt x="753" y="83"/>
                  </a:cubicBezTo>
                  <a:close/>
                  <a:moveTo>
                    <a:pt x="407" y="85"/>
                  </a:moveTo>
                  <a:cubicBezTo>
                    <a:pt x="407" y="82"/>
                    <a:pt x="406" y="80"/>
                    <a:pt x="403" y="79"/>
                  </a:cubicBezTo>
                  <a:cubicBezTo>
                    <a:pt x="392" y="75"/>
                    <a:pt x="381" y="73"/>
                    <a:pt x="369" y="74"/>
                  </a:cubicBezTo>
                  <a:cubicBezTo>
                    <a:pt x="342" y="75"/>
                    <a:pt x="320" y="87"/>
                    <a:pt x="307" y="112"/>
                  </a:cubicBezTo>
                  <a:cubicBezTo>
                    <a:pt x="300" y="126"/>
                    <a:pt x="298" y="141"/>
                    <a:pt x="299" y="157"/>
                  </a:cubicBezTo>
                  <a:cubicBezTo>
                    <a:pt x="302" y="221"/>
                    <a:pt x="362" y="237"/>
                    <a:pt x="403" y="217"/>
                  </a:cubicBezTo>
                  <a:cubicBezTo>
                    <a:pt x="405" y="216"/>
                    <a:pt x="406" y="215"/>
                    <a:pt x="406" y="214"/>
                  </a:cubicBezTo>
                  <a:cubicBezTo>
                    <a:pt x="407" y="207"/>
                    <a:pt x="406" y="200"/>
                    <a:pt x="406" y="193"/>
                  </a:cubicBezTo>
                  <a:cubicBezTo>
                    <a:pt x="401" y="196"/>
                    <a:pt x="397" y="199"/>
                    <a:pt x="392" y="201"/>
                  </a:cubicBezTo>
                  <a:cubicBezTo>
                    <a:pt x="364" y="212"/>
                    <a:pt x="335" y="200"/>
                    <a:pt x="326" y="174"/>
                  </a:cubicBezTo>
                  <a:cubicBezTo>
                    <a:pt x="321" y="161"/>
                    <a:pt x="321" y="148"/>
                    <a:pt x="324" y="136"/>
                  </a:cubicBezTo>
                  <a:cubicBezTo>
                    <a:pt x="329" y="106"/>
                    <a:pt x="355" y="89"/>
                    <a:pt x="384" y="95"/>
                  </a:cubicBezTo>
                  <a:cubicBezTo>
                    <a:pt x="392" y="97"/>
                    <a:pt x="399" y="101"/>
                    <a:pt x="407" y="104"/>
                  </a:cubicBezTo>
                  <a:cubicBezTo>
                    <a:pt x="407" y="98"/>
                    <a:pt x="407" y="91"/>
                    <a:pt x="407" y="85"/>
                  </a:cubicBezTo>
                  <a:close/>
                  <a:moveTo>
                    <a:pt x="434" y="221"/>
                  </a:moveTo>
                  <a:cubicBezTo>
                    <a:pt x="441" y="221"/>
                    <a:pt x="449" y="221"/>
                    <a:pt x="457" y="221"/>
                  </a:cubicBezTo>
                  <a:cubicBezTo>
                    <a:pt x="457" y="219"/>
                    <a:pt x="457" y="217"/>
                    <a:pt x="457" y="216"/>
                  </a:cubicBezTo>
                  <a:cubicBezTo>
                    <a:pt x="457" y="194"/>
                    <a:pt x="457" y="171"/>
                    <a:pt x="457" y="149"/>
                  </a:cubicBezTo>
                  <a:cubicBezTo>
                    <a:pt x="457" y="135"/>
                    <a:pt x="459" y="122"/>
                    <a:pt x="467" y="110"/>
                  </a:cubicBezTo>
                  <a:cubicBezTo>
                    <a:pt x="473" y="101"/>
                    <a:pt x="480" y="96"/>
                    <a:pt x="491" y="96"/>
                  </a:cubicBezTo>
                  <a:cubicBezTo>
                    <a:pt x="497" y="96"/>
                    <a:pt x="503" y="98"/>
                    <a:pt x="509" y="99"/>
                  </a:cubicBezTo>
                  <a:cubicBezTo>
                    <a:pt x="509" y="93"/>
                    <a:pt x="509" y="87"/>
                    <a:pt x="509" y="80"/>
                  </a:cubicBezTo>
                  <a:cubicBezTo>
                    <a:pt x="509" y="77"/>
                    <a:pt x="508" y="76"/>
                    <a:pt x="505" y="75"/>
                  </a:cubicBezTo>
                  <a:cubicBezTo>
                    <a:pt x="486" y="72"/>
                    <a:pt x="470" y="80"/>
                    <a:pt x="461" y="97"/>
                  </a:cubicBezTo>
                  <a:cubicBezTo>
                    <a:pt x="460" y="100"/>
                    <a:pt x="459" y="102"/>
                    <a:pt x="457" y="105"/>
                  </a:cubicBezTo>
                  <a:cubicBezTo>
                    <a:pt x="457" y="105"/>
                    <a:pt x="457" y="105"/>
                    <a:pt x="457" y="105"/>
                  </a:cubicBezTo>
                  <a:cubicBezTo>
                    <a:pt x="457" y="96"/>
                    <a:pt x="457" y="87"/>
                    <a:pt x="457" y="77"/>
                  </a:cubicBezTo>
                  <a:cubicBezTo>
                    <a:pt x="449" y="77"/>
                    <a:pt x="442" y="77"/>
                    <a:pt x="434" y="77"/>
                  </a:cubicBezTo>
                  <a:cubicBezTo>
                    <a:pt x="434" y="125"/>
                    <a:pt x="434" y="173"/>
                    <a:pt x="434" y="221"/>
                  </a:cubicBezTo>
                  <a:close/>
                  <a:moveTo>
                    <a:pt x="1712" y="81"/>
                  </a:moveTo>
                  <a:cubicBezTo>
                    <a:pt x="1712" y="77"/>
                    <a:pt x="1711" y="76"/>
                    <a:pt x="1707" y="75"/>
                  </a:cubicBezTo>
                  <a:cubicBezTo>
                    <a:pt x="1688" y="72"/>
                    <a:pt x="1671" y="81"/>
                    <a:pt x="1663" y="100"/>
                  </a:cubicBezTo>
                  <a:cubicBezTo>
                    <a:pt x="1662" y="101"/>
                    <a:pt x="1661" y="103"/>
                    <a:pt x="1660" y="104"/>
                  </a:cubicBezTo>
                  <a:cubicBezTo>
                    <a:pt x="1660" y="104"/>
                    <a:pt x="1660" y="104"/>
                    <a:pt x="1659" y="104"/>
                  </a:cubicBezTo>
                  <a:cubicBezTo>
                    <a:pt x="1659" y="95"/>
                    <a:pt x="1659" y="86"/>
                    <a:pt x="1659" y="77"/>
                  </a:cubicBezTo>
                  <a:cubicBezTo>
                    <a:pt x="1652" y="77"/>
                    <a:pt x="1644" y="77"/>
                    <a:pt x="1637" y="77"/>
                  </a:cubicBezTo>
                  <a:cubicBezTo>
                    <a:pt x="1637" y="125"/>
                    <a:pt x="1637" y="173"/>
                    <a:pt x="1637" y="221"/>
                  </a:cubicBezTo>
                  <a:cubicBezTo>
                    <a:pt x="1644" y="221"/>
                    <a:pt x="1652" y="221"/>
                    <a:pt x="1660" y="221"/>
                  </a:cubicBezTo>
                  <a:cubicBezTo>
                    <a:pt x="1660" y="219"/>
                    <a:pt x="1660" y="217"/>
                    <a:pt x="1660" y="216"/>
                  </a:cubicBezTo>
                  <a:cubicBezTo>
                    <a:pt x="1660" y="192"/>
                    <a:pt x="1660" y="169"/>
                    <a:pt x="1660" y="146"/>
                  </a:cubicBezTo>
                  <a:cubicBezTo>
                    <a:pt x="1660" y="136"/>
                    <a:pt x="1661" y="126"/>
                    <a:pt x="1666" y="117"/>
                  </a:cubicBezTo>
                  <a:cubicBezTo>
                    <a:pt x="1671" y="105"/>
                    <a:pt x="1679" y="97"/>
                    <a:pt x="1692" y="96"/>
                  </a:cubicBezTo>
                  <a:cubicBezTo>
                    <a:pt x="1699" y="96"/>
                    <a:pt x="1705" y="98"/>
                    <a:pt x="1712" y="99"/>
                  </a:cubicBezTo>
                  <a:cubicBezTo>
                    <a:pt x="1712" y="94"/>
                    <a:pt x="1711" y="87"/>
                    <a:pt x="1712" y="81"/>
                  </a:cubicBezTo>
                  <a:close/>
                  <a:moveTo>
                    <a:pt x="248" y="221"/>
                  </a:moveTo>
                  <a:cubicBezTo>
                    <a:pt x="255" y="221"/>
                    <a:pt x="263" y="221"/>
                    <a:pt x="270" y="221"/>
                  </a:cubicBezTo>
                  <a:cubicBezTo>
                    <a:pt x="270" y="173"/>
                    <a:pt x="270" y="125"/>
                    <a:pt x="270" y="77"/>
                  </a:cubicBezTo>
                  <a:cubicBezTo>
                    <a:pt x="263" y="77"/>
                    <a:pt x="255" y="77"/>
                    <a:pt x="248" y="77"/>
                  </a:cubicBezTo>
                  <a:cubicBezTo>
                    <a:pt x="248" y="125"/>
                    <a:pt x="248" y="173"/>
                    <a:pt x="248" y="221"/>
                  </a:cubicBezTo>
                  <a:close/>
                  <a:moveTo>
                    <a:pt x="260" y="11"/>
                  </a:moveTo>
                  <a:cubicBezTo>
                    <a:pt x="251" y="10"/>
                    <a:pt x="244" y="17"/>
                    <a:pt x="244" y="26"/>
                  </a:cubicBezTo>
                  <a:cubicBezTo>
                    <a:pt x="244" y="34"/>
                    <a:pt x="250" y="41"/>
                    <a:pt x="259" y="41"/>
                  </a:cubicBezTo>
                  <a:cubicBezTo>
                    <a:pt x="268" y="41"/>
                    <a:pt x="274" y="34"/>
                    <a:pt x="275" y="26"/>
                  </a:cubicBezTo>
                  <a:cubicBezTo>
                    <a:pt x="275" y="17"/>
                    <a:pt x="268" y="11"/>
                    <a:pt x="260" y="11"/>
                  </a:cubicBezTo>
                  <a:close/>
                  <a:moveTo>
                    <a:pt x="1330" y="221"/>
                  </a:moveTo>
                  <a:cubicBezTo>
                    <a:pt x="1321" y="221"/>
                    <a:pt x="1313" y="222"/>
                    <a:pt x="1305" y="221"/>
                  </a:cubicBezTo>
                  <a:cubicBezTo>
                    <a:pt x="1304" y="221"/>
                    <a:pt x="1303" y="219"/>
                    <a:pt x="1302" y="217"/>
                  </a:cubicBezTo>
                  <a:cubicBezTo>
                    <a:pt x="1296" y="201"/>
                    <a:pt x="1290" y="185"/>
                    <a:pt x="1284" y="169"/>
                  </a:cubicBezTo>
                  <a:cubicBezTo>
                    <a:pt x="1283" y="166"/>
                    <a:pt x="1281" y="165"/>
                    <a:pt x="1278" y="165"/>
                  </a:cubicBezTo>
                  <a:cubicBezTo>
                    <a:pt x="1252" y="165"/>
                    <a:pt x="1227" y="165"/>
                    <a:pt x="1201" y="165"/>
                  </a:cubicBezTo>
                  <a:cubicBezTo>
                    <a:pt x="1198" y="165"/>
                    <a:pt x="1196" y="166"/>
                    <a:pt x="1195" y="169"/>
                  </a:cubicBezTo>
                  <a:cubicBezTo>
                    <a:pt x="1190" y="185"/>
                    <a:pt x="1184" y="201"/>
                    <a:pt x="1178" y="217"/>
                  </a:cubicBezTo>
                  <a:cubicBezTo>
                    <a:pt x="1177" y="220"/>
                    <a:pt x="1176" y="222"/>
                    <a:pt x="1173" y="221"/>
                  </a:cubicBezTo>
                  <a:cubicBezTo>
                    <a:pt x="1165" y="221"/>
                    <a:pt x="1158" y="221"/>
                    <a:pt x="1151" y="221"/>
                  </a:cubicBezTo>
                  <a:cubicBezTo>
                    <a:pt x="1151" y="219"/>
                    <a:pt x="1152" y="218"/>
                    <a:pt x="1152" y="216"/>
                  </a:cubicBezTo>
                  <a:cubicBezTo>
                    <a:pt x="1177" y="152"/>
                    <a:pt x="1201" y="88"/>
                    <a:pt x="1226" y="24"/>
                  </a:cubicBezTo>
                  <a:cubicBezTo>
                    <a:pt x="1227" y="21"/>
                    <a:pt x="1228" y="19"/>
                    <a:pt x="1232" y="19"/>
                  </a:cubicBezTo>
                  <a:cubicBezTo>
                    <a:pt x="1237" y="20"/>
                    <a:pt x="1243" y="20"/>
                    <a:pt x="1249" y="19"/>
                  </a:cubicBezTo>
                  <a:cubicBezTo>
                    <a:pt x="1251" y="19"/>
                    <a:pt x="1253" y="20"/>
                    <a:pt x="1254" y="23"/>
                  </a:cubicBezTo>
                  <a:cubicBezTo>
                    <a:pt x="1279" y="88"/>
                    <a:pt x="1304" y="153"/>
                    <a:pt x="1329" y="218"/>
                  </a:cubicBezTo>
                  <a:cubicBezTo>
                    <a:pt x="1329" y="219"/>
                    <a:pt x="1329" y="220"/>
                    <a:pt x="1330" y="221"/>
                  </a:cubicBezTo>
                  <a:close/>
                  <a:moveTo>
                    <a:pt x="1274" y="143"/>
                  </a:moveTo>
                  <a:cubicBezTo>
                    <a:pt x="1262" y="111"/>
                    <a:pt x="1251" y="79"/>
                    <a:pt x="1239" y="48"/>
                  </a:cubicBezTo>
                  <a:cubicBezTo>
                    <a:pt x="1228" y="79"/>
                    <a:pt x="1217" y="111"/>
                    <a:pt x="1205" y="143"/>
                  </a:cubicBezTo>
                  <a:cubicBezTo>
                    <a:pt x="1228" y="143"/>
                    <a:pt x="1251" y="143"/>
                    <a:pt x="1274" y="143"/>
                  </a:cubicBezTo>
                  <a:close/>
                  <a:moveTo>
                    <a:pt x="1830" y="190"/>
                  </a:moveTo>
                  <a:cubicBezTo>
                    <a:pt x="1830" y="196"/>
                    <a:pt x="1830" y="203"/>
                    <a:pt x="1830" y="209"/>
                  </a:cubicBezTo>
                  <a:cubicBezTo>
                    <a:pt x="1829" y="211"/>
                    <a:pt x="1828" y="212"/>
                    <a:pt x="1826" y="213"/>
                  </a:cubicBezTo>
                  <a:cubicBezTo>
                    <a:pt x="1810" y="223"/>
                    <a:pt x="1793" y="226"/>
                    <a:pt x="1774" y="225"/>
                  </a:cubicBezTo>
                  <a:cubicBezTo>
                    <a:pt x="1739" y="223"/>
                    <a:pt x="1718" y="199"/>
                    <a:pt x="1715" y="164"/>
                  </a:cubicBezTo>
                  <a:cubicBezTo>
                    <a:pt x="1713" y="144"/>
                    <a:pt x="1715" y="124"/>
                    <a:pt x="1725" y="106"/>
                  </a:cubicBezTo>
                  <a:cubicBezTo>
                    <a:pt x="1740" y="79"/>
                    <a:pt x="1771" y="67"/>
                    <a:pt x="1801" y="77"/>
                  </a:cubicBezTo>
                  <a:cubicBezTo>
                    <a:pt x="1824" y="84"/>
                    <a:pt x="1834" y="102"/>
                    <a:pt x="1838" y="124"/>
                  </a:cubicBezTo>
                  <a:cubicBezTo>
                    <a:pt x="1840" y="134"/>
                    <a:pt x="1840" y="144"/>
                    <a:pt x="1840" y="155"/>
                  </a:cubicBezTo>
                  <a:cubicBezTo>
                    <a:pt x="1806" y="155"/>
                    <a:pt x="1772" y="155"/>
                    <a:pt x="1739" y="155"/>
                  </a:cubicBezTo>
                  <a:cubicBezTo>
                    <a:pt x="1738" y="183"/>
                    <a:pt x="1754" y="208"/>
                    <a:pt x="1790" y="205"/>
                  </a:cubicBezTo>
                  <a:cubicBezTo>
                    <a:pt x="1797" y="204"/>
                    <a:pt x="1804" y="202"/>
                    <a:pt x="1811" y="200"/>
                  </a:cubicBezTo>
                  <a:cubicBezTo>
                    <a:pt x="1817" y="198"/>
                    <a:pt x="1823" y="194"/>
                    <a:pt x="1830" y="190"/>
                  </a:cubicBezTo>
                  <a:close/>
                  <a:moveTo>
                    <a:pt x="1739" y="135"/>
                  </a:moveTo>
                  <a:cubicBezTo>
                    <a:pt x="1764" y="135"/>
                    <a:pt x="1790" y="135"/>
                    <a:pt x="1816" y="135"/>
                  </a:cubicBezTo>
                  <a:cubicBezTo>
                    <a:pt x="1816" y="132"/>
                    <a:pt x="1816" y="129"/>
                    <a:pt x="1815" y="127"/>
                  </a:cubicBezTo>
                  <a:cubicBezTo>
                    <a:pt x="1814" y="111"/>
                    <a:pt x="1804" y="98"/>
                    <a:pt x="1791" y="95"/>
                  </a:cubicBezTo>
                  <a:cubicBezTo>
                    <a:pt x="1766" y="88"/>
                    <a:pt x="1739" y="109"/>
                    <a:pt x="1739" y="135"/>
                  </a:cubicBezTo>
                  <a:close/>
                  <a:moveTo>
                    <a:pt x="653" y="147"/>
                  </a:moveTo>
                  <a:cubicBezTo>
                    <a:pt x="653" y="167"/>
                    <a:pt x="649" y="185"/>
                    <a:pt x="637" y="200"/>
                  </a:cubicBezTo>
                  <a:cubicBezTo>
                    <a:pt x="621" y="220"/>
                    <a:pt x="600" y="226"/>
                    <a:pt x="576" y="225"/>
                  </a:cubicBezTo>
                  <a:cubicBezTo>
                    <a:pt x="537" y="223"/>
                    <a:pt x="513" y="193"/>
                    <a:pt x="511" y="158"/>
                  </a:cubicBezTo>
                  <a:cubicBezTo>
                    <a:pt x="511" y="145"/>
                    <a:pt x="512" y="132"/>
                    <a:pt x="516" y="119"/>
                  </a:cubicBezTo>
                  <a:cubicBezTo>
                    <a:pt x="525" y="91"/>
                    <a:pt x="549" y="75"/>
                    <a:pt x="580" y="74"/>
                  </a:cubicBezTo>
                  <a:cubicBezTo>
                    <a:pt x="598" y="73"/>
                    <a:pt x="615" y="76"/>
                    <a:pt x="629" y="88"/>
                  </a:cubicBezTo>
                  <a:cubicBezTo>
                    <a:pt x="644" y="101"/>
                    <a:pt x="651" y="118"/>
                    <a:pt x="653" y="138"/>
                  </a:cubicBezTo>
                  <a:cubicBezTo>
                    <a:pt x="653" y="141"/>
                    <a:pt x="653" y="145"/>
                    <a:pt x="653" y="147"/>
                  </a:cubicBezTo>
                  <a:close/>
                  <a:moveTo>
                    <a:pt x="630" y="151"/>
                  </a:moveTo>
                  <a:cubicBezTo>
                    <a:pt x="629" y="144"/>
                    <a:pt x="629" y="138"/>
                    <a:pt x="628" y="132"/>
                  </a:cubicBezTo>
                  <a:cubicBezTo>
                    <a:pt x="624" y="110"/>
                    <a:pt x="609" y="95"/>
                    <a:pt x="589" y="94"/>
                  </a:cubicBezTo>
                  <a:cubicBezTo>
                    <a:pt x="563" y="92"/>
                    <a:pt x="546" y="103"/>
                    <a:pt x="539" y="126"/>
                  </a:cubicBezTo>
                  <a:cubicBezTo>
                    <a:pt x="535" y="137"/>
                    <a:pt x="534" y="149"/>
                    <a:pt x="536" y="162"/>
                  </a:cubicBezTo>
                  <a:cubicBezTo>
                    <a:pt x="539" y="186"/>
                    <a:pt x="554" y="202"/>
                    <a:pt x="578" y="205"/>
                  </a:cubicBezTo>
                  <a:cubicBezTo>
                    <a:pt x="602" y="207"/>
                    <a:pt x="620" y="196"/>
                    <a:pt x="626" y="173"/>
                  </a:cubicBezTo>
                  <a:cubicBezTo>
                    <a:pt x="628" y="166"/>
                    <a:pt x="629" y="158"/>
                    <a:pt x="630" y="151"/>
                  </a:cubicBezTo>
                  <a:close/>
                  <a:moveTo>
                    <a:pt x="917" y="146"/>
                  </a:moveTo>
                  <a:cubicBezTo>
                    <a:pt x="917" y="161"/>
                    <a:pt x="915" y="176"/>
                    <a:pt x="908" y="189"/>
                  </a:cubicBezTo>
                  <a:cubicBezTo>
                    <a:pt x="894" y="215"/>
                    <a:pt x="871" y="226"/>
                    <a:pt x="842" y="225"/>
                  </a:cubicBezTo>
                  <a:cubicBezTo>
                    <a:pt x="809" y="224"/>
                    <a:pt x="784" y="205"/>
                    <a:pt x="777" y="173"/>
                  </a:cubicBezTo>
                  <a:cubicBezTo>
                    <a:pt x="773" y="155"/>
                    <a:pt x="773" y="136"/>
                    <a:pt x="780" y="118"/>
                  </a:cubicBezTo>
                  <a:cubicBezTo>
                    <a:pt x="786" y="100"/>
                    <a:pt x="798" y="87"/>
                    <a:pt x="816" y="79"/>
                  </a:cubicBezTo>
                  <a:cubicBezTo>
                    <a:pt x="830" y="74"/>
                    <a:pt x="844" y="73"/>
                    <a:pt x="858" y="74"/>
                  </a:cubicBezTo>
                  <a:cubicBezTo>
                    <a:pt x="893" y="78"/>
                    <a:pt x="912" y="103"/>
                    <a:pt x="916" y="135"/>
                  </a:cubicBezTo>
                  <a:cubicBezTo>
                    <a:pt x="916" y="139"/>
                    <a:pt x="916" y="142"/>
                    <a:pt x="917" y="146"/>
                  </a:cubicBezTo>
                  <a:close/>
                  <a:moveTo>
                    <a:pt x="890" y="126"/>
                  </a:moveTo>
                  <a:cubicBezTo>
                    <a:pt x="885" y="110"/>
                    <a:pt x="875" y="98"/>
                    <a:pt x="858" y="95"/>
                  </a:cubicBezTo>
                  <a:cubicBezTo>
                    <a:pt x="839" y="91"/>
                    <a:pt x="822" y="94"/>
                    <a:pt x="810" y="110"/>
                  </a:cubicBezTo>
                  <a:cubicBezTo>
                    <a:pt x="801" y="122"/>
                    <a:pt x="798" y="135"/>
                    <a:pt x="799" y="150"/>
                  </a:cubicBezTo>
                  <a:cubicBezTo>
                    <a:pt x="799" y="153"/>
                    <a:pt x="799" y="156"/>
                    <a:pt x="799" y="158"/>
                  </a:cubicBezTo>
                  <a:cubicBezTo>
                    <a:pt x="800" y="185"/>
                    <a:pt x="816" y="202"/>
                    <a:pt x="842" y="205"/>
                  </a:cubicBezTo>
                  <a:cubicBezTo>
                    <a:pt x="865" y="207"/>
                    <a:pt x="883" y="197"/>
                    <a:pt x="889" y="174"/>
                  </a:cubicBezTo>
                  <a:cubicBezTo>
                    <a:pt x="894" y="158"/>
                    <a:pt x="894" y="142"/>
                    <a:pt x="890" y="126"/>
                  </a:cubicBezTo>
                  <a:close/>
                </a:path>
              </a:pathLst>
            </a:custGeom>
            <a:solidFill>
              <a:srgbClr val="0072C6"/>
            </a:solidFill>
            <a:ln>
              <a:noFill/>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defRPr/>
              </a:pPr>
              <a:endParaRPr lang="en-US" sz="1836">
                <a:solidFill>
                  <a:srgbClr val="505050"/>
                </a:solidFill>
              </a:endParaRPr>
            </a:p>
          </p:txBody>
        </p:sp>
      </p:grpSp>
      <p:sp>
        <p:nvSpPr>
          <p:cNvPr id="132" name="Freeform 131"/>
          <p:cNvSpPr/>
          <p:nvPr/>
        </p:nvSpPr>
        <p:spPr bwMode="auto">
          <a:xfrm>
            <a:off x="6295954" y="3459980"/>
            <a:ext cx="0" cy="816028"/>
          </a:xfrm>
          <a:custGeom>
            <a:avLst/>
            <a:gdLst>
              <a:gd name="connsiteX0" fmla="*/ 0 w 0"/>
              <a:gd name="connsiteY0" fmla="*/ 800100 h 800100"/>
              <a:gd name="connsiteX1" fmla="*/ 0 w 0"/>
              <a:gd name="connsiteY1" fmla="*/ 0 h 800100"/>
            </a:gdLst>
            <a:ahLst/>
            <a:cxnLst>
              <a:cxn ang="0">
                <a:pos x="connsiteX0" y="connsiteY0"/>
              </a:cxn>
              <a:cxn ang="0">
                <a:pos x="connsiteX1" y="connsiteY1"/>
              </a:cxn>
            </a:cxnLst>
            <a:rect l="l" t="t" r="r" b="b"/>
            <a:pathLst>
              <a:path h="800100">
                <a:moveTo>
                  <a:pt x="0" y="800100"/>
                </a:moveTo>
                <a:lnTo>
                  <a:pt x="0"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1060">
              <a:defRPr/>
            </a:pPr>
            <a:endParaRPr lang="en-US" sz="1836">
              <a:solidFill>
                <a:srgbClr val="EFEFEF"/>
              </a:solidFill>
            </a:endParaRPr>
          </a:p>
        </p:txBody>
      </p:sp>
      <p:grpSp>
        <p:nvGrpSpPr>
          <p:cNvPr id="145" name="Group 144"/>
          <p:cNvGrpSpPr/>
          <p:nvPr/>
        </p:nvGrpSpPr>
        <p:grpSpPr>
          <a:xfrm>
            <a:off x="406442" y="1578045"/>
            <a:ext cx="2493550" cy="1754514"/>
            <a:chOff x="272314" y="1276938"/>
            <a:chExt cx="2444879" cy="1720268"/>
          </a:xfrm>
          <a:solidFill>
            <a:schemeClr val="bg1"/>
          </a:solidFill>
        </p:grpSpPr>
        <p:grpSp>
          <p:nvGrpSpPr>
            <p:cNvPr id="146" name="Group 145"/>
            <p:cNvGrpSpPr/>
            <p:nvPr/>
          </p:nvGrpSpPr>
          <p:grpSpPr>
            <a:xfrm>
              <a:off x="272314" y="1276938"/>
              <a:ext cx="2444879" cy="1720268"/>
              <a:chOff x="218065" y="2298702"/>
              <a:chExt cx="2444879" cy="1720268"/>
            </a:xfrm>
            <a:grpFill/>
          </p:grpSpPr>
          <p:sp>
            <p:nvSpPr>
              <p:cNvPr id="148" name="Rectangle 147"/>
              <p:cNvSpPr/>
              <p:nvPr/>
            </p:nvSpPr>
            <p:spPr bwMode="auto">
              <a:xfrm>
                <a:off x="218065" y="2298702"/>
                <a:ext cx="2444879" cy="1720268"/>
              </a:xfrm>
              <a:prstGeom prst="rect">
                <a:avLst/>
              </a:prstGeom>
              <a:grpFill/>
              <a:ln w="19050" cap="flat" cmpd="sng" algn="ctr">
                <a:solidFill>
                  <a:srgbClr val="008272"/>
                </a:solidFill>
                <a:prstDash val="dash"/>
                <a:headEnd type="none" w="med" len="med"/>
                <a:tailEnd type="none" w="med" len="med"/>
              </a:ln>
              <a:effectLst/>
            </p:spPr>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0">
                  <a:lnSpc>
                    <a:spcPct val="90000"/>
                  </a:lnSpc>
                  <a:defRPr/>
                </a:pPr>
                <a:endParaRPr lang="en-US" sz="2040" spc="-51" dirty="0">
                  <a:gradFill>
                    <a:gsLst>
                      <a:gs pos="1250">
                        <a:srgbClr val="EFEFEF"/>
                      </a:gs>
                      <a:gs pos="10417">
                        <a:srgbClr val="EFEFEF"/>
                      </a:gs>
                    </a:gsLst>
                    <a:lin ang="5400000" scaled="0"/>
                  </a:gradFill>
                </a:endParaRPr>
              </a:p>
            </p:txBody>
          </p:sp>
          <p:grpSp>
            <p:nvGrpSpPr>
              <p:cNvPr id="149" name="Group 148"/>
              <p:cNvGrpSpPr/>
              <p:nvPr/>
            </p:nvGrpSpPr>
            <p:grpSpPr>
              <a:xfrm>
                <a:off x="591042" y="2587730"/>
                <a:ext cx="1698924" cy="1266596"/>
                <a:chOff x="888578" y="2805236"/>
                <a:chExt cx="1698924" cy="1266596"/>
              </a:xfrm>
              <a:grpFill/>
            </p:grpSpPr>
            <p:sp>
              <p:nvSpPr>
                <p:cNvPr id="150" name="Rectangle 149"/>
                <p:cNvSpPr/>
                <p:nvPr/>
              </p:nvSpPr>
              <p:spPr>
                <a:xfrm>
                  <a:off x="888578" y="3874086"/>
                  <a:ext cx="1698924" cy="197746"/>
                </a:xfrm>
                <a:prstGeom prst="rect">
                  <a:avLst/>
                </a:prstGeom>
                <a:grp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188F"/>
                      </a:solidFill>
                    </a:rPr>
                    <a:t>Active Directory</a:t>
                  </a:r>
                </a:p>
              </p:txBody>
            </p:sp>
            <p:pic>
              <p:nvPicPr>
                <p:cNvPr id="151" name="Picture 150"/>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1189474" y="2805236"/>
                  <a:ext cx="1043885" cy="690730"/>
                </a:xfrm>
                <a:prstGeom prst="rect">
                  <a:avLst/>
                </a:prstGeom>
                <a:grpFill/>
              </p:spPr>
            </p:pic>
          </p:grpSp>
        </p:grpSp>
        <p:pic>
          <p:nvPicPr>
            <p:cNvPr id="147" name="Picture 146"/>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676311" y="2256696"/>
              <a:ext cx="1701437" cy="399929"/>
            </a:xfrm>
            <a:prstGeom prst="rect">
              <a:avLst/>
            </a:prstGeom>
            <a:grpFill/>
          </p:spPr>
        </p:pic>
      </p:grpSp>
      <p:pic>
        <p:nvPicPr>
          <p:cNvPr id="153" name="Picture 152" descr="C:\Users\Jaspal Mann\AppData\Roaming\Skype\My Skype Received Files\sl.png"/>
          <p:cNvPicPr>
            <a:picLocks noChangeAspect="1" noChangeArrowheads="1"/>
          </p:cNvPicPr>
          <p:nvPr/>
        </p:nvPicPr>
        <p:blipFill>
          <a:blip r:embed="rId13" cstate="hqprint">
            <a:extLst>
              <a:ext uri="{28A0092B-C50C-407E-A947-70E740481C1C}">
                <a14:useLocalDpi xmlns:a14="http://schemas.microsoft.com/office/drawing/2010/main"/>
              </a:ext>
            </a:extLst>
          </a:blip>
          <a:srcRect/>
          <a:stretch>
            <a:fillRect/>
          </a:stretch>
        </p:blipFill>
        <p:spPr bwMode="auto">
          <a:xfrm>
            <a:off x="9948727" y="1586027"/>
            <a:ext cx="473176" cy="326921"/>
          </a:xfrm>
          <a:prstGeom prst="rect">
            <a:avLst/>
          </a:prstGeom>
          <a:noFill/>
        </p:spPr>
      </p:pic>
      <p:pic>
        <p:nvPicPr>
          <p:cNvPr id="3078" name="Picture 6" descr="SAP"/>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10750941" y="1615509"/>
            <a:ext cx="483923" cy="24196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034"/>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11519007" y="1552555"/>
            <a:ext cx="302889" cy="302889"/>
          </a:xfrm>
          <a:prstGeom prst="rect">
            <a:avLst/>
          </a:prstGeom>
        </p:spPr>
      </p:pic>
      <p:pic>
        <p:nvPicPr>
          <p:cNvPr id="1036" name="Picture 1035"/>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10476441" y="2840590"/>
            <a:ext cx="491970" cy="491970"/>
          </a:xfrm>
          <a:prstGeom prst="rect">
            <a:avLst/>
          </a:prstGeom>
        </p:spPr>
      </p:pic>
      <p:sp>
        <p:nvSpPr>
          <p:cNvPr id="1038" name="TextBox 1037"/>
          <p:cNvSpPr txBox="1"/>
          <p:nvPr/>
        </p:nvSpPr>
        <p:spPr>
          <a:xfrm>
            <a:off x="1800560" y="3772494"/>
            <a:ext cx="2377951" cy="1322711"/>
          </a:xfrm>
          <a:prstGeom prst="rect">
            <a:avLst/>
          </a:prstGeom>
          <a:solidFill>
            <a:srgbClr val="0075CC"/>
          </a:solidFill>
          <a:ln>
            <a:noFill/>
          </a:ln>
        </p:spPr>
        <p:txBody>
          <a:bodyPr wrap="none" lIns="186521" tIns="149217" rIns="186521" bIns="149217" rtlCol="0">
            <a:spAutoFit/>
          </a:bodyPr>
          <a:lstStyle/>
          <a:p>
            <a:pPr>
              <a:lnSpc>
                <a:spcPct val="90000"/>
              </a:lnSpc>
              <a:spcAft>
                <a:spcPts val="612"/>
              </a:spcAft>
            </a:pPr>
            <a:r>
              <a:rPr lang="en-US" sz="2040" dirty="0">
                <a:solidFill>
                  <a:srgbClr val="FFFFFF"/>
                </a:solidFill>
              </a:rPr>
              <a:t>Synchronize and </a:t>
            </a:r>
          </a:p>
          <a:p>
            <a:pPr>
              <a:lnSpc>
                <a:spcPct val="90000"/>
              </a:lnSpc>
              <a:spcAft>
                <a:spcPts val="612"/>
              </a:spcAft>
            </a:pPr>
            <a:r>
              <a:rPr lang="en-US" sz="2040" dirty="0">
                <a:solidFill>
                  <a:srgbClr val="FFFFFF"/>
                </a:solidFill>
              </a:rPr>
              <a:t>consolidate </a:t>
            </a:r>
          </a:p>
          <a:p>
            <a:pPr>
              <a:lnSpc>
                <a:spcPct val="90000"/>
              </a:lnSpc>
              <a:spcAft>
                <a:spcPts val="612"/>
              </a:spcAft>
            </a:pPr>
            <a:r>
              <a:rPr lang="en-US" sz="2040" dirty="0">
                <a:solidFill>
                  <a:srgbClr val="FFFFFF"/>
                </a:solidFill>
              </a:rPr>
              <a:t>identities</a:t>
            </a:r>
          </a:p>
        </p:txBody>
      </p:sp>
      <p:sp>
        <p:nvSpPr>
          <p:cNvPr id="164" name="Title 2"/>
          <p:cNvSpPr>
            <a:spLocks noGrp="1"/>
          </p:cNvSpPr>
          <p:nvPr>
            <p:ph type="title"/>
          </p:nvPr>
        </p:nvSpPr>
        <p:spPr>
          <a:xfrm>
            <a:off x="2570583" y="5687560"/>
            <a:ext cx="8227555" cy="935842"/>
          </a:xfrm>
        </p:spPr>
        <p:txBody>
          <a:bodyPr>
            <a:noAutofit/>
          </a:bodyPr>
          <a:lstStyle/>
          <a:p>
            <a:pPr algn="l"/>
            <a:r>
              <a:rPr lang="en-US" sz="4080" dirty="0"/>
              <a:t>Key Scenarios to get started with Microsoft Azure</a:t>
            </a:r>
          </a:p>
        </p:txBody>
      </p:sp>
      <p:sp>
        <p:nvSpPr>
          <p:cNvPr id="1040" name="TextBox 1039"/>
          <p:cNvSpPr txBox="1"/>
          <p:nvPr/>
        </p:nvSpPr>
        <p:spPr>
          <a:xfrm>
            <a:off x="282607" y="259044"/>
            <a:ext cx="4582927" cy="820073"/>
          </a:xfrm>
          <a:prstGeom prst="rect">
            <a:avLst/>
          </a:prstGeom>
          <a:noFill/>
        </p:spPr>
        <p:txBody>
          <a:bodyPr wrap="none" lIns="186521" tIns="149217" rIns="186521" bIns="149217" rtlCol="0">
            <a:spAutoFit/>
          </a:bodyPr>
          <a:lstStyle/>
          <a:p>
            <a:pPr>
              <a:lnSpc>
                <a:spcPct val="90000"/>
              </a:lnSpc>
              <a:spcAft>
                <a:spcPts val="612"/>
              </a:spcAft>
            </a:pPr>
            <a:r>
              <a:rPr lang="en-US" sz="3672" dirty="0">
                <a:solidFill>
                  <a:srgbClr val="002060"/>
                </a:solidFill>
              </a:rPr>
              <a:t>Identity as a Service</a:t>
            </a:r>
          </a:p>
        </p:txBody>
      </p:sp>
    </p:spTree>
    <p:extLst>
      <p:ext uri="{BB962C8B-B14F-4D97-AF65-F5344CB8AC3E}">
        <p14:creationId xmlns:p14="http://schemas.microsoft.com/office/powerpoint/2010/main" val="2179707286"/>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a:spLocks noChangeAspect="1"/>
          </p:cNvSpPr>
          <p:nvPr/>
        </p:nvSpPr>
        <p:spPr bwMode="auto">
          <a:xfrm>
            <a:off x="304997" y="1497522"/>
            <a:ext cx="3603806" cy="3039057"/>
          </a:xfrm>
          <a:prstGeom prst="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TextBox 53"/>
          <p:cNvSpPr txBox="1"/>
          <p:nvPr/>
        </p:nvSpPr>
        <p:spPr>
          <a:xfrm>
            <a:off x="2798691" y="1676757"/>
            <a:ext cx="1890788" cy="990628"/>
          </a:xfrm>
          <a:prstGeom prst="rect">
            <a:avLst/>
          </a:prstGeom>
          <a:noFill/>
        </p:spPr>
        <p:txBody>
          <a:bodyPr wrap="square" rtlCol="0">
            <a:spAutoFit/>
          </a:bodyPr>
          <a:lstStyle/>
          <a:p>
            <a:pPr defTabSz="914224">
              <a:defRPr/>
            </a:pPr>
            <a:r>
              <a:rPr lang="en-US" sz="1428" kern="0" dirty="0">
                <a:solidFill>
                  <a:srgbClr val="002060"/>
                </a:solidFill>
              </a:rPr>
              <a:t>Microsoft </a:t>
            </a:r>
          </a:p>
          <a:p>
            <a:pPr defTabSz="914224">
              <a:defRPr/>
            </a:pPr>
            <a:r>
              <a:rPr lang="en-US" sz="1428" kern="0" dirty="0">
                <a:solidFill>
                  <a:srgbClr val="002060"/>
                </a:solidFill>
              </a:rPr>
              <a:t>     SQL </a:t>
            </a:r>
          </a:p>
          <a:p>
            <a:pPr defTabSz="914224">
              <a:defRPr/>
            </a:pPr>
            <a:r>
              <a:rPr lang="en-US" sz="1428" kern="0" dirty="0">
                <a:solidFill>
                  <a:srgbClr val="002060"/>
                </a:solidFill>
              </a:rPr>
              <a:t>       Server </a:t>
            </a:r>
          </a:p>
          <a:p>
            <a:pPr defTabSz="914224">
              <a:defRPr/>
            </a:pPr>
            <a:r>
              <a:rPr lang="en-US" sz="1428" kern="0" dirty="0">
                <a:solidFill>
                  <a:srgbClr val="002060"/>
                </a:solidFill>
              </a:rPr>
              <a:t>      </a:t>
            </a:r>
          </a:p>
        </p:txBody>
      </p:sp>
      <p:pic>
        <p:nvPicPr>
          <p:cNvPr id="15" name="Picture 14"/>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39486" y="1773077"/>
            <a:ext cx="795824" cy="795824"/>
          </a:xfrm>
          <a:prstGeom prst="rect">
            <a:avLst/>
          </a:prstGeom>
          <a:noFill/>
        </p:spPr>
      </p:pic>
      <p:grpSp>
        <p:nvGrpSpPr>
          <p:cNvPr id="21" name="Group 20"/>
          <p:cNvGrpSpPr/>
          <p:nvPr/>
        </p:nvGrpSpPr>
        <p:grpSpPr>
          <a:xfrm>
            <a:off x="2327551" y="1773077"/>
            <a:ext cx="795824" cy="915275"/>
            <a:chOff x="5693588" y="1828800"/>
            <a:chExt cx="780290" cy="897410"/>
          </a:xfrm>
        </p:grpSpPr>
        <p:pic>
          <p:nvPicPr>
            <p:cNvPr id="16" name="Picture 15"/>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693588" y="1828800"/>
              <a:ext cx="780290" cy="780290"/>
            </a:xfrm>
            <a:prstGeom prst="rect">
              <a:avLst/>
            </a:prstGeom>
          </p:spPr>
        </p:pic>
        <p:pic>
          <p:nvPicPr>
            <p:cNvPr id="75" name="Picture 74"/>
            <p:cNvPicPr>
              <a:picLocks noChangeAspect="1"/>
            </p:cNvPicPr>
            <p:nvPr/>
          </p:nvPicPr>
          <p:blipFill>
            <a:blip r:embed="rId5">
              <a:biLevel thresh="50000"/>
            </a:blip>
            <a:stretch>
              <a:fillRect/>
            </a:stretch>
          </p:blipFill>
          <p:spPr>
            <a:xfrm>
              <a:off x="5978743" y="2084007"/>
              <a:ext cx="495135" cy="642203"/>
            </a:xfrm>
            <a:prstGeom prst="rect">
              <a:avLst/>
            </a:prstGeom>
            <a:noFill/>
            <a:ln w="63500">
              <a:noFill/>
            </a:ln>
            <a:effectLst>
              <a:outerShdw blurRad="330200" dist="38100" dir="10800000" algn="r" rotWithShape="0">
                <a:prstClr val="black">
                  <a:alpha val="38000"/>
                </a:prstClr>
              </a:outerShdw>
              <a:softEdge rad="0"/>
            </a:effectLst>
          </p:spPr>
        </p:pic>
      </p:grpSp>
      <p:pic>
        <p:nvPicPr>
          <p:cNvPr id="78" name="Picture 77"/>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33319" y="3335829"/>
            <a:ext cx="795824" cy="795824"/>
          </a:xfrm>
          <a:prstGeom prst="rect">
            <a:avLst/>
          </a:prstGeom>
          <a:noFill/>
        </p:spPr>
      </p:pic>
      <p:grpSp>
        <p:nvGrpSpPr>
          <p:cNvPr id="20" name="Group 19"/>
          <p:cNvGrpSpPr/>
          <p:nvPr/>
        </p:nvGrpSpPr>
        <p:grpSpPr>
          <a:xfrm>
            <a:off x="2408940" y="3335829"/>
            <a:ext cx="778787" cy="921403"/>
            <a:chOff x="5818506" y="3111412"/>
            <a:chExt cx="763586" cy="903418"/>
          </a:xfrm>
        </p:grpSpPr>
        <p:sp>
          <p:nvSpPr>
            <p:cNvPr id="76" name="Freeform 75"/>
            <p:cNvSpPr>
              <a:spLocks noChangeAspect="1" noEditPoints="1"/>
            </p:cNvSpPr>
            <p:nvPr/>
          </p:nvSpPr>
          <p:spPr bwMode="auto">
            <a:xfrm>
              <a:off x="5818506" y="3111412"/>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lumMod val="40000"/>
                <a:lumOff val="60000"/>
              </a:schemeClr>
            </a:solidFill>
            <a:ln w="12700" cap="flat" cmpd="sng">
              <a:solidFill>
                <a:schemeClr val="bg1"/>
              </a:solidFill>
              <a:prstDash val="solid"/>
              <a:miter lim="800000"/>
              <a:headEnd/>
              <a:tailEnd/>
            </a:ln>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GB" sz="1836"/>
            </a:p>
          </p:txBody>
        </p:sp>
        <p:sp>
          <p:nvSpPr>
            <p:cNvPr id="18" name="Rectangle 17"/>
            <p:cNvSpPr/>
            <p:nvPr/>
          </p:nvSpPr>
          <p:spPr bwMode="auto">
            <a:xfrm>
              <a:off x="6025164" y="3581400"/>
              <a:ext cx="448714" cy="30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083733" y="3374750"/>
              <a:ext cx="390145" cy="1575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pic>
          <p:nvPicPr>
            <p:cNvPr id="79" name="Picture 78"/>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942012" y="3374750"/>
              <a:ext cx="640080" cy="640080"/>
            </a:xfrm>
            <a:prstGeom prst="rect">
              <a:avLst/>
            </a:prstGeom>
            <a:noFill/>
            <a:effectLst>
              <a:outerShdw blurRad="50800" dist="38100" dir="2700000" algn="tl" rotWithShape="0">
                <a:prstClr val="black">
                  <a:alpha val="40000"/>
                </a:prstClr>
              </a:outerShdw>
            </a:effectLst>
          </p:spPr>
        </p:pic>
      </p:grpSp>
      <p:pic>
        <p:nvPicPr>
          <p:cNvPr id="80" name="Picture 7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08780" y="3783489"/>
            <a:ext cx="299719" cy="359662"/>
          </a:xfrm>
          <a:prstGeom prst="rect">
            <a:avLst/>
          </a:prstGeom>
        </p:spPr>
      </p:pic>
      <p:grpSp>
        <p:nvGrpSpPr>
          <p:cNvPr id="22" name="Group 21"/>
          <p:cNvGrpSpPr>
            <a:grpSpLocks noChangeAspect="1"/>
          </p:cNvGrpSpPr>
          <p:nvPr/>
        </p:nvGrpSpPr>
        <p:grpSpPr>
          <a:xfrm>
            <a:off x="753320" y="2162269"/>
            <a:ext cx="379999" cy="412381"/>
            <a:chOff x="4590951" y="2814172"/>
            <a:chExt cx="646432" cy="604516"/>
          </a:xfrm>
        </p:grpSpPr>
        <p:sp>
          <p:nvSpPr>
            <p:cNvPr id="81" name="Freeform 80"/>
            <p:cNvSpPr>
              <a:spLocks/>
            </p:cNvSpPr>
            <p:nvPr/>
          </p:nvSpPr>
          <p:spPr bwMode="auto">
            <a:xfrm>
              <a:off x="4877552" y="2814172"/>
              <a:ext cx="359831" cy="297240"/>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solidFill>
              <a:schemeClr val="bg2"/>
            </a:solidFill>
            <a:ln>
              <a:noFill/>
            </a:ln>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45"/>
              <a:endParaRPr lang="en-US" sz="1799">
                <a:solidFill>
                  <a:srgbClr val="505050"/>
                </a:solidFill>
              </a:endParaRPr>
            </a:p>
          </p:txBody>
        </p:sp>
        <p:sp>
          <p:nvSpPr>
            <p:cNvPr id="82" name="Freeform 81"/>
            <p:cNvSpPr>
              <a:spLocks/>
            </p:cNvSpPr>
            <p:nvPr/>
          </p:nvSpPr>
          <p:spPr bwMode="auto">
            <a:xfrm>
              <a:off x="4590951" y="2863171"/>
              <a:ext cx="275239" cy="248242"/>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solidFill>
              <a:schemeClr val="bg2"/>
            </a:solidFill>
            <a:ln>
              <a:noFill/>
            </a:ln>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45"/>
              <a:endParaRPr lang="en-US" sz="1799">
                <a:solidFill>
                  <a:srgbClr val="505050"/>
                </a:solidFill>
              </a:endParaRPr>
            </a:p>
          </p:txBody>
        </p:sp>
        <p:sp>
          <p:nvSpPr>
            <p:cNvPr id="83" name="Freeform 82"/>
            <p:cNvSpPr>
              <a:spLocks/>
            </p:cNvSpPr>
            <p:nvPr/>
          </p:nvSpPr>
          <p:spPr bwMode="auto">
            <a:xfrm>
              <a:off x="4877552" y="3122039"/>
              <a:ext cx="359831" cy="296649"/>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solidFill>
              <a:schemeClr val="bg2"/>
            </a:solidFill>
            <a:ln>
              <a:noFill/>
            </a:ln>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45"/>
              <a:endParaRPr lang="en-US" sz="1799">
                <a:solidFill>
                  <a:srgbClr val="505050"/>
                </a:solidFill>
              </a:endParaRPr>
            </a:p>
          </p:txBody>
        </p:sp>
        <p:sp>
          <p:nvSpPr>
            <p:cNvPr id="84" name="Freeform 83"/>
            <p:cNvSpPr>
              <a:spLocks/>
            </p:cNvSpPr>
            <p:nvPr/>
          </p:nvSpPr>
          <p:spPr bwMode="auto">
            <a:xfrm>
              <a:off x="4590951" y="3122039"/>
              <a:ext cx="275239" cy="248242"/>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solidFill>
              <a:schemeClr val="bg2"/>
            </a:solidFill>
            <a:ln>
              <a:noFill/>
            </a:ln>
          </p:spPr>
          <p:txBody>
            <a:bodyPr vert="horz" wrap="square" lIns="91403" tIns="45701" rIns="91403" bIns="4570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045"/>
              <a:endParaRPr lang="en-US" sz="1799">
                <a:solidFill>
                  <a:srgbClr val="505050"/>
                </a:solidFill>
              </a:endParaRPr>
            </a:p>
          </p:txBody>
        </p:sp>
      </p:grpSp>
      <p:sp>
        <p:nvSpPr>
          <p:cNvPr id="85" name="TextBox 77"/>
          <p:cNvSpPr txBox="1"/>
          <p:nvPr/>
        </p:nvSpPr>
        <p:spPr>
          <a:xfrm>
            <a:off x="1152495" y="2599334"/>
            <a:ext cx="520704" cy="201683"/>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a:lnSpc>
                <a:spcPct val="90000"/>
              </a:lnSpc>
              <a:buSzPct val="80000"/>
              <a:defRPr/>
            </a:pPr>
            <a:r>
              <a:rPr lang="en-US" sz="1428" spc="-51" dirty="0">
                <a:solidFill>
                  <a:srgbClr val="002060"/>
                </a:solidFill>
              </a:rPr>
              <a:t>IIS</a:t>
            </a:r>
          </a:p>
        </p:txBody>
      </p:sp>
      <p:cxnSp>
        <p:nvCxnSpPr>
          <p:cNvPr id="25" name="Straight Connector 24"/>
          <p:cNvCxnSpPr/>
          <p:nvPr/>
        </p:nvCxnSpPr>
        <p:spPr>
          <a:xfrm>
            <a:off x="1664571" y="2051065"/>
            <a:ext cx="72188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673199" y="3604409"/>
            <a:ext cx="721884"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2775040" y="3254172"/>
            <a:ext cx="725435" cy="318286"/>
          </a:xfrm>
          <a:prstGeom prst="rect">
            <a:avLst/>
          </a:prstGeom>
          <a:noFill/>
        </p:spPr>
        <p:txBody>
          <a:bodyPr wrap="square" rtlCol="0">
            <a:spAutoFit/>
          </a:bodyPr>
          <a:lstStyle/>
          <a:p>
            <a:pPr defTabSz="914224">
              <a:defRPr/>
            </a:pPr>
            <a:r>
              <a:rPr lang="en-US" sz="1428" kern="0" dirty="0" err="1">
                <a:solidFill>
                  <a:srgbClr val="002060"/>
                </a:solidFill>
              </a:rPr>
              <a:t>MySql</a:t>
            </a:r>
            <a:r>
              <a:rPr lang="en-US" sz="1428" kern="0" dirty="0">
                <a:solidFill>
                  <a:srgbClr val="002060"/>
                </a:solidFill>
              </a:rPr>
              <a:t> </a:t>
            </a:r>
          </a:p>
        </p:txBody>
      </p:sp>
      <p:grpSp>
        <p:nvGrpSpPr>
          <p:cNvPr id="34" name="Group 33"/>
          <p:cNvGrpSpPr>
            <a:grpSpLocks noChangeAspect="1"/>
          </p:cNvGrpSpPr>
          <p:nvPr/>
        </p:nvGrpSpPr>
        <p:grpSpPr>
          <a:xfrm>
            <a:off x="6305665" y="1293054"/>
            <a:ext cx="5819060" cy="3214529"/>
            <a:chOff x="4025599" y="575170"/>
            <a:chExt cx="6307439" cy="3484316"/>
          </a:xfrm>
        </p:grpSpPr>
        <p:sp>
          <p:nvSpPr>
            <p:cNvPr id="113" name="Freeform 112"/>
            <p:cNvSpPr>
              <a:spLocks noChangeAspect="1"/>
            </p:cNvSpPr>
            <p:nvPr/>
          </p:nvSpPr>
          <p:spPr bwMode="black">
            <a:xfrm>
              <a:off x="4025599" y="575170"/>
              <a:ext cx="6307439" cy="348431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3260" tIns="46630" rIns="93260" bIns="4663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1060">
                <a:defRPr/>
              </a:pPr>
              <a:endParaRPr lang="en-US" sz="1836" dirty="0">
                <a:solidFill>
                  <a:srgbClr val="505050"/>
                </a:solidFill>
              </a:endParaRPr>
            </a:p>
          </p:txBody>
        </p:sp>
        <p:pic>
          <p:nvPicPr>
            <p:cNvPr id="27" name="Picture 26"/>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794186" y="1495009"/>
              <a:ext cx="723475" cy="723475"/>
            </a:xfrm>
            <a:prstGeom prst="rect">
              <a:avLst/>
            </a:prstGeom>
          </p:spPr>
        </p:pic>
        <p:pic>
          <p:nvPicPr>
            <p:cNvPr id="28" name="Picture 27"/>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7537609" y="1504504"/>
              <a:ext cx="780290" cy="780290"/>
            </a:xfrm>
            <a:prstGeom prst="rect">
              <a:avLst/>
            </a:prstGeom>
            <a:effectLst>
              <a:outerShdw blurRad="50800" dist="38100" dir="2700000" algn="tl" rotWithShape="0">
                <a:prstClr val="black">
                  <a:alpha val="40000"/>
                </a:prstClr>
              </a:outerShdw>
            </a:effectLst>
          </p:spPr>
        </p:pic>
        <p:pic>
          <p:nvPicPr>
            <p:cNvPr id="1026" name="Picture 2" descr="C:\Users\Nazik\AppData\Local\Temp\SNAGHTML23f07d3.PNG"/>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7537609" y="2952331"/>
              <a:ext cx="747209" cy="867449"/>
            </a:xfrm>
            <a:prstGeom prst="rect">
              <a:avLst/>
            </a:prstGeom>
            <a:noFill/>
            <a:effectLst>
              <a:glow rad="38100">
                <a:schemeClr val="accent5">
                  <a:satMod val="175000"/>
                  <a:alpha val="40000"/>
                </a:schemeClr>
              </a:glow>
              <a:outerShdw blurRad="50800" dist="38100" dir="2700000" algn="tl" rotWithShape="0">
                <a:prstClr val="black">
                  <a:alpha val="40000"/>
                </a:prstClr>
              </a:outerShdw>
              <a:softEdge rad="0"/>
            </a:effectLst>
            <a:extLst>
              <a:ext uri="{909E8E84-426E-40DD-AFC4-6F175D3DCCD1}">
                <a14:hiddenFill xmlns:a14="http://schemas.microsoft.com/office/drawing/2010/main">
                  <a:solidFill>
                    <a:srgbClr val="FFFFFF"/>
                  </a:solidFill>
                </a14:hiddenFill>
              </a:ext>
            </a:extLst>
          </p:spPr>
        </p:pic>
        <p:grpSp>
          <p:nvGrpSpPr>
            <p:cNvPr id="33" name="Group 32"/>
            <p:cNvGrpSpPr/>
            <p:nvPr/>
          </p:nvGrpSpPr>
          <p:grpSpPr>
            <a:xfrm>
              <a:off x="6842802" y="1683028"/>
              <a:ext cx="280591" cy="280591"/>
              <a:chOff x="7973797" y="1856270"/>
              <a:chExt cx="280591" cy="280591"/>
            </a:xfrm>
          </p:grpSpPr>
          <p:sp>
            <p:nvSpPr>
              <p:cNvPr id="105" name="Rectangle 104"/>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srgbClr val="FFFFFF"/>
                  </a:solidFill>
                </a:endParaRPr>
              </a:p>
            </p:txBody>
          </p:sp>
          <p:sp>
            <p:nvSpPr>
              <p:cNvPr id="106" name="Rectangle 105"/>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srgbClr val="FFFFFF"/>
                  </a:solidFill>
                </a:endParaRPr>
              </a:p>
            </p:txBody>
          </p:sp>
        </p:grpSp>
        <p:pic>
          <p:nvPicPr>
            <p:cNvPr id="107" name="Picture 106"/>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855848" y="3057146"/>
              <a:ext cx="722376" cy="722376"/>
            </a:xfrm>
            <a:prstGeom prst="rect">
              <a:avLst/>
            </a:prstGeom>
          </p:spPr>
        </p:pic>
        <p:grpSp>
          <p:nvGrpSpPr>
            <p:cNvPr id="108" name="Group 107"/>
            <p:cNvGrpSpPr/>
            <p:nvPr/>
          </p:nvGrpSpPr>
          <p:grpSpPr>
            <a:xfrm>
              <a:off x="6858821" y="3245761"/>
              <a:ext cx="280591" cy="280591"/>
              <a:chOff x="7973797" y="1856270"/>
              <a:chExt cx="280591" cy="280591"/>
            </a:xfrm>
          </p:grpSpPr>
          <p:sp>
            <p:nvSpPr>
              <p:cNvPr id="109" name="Rectangle 108"/>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srgbClr val="FFFFFF"/>
                  </a:solidFill>
                </a:endParaRPr>
              </a:p>
            </p:txBody>
          </p:sp>
          <p:sp>
            <p:nvSpPr>
              <p:cNvPr id="110" name="Rectangle 109"/>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algn="r"/>
                <a:endParaRPr lang="en-US" sz="1224" dirty="0" err="1">
                  <a:solidFill>
                    <a:srgbClr val="FFFFFF"/>
                  </a:solidFill>
                </a:endParaRPr>
              </a:p>
            </p:txBody>
          </p:sp>
        </p:grpSp>
      </p:grpSp>
      <p:pic>
        <p:nvPicPr>
          <p:cNvPr id="1028" name="Picture 4" descr="C:\Users\Nazik\AppData\Local\Temp\SNAGHTML2677fbf.PNG"/>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76097" y="3737055"/>
            <a:ext cx="363715" cy="45253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Nazik\AppData\Local\Temp\SNAGHTML27c09fd.PNG"/>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156315" y="488168"/>
            <a:ext cx="850030" cy="1004581"/>
          </a:xfrm>
          <a:prstGeom prst="rect">
            <a:avLst/>
          </a:prstGeom>
          <a:noFill/>
          <a:extLst>
            <a:ext uri="{909E8E84-426E-40DD-AFC4-6F175D3DCCD1}">
              <a14:hiddenFill xmlns:a14="http://schemas.microsoft.com/office/drawing/2010/main">
                <a:solidFill>
                  <a:srgbClr val="FFFFFF"/>
                </a:solidFill>
              </a14:hiddenFill>
            </a:ext>
          </a:extLst>
        </p:spPr>
      </p:pic>
      <p:sp>
        <p:nvSpPr>
          <p:cNvPr id="217" name="TextBox 216"/>
          <p:cNvSpPr txBox="1"/>
          <p:nvPr/>
        </p:nvSpPr>
        <p:spPr>
          <a:xfrm>
            <a:off x="919501" y="786096"/>
            <a:ext cx="1651697" cy="542399"/>
          </a:xfrm>
          <a:prstGeom prst="rect">
            <a:avLst/>
          </a:prstGeom>
          <a:noFill/>
        </p:spPr>
        <p:txBody>
          <a:bodyPr wrap="square" rtlCol="0">
            <a:spAutoFit/>
          </a:bodyPr>
          <a:lstStyle/>
          <a:p>
            <a:pPr defTabSz="914224">
              <a:defRPr/>
            </a:pPr>
            <a:r>
              <a:rPr lang="en-US" sz="1428" kern="0" dirty="0">
                <a:solidFill>
                  <a:srgbClr val="002060"/>
                </a:solidFill>
              </a:rPr>
              <a:t>On-premises /</a:t>
            </a:r>
          </a:p>
          <a:p>
            <a:pPr defTabSz="914224">
              <a:defRPr/>
            </a:pPr>
            <a:r>
              <a:rPr lang="en-US" sz="1428" kern="0" dirty="0">
                <a:solidFill>
                  <a:srgbClr val="002060"/>
                </a:solidFill>
              </a:rPr>
              <a:t>Hosting Services</a:t>
            </a:r>
          </a:p>
        </p:txBody>
      </p:sp>
      <p:sp>
        <p:nvSpPr>
          <p:cNvPr id="218" name="Circular Arrow 217"/>
          <p:cNvSpPr>
            <a:spLocks/>
          </p:cNvSpPr>
          <p:nvPr/>
        </p:nvSpPr>
        <p:spPr bwMode="auto">
          <a:xfrm>
            <a:off x="1329813" y="840627"/>
            <a:ext cx="7330828" cy="4004540"/>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20" name="TextBox 219"/>
          <p:cNvSpPr txBox="1"/>
          <p:nvPr/>
        </p:nvSpPr>
        <p:spPr>
          <a:xfrm>
            <a:off x="4398804" y="1143121"/>
            <a:ext cx="2029495" cy="542399"/>
          </a:xfrm>
          <a:prstGeom prst="rect">
            <a:avLst/>
          </a:prstGeom>
          <a:noFill/>
        </p:spPr>
        <p:txBody>
          <a:bodyPr wrap="square" rtlCol="0">
            <a:spAutoFit/>
          </a:bodyPr>
          <a:lstStyle/>
          <a:p>
            <a:pPr defTabSz="914224">
              <a:defRPr/>
            </a:pPr>
            <a:r>
              <a:rPr lang="en-US" sz="1428" kern="0" dirty="0">
                <a:solidFill>
                  <a:srgbClr val="002060"/>
                </a:solidFill>
              </a:rPr>
              <a:t>IIS/SQL Server Based </a:t>
            </a:r>
          </a:p>
          <a:p>
            <a:pPr defTabSz="914224">
              <a:defRPr/>
            </a:pPr>
            <a:r>
              <a:rPr lang="en-US" sz="1428" kern="0" dirty="0">
                <a:solidFill>
                  <a:srgbClr val="002060"/>
                </a:solidFill>
              </a:rPr>
              <a:t>Web Apps </a:t>
            </a:r>
          </a:p>
        </p:txBody>
      </p:sp>
      <p:sp>
        <p:nvSpPr>
          <p:cNvPr id="46" name="Rectangle 45"/>
          <p:cNvSpPr/>
          <p:nvPr/>
        </p:nvSpPr>
        <p:spPr>
          <a:xfrm>
            <a:off x="1752518" y="4845167"/>
            <a:ext cx="9222749" cy="376684"/>
          </a:xfrm>
          <a:prstGeom prst="rect">
            <a:avLst/>
          </a:prstGeom>
        </p:spPr>
        <p:txBody>
          <a:bodyPr wrap="none">
            <a:spAutoFit/>
          </a:bodyPr>
          <a:lstStyle/>
          <a:p>
            <a:r>
              <a:rPr lang="en-US" b="1" dirty="0" smtClean="0"/>
              <a:t>Web Apps - </a:t>
            </a:r>
            <a:r>
              <a:rPr lang="en-US" dirty="0"/>
              <a:t>Take your web apps to the cloud using inexpensive App Service Web Apps</a:t>
            </a:r>
            <a:endParaRPr lang="en-US" b="1" dirty="0"/>
          </a:p>
        </p:txBody>
      </p:sp>
      <p:sp>
        <p:nvSpPr>
          <p:cNvPr id="47" name="Rectangle 46"/>
          <p:cNvSpPr/>
          <p:nvPr/>
        </p:nvSpPr>
        <p:spPr>
          <a:xfrm>
            <a:off x="9869212" y="2819021"/>
            <a:ext cx="2572586" cy="9731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563"/>
            <a:r>
              <a:rPr lang="en-US" sz="2800" dirty="0">
                <a:gradFill>
                  <a:gsLst>
                    <a:gs pos="0">
                      <a:srgbClr val="0078D7"/>
                    </a:gs>
                    <a:gs pos="100000">
                      <a:srgbClr val="0078D7"/>
                    </a:gs>
                  </a:gsLst>
                  <a:lin ang="5400000" scaled="0"/>
                </a:gradFill>
              </a:rPr>
              <a:t>Microsoft Azure</a:t>
            </a:r>
          </a:p>
        </p:txBody>
      </p:sp>
      <p:sp>
        <p:nvSpPr>
          <p:cNvPr id="48" name="Title 2"/>
          <p:cNvSpPr txBox="1">
            <a:spLocks/>
          </p:cNvSpPr>
          <p:nvPr/>
        </p:nvSpPr>
        <p:spPr>
          <a:xfrm>
            <a:off x="2775040" y="5543696"/>
            <a:ext cx="8227555" cy="935842"/>
          </a:xfrm>
          <a:prstGeom prst="rect">
            <a:avLst/>
          </a:prstGeom>
        </p:spPr>
        <p:txBody>
          <a:bodyPr>
            <a:noAutofit/>
          </a:bodyPr>
          <a:lstStyle>
            <a:lvl1pPr algn="l" defTabSz="914180" rtl="0" eaLnBrk="1" latinLnBrk="0" hangingPunct="1">
              <a:lnSpc>
                <a:spcPct val="90000"/>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r>
              <a:rPr lang="en-US" sz="4080" dirty="0"/>
              <a:t>Key Scenarios to get started with Microsoft Azure</a:t>
            </a:r>
          </a:p>
        </p:txBody>
      </p:sp>
      <p:sp>
        <p:nvSpPr>
          <p:cNvPr id="49" name="Circular Arrow 48"/>
          <p:cNvSpPr>
            <a:spLocks/>
          </p:cNvSpPr>
          <p:nvPr/>
        </p:nvSpPr>
        <p:spPr bwMode="auto">
          <a:xfrm>
            <a:off x="1345209" y="2329054"/>
            <a:ext cx="7330828" cy="4004540"/>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21" name="TextBox 220"/>
          <p:cNvSpPr txBox="1"/>
          <p:nvPr/>
        </p:nvSpPr>
        <p:spPr>
          <a:xfrm>
            <a:off x="4374793" y="2599296"/>
            <a:ext cx="1923174" cy="542399"/>
          </a:xfrm>
          <a:prstGeom prst="rect">
            <a:avLst/>
          </a:prstGeom>
          <a:noFill/>
        </p:spPr>
        <p:txBody>
          <a:bodyPr wrap="square" rtlCol="0">
            <a:spAutoFit/>
          </a:bodyPr>
          <a:lstStyle/>
          <a:p>
            <a:pPr defTabSz="914224">
              <a:defRPr/>
            </a:pPr>
            <a:r>
              <a:rPr lang="en-US" sz="1428" kern="0" dirty="0">
                <a:solidFill>
                  <a:srgbClr val="002060"/>
                </a:solidFill>
              </a:rPr>
              <a:t>Non-IIS Open Source </a:t>
            </a:r>
          </a:p>
          <a:p>
            <a:pPr defTabSz="914224">
              <a:defRPr/>
            </a:pPr>
            <a:r>
              <a:rPr lang="en-US" sz="1428" kern="0" dirty="0">
                <a:solidFill>
                  <a:srgbClr val="002060"/>
                </a:solidFill>
              </a:rPr>
              <a:t>Web Apps</a:t>
            </a:r>
          </a:p>
        </p:txBody>
      </p:sp>
    </p:spTree>
    <p:extLst>
      <p:ext uri="{BB962C8B-B14F-4D97-AF65-F5344CB8AC3E}">
        <p14:creationId xmlns:p14="http://schemas.microsoft.com/office/powerpoint/2010/main" val="3181442392"/>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c 1"/>
          <p:cNvSpPr/>
          <p:nvPr/>
        </p:nvSpPr>
        <p:spPr>
          <a:xfrm flipH="1">
            <a:off x="4390485" y="-534125"/>
            <a:ext cx="7472588" cy="8613547"/>
          </a:xfrm>
          <a:prstGeom prst="arc">
            <a:avLst>
              <a:gd name="adj1" fmla="val 16200000"/>
              <a:gd name="adj2" fmla="val 5408526"/>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6" name="Straight Arrow Connector 15"/>
          <p:cNvCxnSpPr/>
          <p:nvPr/>
        </p:nvCxnSpPr>
        <p:spPr>
          <a:xfrm>
            <a:off x="7393340" y="3772650"/>
            <a:ext cx="882297"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2912780" y="3775260"/>
            <a:ext cx="2421626"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5567026" y="2999474"/>
            <a:ext cx="1553633" cy="1546350"/>
          </a:xfrm>
          <a:prstGeom prst="rect">
            <a:avLst/>
          </a:prstGeom>
        </p:spPr>
      </p:pic>
      <p:sp>
        <p:nvSpPr>
          <p:cNvPr id="26" name="TextBox 25"/>
          <p:cNvSpPr txBox="1"/>
          <p:nvPr/>
        </p:nvSpPr>
        <p:spPr>
          <a:xfrm>
            <a:off x="5357913" y="4600488"/>
            <a:ext cx="1946174"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smtClean="0">
                <a:ln>
                  <a:noFill/>
                </a:ln>
                <a:solidFill>
                  <a:srgbClr val="515151"/>
                </a:solidFill>
                <a:effectLst/>
                <a:uLnTx/>
                <a:uFillTx/>
                <a:latin typeface="Segoe UI Semilight" panose="020B0402040204020203" pitchFamily="34" charset="0"/>
                <a:ea typeface="+mn-ea"/>
                <a:cs typeface="Segoe UI Semilight" panose="020B0402040204020203" pitchFamily="34" charset="0"/>
              </a:rPr>
              <a:t>App Service</a:t>
            </a:r>
          </a:p>
        </p:txBody>
      </p:sp>
      <p:grpSp>
        <p:nvGrpSpPr>
          <p:cNvPr id="13" name="Group 12"/>
          <p:cNvGrpSpPr/>
          <p:nvPr/>
        </p:nvGrpSpPr>
        <p:grpSpPr>
          <a:xfrm>
            <a:off x="8593091" y="2820983"/>
            <a:ext cx="1346636" cy="1822524"/>
            <a:chOff x="9671551" y="2251943"/>
            <a:chExt cx="1652086" cy="2235919"/>
          </a:xfrm>
        </p:grpSpPr>
        <p:pic>
          <p:nvPicPr>
            <p:cNvPr id="9" name="Picture 8"/>
            <p:cNvPicPr>
              <a:picLocks noChangeAspect="1"/>
            </p:cNvPicPr>
            <p:nvPr/>
          </p:nvPicPr>
          <p:blipFill>
            <a:blip r:embed="rId4"/>
            <a:stretch>
              <a:fillRect/>
            </a:stretch>
          </p:blipFill>
          <p:spPr>
            <a:xfrm>
              <a:off x="9671551" y="2251943"/>
              <a:ext cx="1652086" cy="2235919"/>
            </a:xfrm>
            <a:prstGeom prst="rect">
              <a:avLst/>
            </a:prstGeom>
          </p:spPr>
        </p:pic>
        <p:sp>
          <p:nvSpPr>
            <p:cNvPr id="12" name="TextBox 11"/>
            <p:cNvSpPr txBox="1"/>
            <p:nvPr/>
          </p:nvSpPr>
          <p:spPr>
            <a:xfrm>
              <a:off x="9792174" y="3328590"/>
              <a:ext cx="1410842" cy="668332"/>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smtClean="0">
                  <a:ln>
                    <a:noFill/>
                  </a:ln>
                  <a:solidFill>
                    <a:srgbClr val="515151"/>
                  </a:solidFill>
                  <a:effectLst/>
                  <a:uLnTx/>
                  <a:uFillTx/>
                  <a:latin typeface="Segoe UI Semibold" panose="020B0702040204020203" pitchFamily="34" charset="0"/>
                  <a:ea typeface="+mn-ea"/>
                  <a:cs typeface="Segoe UI Semibold" panose="020B0702040204020203" pitchFamily="34" charset="0"/>
                </a:rPr>
                <a:t>SQL DB</a:t>
              </a:r>
            </a:p>
          </p:txBody>
        </p:sp>
      </p:grpSp>
      <p:pic>
        <p:nvPicPr>
          <p:cNvPr id="76" name="Picture 75"/>
          <p:cNvPicPr>
            <a:picLocks noChangeAspect="1"/>
          </p:cNvPicPr>
          <p:nvPr/>
        </p:nvPicPr>
        <p:blipFill>
          <a:blip r:embed="rId5"/>
          <a:stretch>
            <a:fillRect/>
          </a:stretch>
        </p:blipFill>
        <p:spPr>
          <a:xfrm>
            <a:off x="120407" y="2744636"/>
            <a:ext cx="3836719" cy="3021093"/>
          </a:xfrm>
          <a:prstGeom prst="rect">
            <a:avLst/>
          </a:prstGeom>
        </p:spPr>
      </p:pic>
      <p:sp>
        <p:nvSpPr>
          <p:cNvPr id="14" name="TextBox 13"/>
          <p:cNvSpPr txBox="1"/>
          <p:nvPr/>
        </p:nvSpPr>
        <p:spPr>
          <a:xfrm>
            <a:off x="9834590" y="365372"/>
            <a:ext cx="2281202" cy="1126462"/>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0" normalizeH="0" baseline="0" noProof="0" dirty="0" smtClean="0">
                <a:ln>
                  <a:noFill/>
                </a:ln>
                <a:solidFill>
                  <a:srgbClr val="0078D7"/>
                </a:solidFill>
                <a:effectLst/>
                <a:uLnTx/>
                <a:uFillTx/>
                <a:latin typeface="Segoe UI Semilight" panose="020B0402040204020203" pitchFamily="34" charset="0"/>
                <a:ea typeface="+mn-ea"/>
                <a:cs typeface="Segoe UI Semilight" panose="020B0402040204020203" pitchFamily="34" charset="0"/>
              </a:rPr>
              <a:t>Azure</a:t>
            </a:r>
          </a:p>
        </p:txBody>
      </p:sp>
      <p:sp>
        <p:nvSpPr>
          <p:cNvPr id="15" name="White Background"/>
          <p:cNvSpPr/>
          <p:nvPr/>
        </p:nvSpPr>
        <p:spPr bwMode="auto">
          <a:xfrm>
            <a:off x="1" y="5361362"/>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17" name="Icon" descr="Ones-and-zeroes2.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9124" y="5026671"/>
            <a:ext cx="2769038" cy="2011661"/>
          </a:xfrm>
          <a:prstGeom prst="rect">
            <a:avLst/>
          </a:prstGeom>
        </p:spPr>
      </p:pic>
      <p:sp>
        <p:nvSpPr>
          <p:cNvPr id="18" name="Title 2"/>
          <p:cNvSpPr txBox="1">
            <a:spLocks/>
          </p:cNvSpPr>
          <p:nvPr/>
        </p:nvSpPr>
        <p:spPr>
          <a:xfrm>
            <a:off x="3006881" y="5563043"/>
            <a:ext cx="8227555" cy="935842"/>
          </a:xfrm>
          <a:prstGeom prst="rect">
            <a:avLst/>
          </a:prstGeom>
        </p:spPr>
        <p:txBody>
          <a:bodyPr>
            <a:noAutofit/>
          </a:bodyPr>
          <a:lstStyle>
            <a:lvl1pPr algn="l" defTabSz="914180" rtl="0" eaLnBrk="1" latinLnBrk="0" hangingPunct="1">
              <a:lnSpc>
                <a:spcPct val="90000"/>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r>
              <a:rPr lang="en-US" sz="4080" dirty="0"/>
              <a:t>Key Scenarios to get started with Microsoft Azure</a:t>
            </a:r>
          </a:p>
        </p:txBody>
      </p:sp>
    </p:spTree>
    <p:extLst>
      <p:ext uri="{BB962C8B-B14F-4D97-AF65-F5344CB8AC3E}">
        <p14:creationId xmlns:p14="http://schemas.microsoft.com/office/powerpoint/2010/main" val="194274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par>
                          <p:cTn id="23" fill="hold">
                            <p:stCondLst>
                              <p:cond delay="2250"/>
                            </p:stCondLst>
                            <p:childTnLst>
                              <p:par>
                                <p:cTn id="24" presetID="22" presetClass="entr" presetSubtype="8" fill="hold" nodeType="afterEffect">
                                  <p:stCondLst>
                                    <p:cond delay="0"/>
                                  </p:stCondLst>
                                  <p:childTnLst>
                                    <p:set>
                                      <p:cBhvr>
                                        <p:cTn id="25" dur="1" fill="hold">
                                          <p:stCondLst>
                                            <p:cond delay="0"/>
                                          </p:stCondLst>
                                        </p:cTn>
                                        <p:tgtEl>
                                          <p:spTgt spid="73"/>
                                        </p:tgtEl>
                                        <p:attrNameLst>
                                          <p:attrName>style.visibility</p:attrName>
                                        </p:attrNameLst>
                                      </p:cBhvr>
                                      <p:to>
                                        <p:strVal val="visible"/>
                                      </p:to>
                                    </p:set>
                                    <p:animEffect transition="in" filter="wipe(left)">
                                      <p:cBhvr>
                                        <p:cTn id="26" dur="500"/>
                                        <p:tgtEl>
                                          <p:spTgt spid="73"/>
                                        </p:tgtEl>
                                      </p:cBhvr>
                                    </p:animEffect>
                                  </p:childTnLst>
                                </p:cTn>
                              </p:par>
                            </p:childTnLst>
                          </p:cTn>
                        </p:par>
                        <p:par>
                          <p:cTn id="27" fill="hold">
                            <p:stCondLst>
                              <p:cond delay="2750"/>
                            </p:stCondLst>
                            <p:childTnLst>
                              <p:par>
                                <p:cTn id="28" presetID="10" presetClass="entr" presetSubtype="0"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22" presetClass="entr" presetSubtype="8"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6" grpId="0"/>
      <p:bldP spid="1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bwMode="auto">
          <a:xfrm rot="2700000">
            <a:off x="6212292" y="3336623"/>
            <a:ext cx="647700" cy="64770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p:cNvSpPr/>
          <p:nvPr/>
        </p:nvSpPr>
        <p:spPr bwMode="auto">
          <a:xfrm>
            <a:off x="6519903" y="0"/>
            <a:ext cx="5916572" cy="702587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p:cNvGrpSpPr/>
          <p:nvPr/>
        </p:nvGrpSpPr>
        <p:grpSpPr>
          <a:xfrm>
            <a:off x="120407" y="-534125"/>
            <a:ext cx="11742666" cy="8613547"/>
            <a:chOff x="120407" y="-534125"/>
            <a:chExt cx="11742666" cy="8613547"/>
          </a:xfrm>
        </p:grpSpPr>
        <p:sp>
          <p:nvSpPr>
            <p:cNvPr id="41" name="Arc 40"/>
            <p:cNvSpPr/>
            <p:nvPr/>
          </p:nvSpPr>
          <p:spPr>
            <a:xfrm flipH="1">
              <a:off x="4390485" y="-534125"/>
              <a:ext cx="7472588" cy="8613547"/>
            </a:xfrm>
            <a:prstGeom prst="arc">
              <a:avLst>
                <a:gd name="adj1" fmla="val 16200000"/>
                <a:gd name="adj2" fmla="val 5408526"/>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42" name="Straight Arrow Connector 41"/>
            <p:cNvCxnSpPr/>
            <p:nvPr/>
          </p:nvCxnSpPr>
          <p:spPr>
            <a:xfrm>
              <a:off x="7393340" y="3772650"/>
              <a:ext cx="882297"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2912780" y="3775260"/>
              <a:ext cx="2421626"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pic>
          <p:nvPicPr>
            <p:cNvPr id="45" name="Picture 44"/>
            <p:cNvPicPr>
              <a:picLocks noChangeAspect="1"/>
            </p:cNvPicPr>
            <p:nvPr/>
          </p:nvPicPr>
          <p:blipFill>
            <a:blip r:embed="rId3"/>
            <a:stretch>
              <a:fillRect/>
            </a:stretch>
          </p:blipFill>
          <p:spPr>
            <a:xfrm>
              <a:off x="5567026" y="2999474"/>
              <a:ext cx="1553633" cy="1546350"/>
            </a:xfrm>
            <a:prstGeom prst="rect">
              <a:avLst/>
            </a:prstGeom>
          </p:spPr>
        </p:pic>
        <p:sp>
          <p:nvSpPr>
            <p:cNvPr id="46" name="TextBox 45"/>
            <p:cNvSpPr txBox="1"/>
            <p:nvPr/>
          </p:nvSpPr>
          <p:spPr>
            <a:xfrm>
              <a:off x="5357913" y="4600488"/>
              <a:ext cx="1946174"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smtClean="0">
                  <a:ln>
                    <a:noFill/>
                  </a:ln>
                  <a:solidFill>
                    <a:srgbClr val="515151"/>
                  </a:solidFill>
                  <a:effectLst/>
                  <a:uLnTx/>
                  <a:uFillTx/>
                  <a:latin typeface="Segoe UI Semilight" panose="020B0402040204020203" pitchFamily="34" charset="0"/>
                  <a:ea typeface="+mn-ea"/>
                  <a:cs typeface="Segoe UI Semilight" panose="020B0402040204020203" pitchFamily="34" charset="0"/>
                </a:rPr>
                <a:t>App Service</a:t>
              </a:r>
            </a:p>
          </p:txBody>
        </p:sp>
        <p:grpSp>
          <p:nvGrpSpPr>
            <p:cNvPr id="53" name="Group 52"/>
            <p:cNvGrpSpPr/>
            <p:nvPr/>
          </p:nvGrpSpPr>
          <p:grpSpPr>
            <a:xfrm>
              <a:off x="8593091" y="2820983"/>
              <a:ext cx="1346636" cy="1822524"/>
              <a:chOff x="9671551" y="2251943"/>
              <a:chExt cx="1652086" cy="2235919"/>
            </a:xfrm>
          </p:grpSpPr>
          <p:pic>
            <p:nvPicPr>
              <p:cNvPr id="56" name="Picture 55"/>
              <p:cNvPicPr>
                <a:picLocks noChangeAspect="1"/>
              </p:cNvPicPr>
              <p:nvPr/>
            </p:nvPicPr>
            <p:blipFill>
              <a:blip r:embed="rId4"/>
              <a:stretch>
                <a:fillRect/>
              </a:stretch>
            </p:blipFill>
            <p:spPr>
              <a:xfrm>
                <a:off x="9671551" y="2251943"/>
                <a:ext cx="1652086" cy="2235919"/>
              </a:xfrm>
              <a:prstGeom prst="rect">
                <a:avLst/>
              </a:prstGeom>
            </p:spPr>
          </p:pic>
          <p:sp>
            <p:nvSpPr>
              <p:cNvPr id="57" name="TextBox 56"/>
              <p:cNvSpPr txBox="1"/>
              <p:nvPr/>
            </p:nvSpPr>
            <p:spPr>
              <a:xfrm>
                <a:off x="9792174" y="3328590"/>
                <a:ext cx="1410842" cy="668332"/>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smtClean="0">
                    <a:ln>
                      <a:noFill/>
                    </a:ln>
                    <a:solidFill>
                      <a:srgbClr val="515151"/>
                    </a:solidFill>
                    <a:effectLst/>
                    <a:uLnTx/>
                    <a:uFillTx/>
                    <a:latin typeface="Segoe UI Semibold" panose="020B0702040204020203" pitchFamily="34" charset="0"/>
                    <a:ea typeface="+mn-ea"/>
                    <a:cs typeface="Segoe UI Semibold" panose="020B0702040204020203" pitchFamily="34" charset="0"/>
                  </a:rPr>
                  <a:t>SQL DB</a:t>
                </a:r>
              </a:p>
            </p:txBody>
          </p:sp>
        </p:grpSp>
        <p:pic>
          <p:nvPicPr>
            <p:cNvPr id="58" name="Picture 57"/>
            <p:cNvPicPr>
              <a:picLocks noChangeAspect="1"/>
            </p:cNvPicPr>
            <p:nvPr/>
          </p:nvPicPr>
          <p:blipFill>
            <a:blip r:embed="rId5"/>
            <a:stretch>
              <a:fillRect/>
            </a:stretch>
          </p:blipFill>
          <p:spPr>
            <a:xfrm>
              <a:off x="120407" y="2744636"/>
              <a:ext cx="3836719" cy="3021093"/>
            </a:xfrm>
            <a:prstGeom prst="rect">
              <a:avLst/>
            </a:prstGeom>
          </p:spPr>
        </p:pic>
      </p:grpSp>
      <p:cxnSp>
        <p:nvCxnSpPr>
          <p:cNvPr id="47" name="Straight Arrow Connector 46"/>
          <p:cNvCxnSpPr/>
          <p:nvPr/>
        </p:nvCxnSpPr>
        <p:spPr>
          <a:xfrm>
            <a:off x="2291958" y="3772650"/>
            <a:ext cx="930593"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3199009" y="2567080"/>
            <a:ext cx="2639969" cy="2186785"/>
            <a:chOff x="11016406" y="2567080"/>
            <a:chExt cx="2639969" cy="2186785"/>
          </a:xfrm>
        </p:grpSpPr>
        <p:pic>
          <p:nvPicPr>
            <p:cNvPr id="49" name="Picture 48"/>
            <p:cNvPicPr>
              <a:picLocks noChangeAspect="1"/>
            </p:cNvPicPr>
            <p:nvPr/>
          </p:nvPicPr>
          <p:blipFill>
            <a:blip r:embed="rId6"/>
            <a:stretch>
              <a:fillRect/>
            </a:stretch>
          </p:blipFill>
          <p:spPr>
            <a:xfrm>
              <a:off x="11016406" y="2567080"/>
              <a:ext cx="2639969" cy="2186785"/>
            </a:xfrm>
            <a:prstGeom prst="rect">
              <a:avLst/>
            </a:prstGeom>
          </p:spPr>
        </p:pic>
        <p:sp>
          <p:nvSpPr>
            <p:cNvPr id="50" name="TextBox 49"/>
            <p:cNvSpPr txBox="1"/>
            <p:nvPr/>
          </p:nvSpPr>
          <p:spPr>
            <a:xfrm>
              <a:off x="12149589" y="3548470"/>
              <a:ext cx="1399800" cy="7940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smtClean="0">
                  <a:ln>
                    <a:noFill/>
                  </a:ln>
                  <a:solidFill>
                    <a:srgbClr val="515151"/>
                  </a:solidFill>
                  <a:effectLst/>
                  <a:uLnTx/>
                  <a:uFillTx/>
                  <a:latin typeface="Segoe UI Semibold" panose="020B0702040204020203" pitchFamily="34" charset="0"/>
                  <a:ea typeface="+mn-ea"/>
                  <a:cs typeface="Segoe UI Semibold" panose="020B0702040204020203" pitchFamily="34" charset="0"/>
                </a:rPr>
                <a:t>SQL Data</a:t>
              </a:r>
              <a:br>
                <a:rPr kumimoji="0" lang="en-US" sz="1800" b="0" i="0" u="none" strike="noStrike" kern="1200" cap="none" spc="0" normalizeH="0" baseline="0" noProof="0" dirty="0" smtClean="0">
                  <a:ln>
                    <a:noFill/>
                  </a:ln>
                  <a:solidFill>
                    <a:srgbClr val="515151"/>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smtClean="0">
                  <a:ln>
                    <a:noFill/>
                  </a:ln>
                  <a:solidFill>
                    <a:srgbClr val="515151"/>
                  </a:solidFill>
                  <a:effectLst/>
                  <a:uLnTx/>
                  <a:uFillTx/>
                  <a:latin typeface="Segoe UI Semibold" panose="020B0702040204020203" pitchFamily="34" charset="0"/>
                  <a:ea typeface="+mn-ea"/>
                  <a:cs typeface="Segoe UI Semibold" panose="020B0702040204020203" pitchFamily="34" charset="0"/>
                </a:rPr>
                <a:t>Warehouse</a:t>
              </a:r>
            </a:p>
          </p:txBody>
        </p:sp>
      </p:grpSp>
      <p:sp>
        <p:nvSpPr>
          <p:cNvPr id="3" name="Rectangle 2"/>
          <p:cNvSpPr/>
          <p:nvPr/>
        </p:nvSpPr>
        <p:spPr bwMode="auto">
          <a:xfrm>
            <a:off x="0" y="2744636"/>
            <a:ext cx="466293" cy="1498700"/>
          </a:xfrm>
          <a:prstGeom prst="rect">
            <a:avLst/>
          </a:prstGeom>
          <a:solidFill>
            <a:srgbClr val="DFDF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TextBox 50"/>
          <p:cNvSpPr txBox="1"/>
          <p:nvPr/>
        </p:nvSpPr>
        <p:spPr>
          <a:xfrm>
            <a:off x="2195457" y="5293897"/>
            <a:ext cx="1378454" cy="4893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smtClean="0">
                <a:ln>
                  <a:noFill/>
                </a:ln>
                <a:solidFill>
                  <a:srgbClr val="515151"/>
                </a:solidFill>
                <a:effectLst/>
                <a:uLnTx/>
                <a:uFillTx/>
                <a:latin typeface="Segoe UI"/>
                <a:ea typeface="+mn-ea"/>
                <a:cs typeface="+mn-cs"/>
              </a:rPr>
              <a:t>On-Premises</a:t>
            </a:r>
          </a:p>
        </p:txBody>
      </p:sp>
      <p:sp>
        <p:nvSpPr>
          <p:cNvPr id="52" name="TextBox 51"/>
          <p:cNvSpPr txBox="1"/>
          <p:nvPr/>
        </p:nvSpPr>
        <p:spPr>
          <a:xfrm>
            <a:off x="2207717" y="5554026"/>
            <a:ext cx="2495036" cy="1395767"/>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100000"/>
              </a:lnSpc>
              <a:spcBef>
                <a:spcPts val="0"/>
              </a:spcBef>
              <a:spcAft>
                <a:spcPts val="300"/>
              </a:spcAft>
              <a:buClrTx/>
              <a:buSzTx/>
              <a:buFontTx/>
              <a:buNone/>
              <a:tabLst/>
              <a:defRPr/>
            </a:pPr>
            <a:r>
              <a:rPr kumimoji="0" lang="en-US" sz="1600" b="0" i="0" u="none" strike="noStrike" kern="1200" cap="none" spc="0" normalizeH="0" baseline="0" noProof="0" dirty="0" smtClean="0">
                <a:ln>
                  <a:noFill/>
                </a:ln>
                <a:solidFill>
                  <a:srgbClr val="4D4D4D"/>
                </a:solidFill>
                <a:effectLst/>
                <a:uLnTx/>
                <a:uFillTx/>
                <a:latin typeface="Segoe UI Light"/>
                <a:ea typeface="+mn-ea"/>
                <a:cs typeface="+mn-cs"/>
              </a:rPr>
              <a:t>SAP</a:t>
            </a:r>
          </a:p>
          <a:p>
            <a:pPr marL="0" marR="0" lvl="0" indent="0" algn="l" defTabSz="932742" rtl="0" eaLnBrk="1" fontAlgn="auto" latinLnBrk="0" hangingPunct="1">
              <a:lnSpc>
                <a:spcPct val="100000"/>
              </a:lnSpc>
              <a:spcBef>
                <a:spcPts val="0"/>
              </a:spcBef>
              <a:spcAft>
                <a:spcPts val="300"/>
              </a:spcAft>
              <a:buClrTx/>
              <a:buSzTx/>
              <a:buFontTx/>
              <a:buNone/>
              <a:tabLst/>
              <a:defRPr/>
            </a:pPr>
            <a:r>
              <a:rPr kumimoji="0" lang="en-US" sz="1600" b="0" i="0" u="none" strike="noStrike" kern="1200" cap="none" spc="0" normalizeH="0" baseline="0" noProof="0" dirty="0" smtClean="0">
                <a:ln>
                  <a:noFill/>
                </a:ln>
                <a:solidFill>
                  <a:srgbClr val="4D4D4D"/>
                </a:solidFill>
                <a:effectLst/>
                <a:uLnTx/>
                <a:uFillTx/>
                <a:latin typeface="Segoe UI Light"/>
                <a:ea typeface="+mn-ea"/>
                <a:cs typeface="+mn-cs"/>
              </a:rPr>
              <a:t>Oracle</a:t>
            </a:r>
          </a:p>
          <a:p>
            <a:pPr marL="0" marR="0" lvl="0" indent="0" algn="l" defTabSz="932742" rtl="0" eaLnBrk="1" fontAlgn="auto" latinLnBrk="0" hangingPunct="1">
              <a:lnSpc>
                <a:spcPct val="100000"/>
              </a:lnSpc>
              <a:spcBef>
                <a:spcPts val="0"/>
              </a:spcBef>
              <a:spcAft>
                <a:spcPts val="300"/>
              </a:spcAft>
              <a:buClrTx/>
              <a:buSzTx/>
              <a:buFontTx/>
              <a:buNone/>
              <a:tabLst/>
              <a:defRPr/>
            </a:pPr>
            <a:r>
              <a:rPr kumimoji="0" lang="en-US" sz="1600" b="0" i="0" u="none" strike="noStrike" kern="1200" cap="none" spc="0" normalizeH="0" baseline="0" noProof="0" dirty="0" smtClean="0">
                <a:ln>
                  <a:noFill/>
                </a:ln>
                <a:solidFill>
                  <a:srgbClr val="4D4D4D"/>
                </a:solidFill>
                <a:effectLst/>
                <a:uLnTx/>
                <a:uFillTx/>
                <a:latin typeface="Segoe UI Light"/>
                <a:ea typeface="+mn-ea"/>
                <a:cs typeface="+mn-cs"/>
              </a:rPr>
              <a:t>Dynamics</a:t>
            </a:r>
          </a:p>
          <a:p>
            <a:pPr marL="0" marR="0" lvl="0" indent="0" algn="l" defTabSz="932742" rtl="0" eaLnBrk="1" fontAlgn="auto" latinLnBrk="0" hangingPunct="1">
              <a:lnSpc>
                <a:spcPct val="100000"/>
              </a:lnSpc>
              <a:spcBef>
                <a:spcPts val="0"/>
              </a:spcBef>
              <a:spcAft>
                <a:spcPts val="300"/>
              </a:spcAft>
              <a:buClrTx/>
              <a:buSzTx/>
              <a:buFontTx/>
              <a:buNone/>
              <a:tabLst/>
              <a:defRPr/>
            </a:pPr>
            <a:endParaRPr kumimoji="0" lang="en-US" sz="1600" b="0" i="0" u="none" strike="noStrike" kern="1200" cap="none" spc="0" normalizeH="0" baseline="0" noProof="0" dirty="0" smtClean="0">
              <a:ln>
                <a:noFill/>
              </a:ln>
              <a:solidFill>
                <a:srgbClr val="4D4D4D"/>
              </a:solidFill>
              <a:effectLst/>
              <a:uLnTx/>
              <a:uFillTx/>
              <a:latin typeface="Segoe UI Light"/>
              <a:ea typeface="+mn-ea"/>
              <a:cs typeface="+mn-cs"/>
            </a:endParaRPr>
          </a:p>
        </p:txBody>
      </p:sp>
      <p:pic>
        <p:nvPicPr>
          <p:cNvPr id="54" name="Picture 53"/>
          <p:cNvPicPr>
            <a:picLocks noChangeAspect="1"/>
          </p:cNvPicPr>
          <p:nvPr/>
        </p:nvPicPr>
        <p:blipFill>
          <a:blip r:embed="rId7"/>
          <a:stretch>
            <a:fillRect/>
          </a:stretch>
        </p:blipFill>
        <p:spPr>
          <a:xfrm>
            <a:off x="515739" y="5302861"/>
            <a:ext cx="1588442" cy="1699810"/>
          </a:xfrm>
          <a:prstGeom prst="rect">
            <a:avLst/>
          </a:prstGeom>
        </p:spPr>
      </p:pic>
      <p:cxnSp>
        <p:nvCxnSpPr>
          <p:cNvPr id="55" name="Elbow Connector 54"/>
          <p:cNvCxnSpPr/>
          <p:nvPr/>
        </p:nvCxnSpPr>
        <p:spPr>
          <a:xfrm flipV="1">
            <a:off x="3602540" y="4753865"/>
            <a:ext cx="816370" cy="784715"/>
          </a:xfrm>
          <a:prstGeom prst="bentConnector2">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6829634" y="869770"/>
            <a:ext cx="3918570" cy="7940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smtClean="0">
                <a:ln>
                  <a:noFill/>
                </a:ln>
                <a:solidFill>
                  <a:srgbClr val="FFFFFF"/>
                </a:solidFill>
                <a:effectLst/>
                <a:uLnTx/>
                <a:uFillTx/>
                <a:latin typeface="Segoe UI Light"/>
                <a:ea typeface="+mn-ea"/>
                <a:cs typeface="+mn-cs"/>
              </a:rPr>
              <a:t>Data Visualization</a:t>
            </a:r>
          </a:p>
        </p:txBody>
      </p:sp>
      <p:pic>
        <p:nvPicPr>
          <p:cNvPr id="79" name="Picture 78"/>
          <p:cNvPicPr>
            <a:picLocks noChangeAspect="1"/>
          </p:cNvPicPr>
          <p:nvPr/>
        </p:nvPicPr>
        <p:blipFill rotWithShape="1">
          <a:blip r:embed="rId8">
            <a:extLst>
              <a:ext uri="{BEBA8EAE-BF5A-486C-A8C5-ECC9F3942E4B}">
                <a14:imgProps xmlns:a14="http://schemas.microsoft.com/office/drawing/2010/main">
                  <a14:imgLayer r:embed="rId9">
                    <a14:imgEffect>
                      <a14:brightnessContrast contrast="-25000"/>
                    </a14:imgEffect>
                  </a14:imgLayer>
                </a14:imgProps>
              </a:ext>
            </a:extLst>
          </a:blip>
          <a:srcRect l="535" t="9699" r="876" b="2059"/>
          <a:stretch/>
        </p:blipFill>
        <p:spPr>
          <a:xfrm>
            <a:off x="7048292" y="1715202"/>
            <a:ext cx="4927255" cy="2955519"/>
          </a:xfrm>
          <a:prstGeom prst="rect">
            <a:avLst/>
          </a:prstGeom>
          <a:ln>
            <a:noFill/>
          </a:ln>
        </p:spPr>
      </p:pic>
      <p:sp>
        <p:nvSpPr>
          <p:cNvPr id="67" name="TextBox 66"/>
          <p:cNvSpPr txBox="1"/>
          <p:nvPr/>
        </p:nvSpPr>
        <p:spPr>
          <a:xfrm>
            <a:off x="6829634" y="862720"/>
            <a:ext cx="3918570" cy="7940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smtClean="0">
                <a:ln>
                  <a:noFill/>
                </a:ln>
                <a:solidFill>
                  <a:srgbClr val="FFFFFF"/>
                </a:solidFill>
                <a:effectLst/>
                <a:uLnTx/>
                <a:uFillTx/>
                <a:latin typeface="Segoe UI Light"/>
                <a:ea typeface="+mn-ea"/>
                <a:cs typeface="+mn-cs"/>
              </a:rPr>
              <a:t>Reporting</a:t>
            </a:r>
          </a:p>
        </p:txBody>
      </p:sp>
      <p:sp>
        <p:nvSpPr>
          <p:cNvPr id="74" name="TextBox 73"/>
          <p:cNvSpPr txBox="1"/>
          <p:nvPr/>
        </p:nvSpPr>
        <p:spPr>
          <a:xfrm>
            <a:off x="6829634" y="860778"/>
            <a:ext cx="3918570" cy="7940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smtClean="0">
                <a:ln>
                  <a:noFill/>
                </a:ln>
                <a:solidFill>
                  <a:srgbClr val="FFFFFF"/>
                </a:solidFill>
                <a:effectLst/>
                <a:uLnTx/>
                <a:uFillTx/>
                <a:latin typeface="Segoe UI Light"/>
                <a:ea typeface="+mn-ea"/>
                <a:cs typeface="+mn-cs"/>
              </a:rPr>
              <a:t>Machine Learning</a:t>
            </a:r>
          </a:p>
        </p:txBody>
      </p:sp>
      <p:grpSp>
        <p:nvGrpSpPr>
          <p:cNvPr id="65" name="Group 64"/>
          <p:cNvGrpSpPr/>
          <p:nvPr/>
        </p:nvGrpSpPr>
        <p:grpSpPr>
          <a:xfrm>
            <a:off x="466293" y="341990"/>
            <a:ext cx="1684212" cy="1684212"/>
            <a:chOff x="5669190" y="341990"/>
            <a:chExt cx="1684212" cy="1684212"/>
          </a:xfrm>
        </p:grpSpPr>
        <p:sp>
          <p:nvSpPr>
            <p:cNvPr id="68" name="Oval 67"/>
            <p:cNvSpPr/>
            <p:nvPr/>
          </p:nvSpPr>
          <p:spPr bwMode="auto">
            <a:xfrm>
              <a:off x="5669190" y="341990"/>
              <a:ext cx="1684212" cy="16842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9" name="Picture 68"/>
            <p:cNvPicPr>
              <a:picLocks noChangeAspect="1"/>
            </p:cNvPicPr>
            <p:nvPr/>
          </p:nvPicPr>
          <p:blipFill>
            <a:blip r:embed="rId10"/>
            <a:stretch>
              <a:fillRect/>
            </a:stretch>
          </p:blipFill>
          <p:spPr>
            <a:xfrm>
              <a:off x="5968006" y="777617"/>
              <a:ext cx="1152653" cy="849513"/>
            </a:xfrm>
            <a:prstGeom prst="rect">
              <a:avLst/>
            </a:prstGeom>
          </p:spPr>
        </p:pic>
      </p:grpSp>
      <p:sp>
        <p:nvSpPr>
          <p:cNvPr id="70" name="TextBox 69"/>
          <p:cNvSpPr txBox="1"/>
          <p:nvPr/>
        </p:nvSpPr>
        <p:spPr>
          <a:xfrm>
            <a:off x="719776" y="1998072"/>
            <a:ext cx="1177245"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smtClean="0">
                <a:ln>
                  <a:noFill/>
                </a:ln>
                <a:solidFill>
                  <a:srgbClr val="515151"/>
                </a:solidFill>
                <a:effectLst/>
                <a:uLnTx/>
                <a:uFillTx/>
                <a:latin typeface="Segoe UI Semilight" panose="020B0402040204020203" pitchFamily="34" charset="0"/>
                <a:ea typeface="+mn-ea"/>
                <a:cs typeface="Segoe UI Semilight" panose="020B0402040204020203" pitchFamily="34" charset="0"/>
              </a:rPr>
              <a:t>Hadoop</a:t>
            </a:r>
          </a:p>
        </p:txBody>
      </p:sp>
      <p:cxnSp>
        <p:nvCxnSpPr>
          <p:cNvPr id="71" name="Elbow Connector 70"/>
          <p:cNvCxnSpPr/>
          <p:nvPr/>
        </p:nvCxnSpPr>
        <p:spPr>
          <a:xfrm>
            <a:off x="2383087" y="1202374"/>
            <a:ext cx="2635953" cy="1130680"/>
          </a:xfrm>
          <a:prstGeom prst="bentConnector3">
            <a:avLst>
              <a:gd name="adj1" fmla="val 99971"/>
            </a:avLst>
          </a:prstGeom>
          <a:ln w="25400">
            <a:solidFill>
              <a:srgbClr val="878787"/>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7048292" y="1722252"/>
            <a:ext cx="4927255" cy="2946300"/>
            <a:chOff x="7014404" y="1722252"/>
            <a:chExt cx="4927255" cy="2946300"/>
          </a:xfrm>
        </p:grpSpPr>
        <p:sp>
          <p:nvSpPr>
            <p:cNvPr id="66" name="Rectangle 65"/>
            <p:cNvSpPr/>
            <p:nvPr/>
          </p:nvSpPr>
          <p:spPr bwMode="auto">
            <a:xfrm>
              <a:off x="7014404" y="1722252"/>
              <a:ext cx="4927255" cy="2946300"/>
            </a:xfrm>
            <a:prstGeom prst="rect">
              <a:avLst/>
            </a:prstGeom>
            <a:solidFill>
              <a:srgbClr val="007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p:nvPicPr>
          <p:blipFill>
            <a:blip r:embed="rId11">
              <a:clrChange>
                <a:clrFrom>
                  <a:srgbClr val="007331"/>
                </a:clrFrom>
                <a:clrTo>
                  <a:srgbClr val="007331">
                    <a:alpha val="0"/>
                  </a:srgbClr>
                </a:clrTo>
              </a:clrChange>
            </a:blip>
            <a:stretch>
              <a:fillRect/>
            </a:stretch>
          </p:blipFill>
          <p:spPr>
            <a:xfrm>
              <a:off x="8158720" y="2370022"/>
              <a:ext cx="2655054" cy="1545592"/>
            </a:xfrm>
            <a:prstGeom prst="rect">
              <a:avLst/>
            </a:prstGeom>
          </p:spPr>
        </p:pic>
      </p:grpSp>
      <p:pic>
        <p:nvPicPr>
          <p:cNvPr id="9" name="Picture 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48292" y="1727941"/>
            <a:ext cx="4908644" cy="2953390"/>
          </a:xfrm>
          <a:prstGeom prst="rect">
            <a:avLst/>
          </a:prstGeom>
        </p:spPr>
      </p:pic>
      <p:sp>
        <p:nvSpPr>
          <p:cNvPr id="2" name="Rectangle 1"/>
          <p:cNvSpPr/>
          <p:nvPr/>
        </p:nvSpPr>
        <p:spPr bwMode="auto">
          <a:xfrm>
            <a:off x="7846376" y="1749418"/>
            <a:ext cx="463835" cy="104472"/>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23421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0"/>
                                  </p:stCondLst>
                                  <p:childTnLst>
                                    <p:animMotion origin="layout" path="M 4.17156E-6 3.64049E-6 L -0.63965 3.64049E-6 " pathEditMode="relative" rAng="0" ptsTypes="AA">
                                      <p:cBhvr>
                                        <p:cTn id="6" dur="2000" fill="hold"/>
                                        <p:tgtEl>
                                          <p:spTgt spid="7"/>
                                        </p:tgtEl>
                                        <p:attrNameLst>
                                          <p:attrName>ppt_x</p:attrName>
                                          <p:attrName>ppt_y</p:attrName>
                                        </p:attrNameLst>
                                      </p:cBhvr>
                                      <p:rCtr x="-31976" y="0"/>
                                    </p:animMotion>
                                  </p:childTnLst>
                                </p:cTn>
                              </p:par>
                              <p:par>
                                <p:cTn id="7" presetID="10" presetClass="entr" presetSubtype="0" fill="hold" grpId="0" nodeType="withEffect">
                                  <p:stCondLst>
                                    <p:cond delay="150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childTnLst>
                          </p:cTn>
                        </p:par>
                        <p:par>
                          <p:cTn id="10" fill="hold">
                            <p:stCondLst>
                              <p:cond delay="2000"/>
                            </p:stCondLst>
                            <p:childTnLst>
                              <p:par>
                                <p:cTn id="11" presetID="22" presetClass="entr" presetSubtype="8" fill="hold"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wipe(left)">
                                      <p:cBhvr>
                                        <p:cTn id="13" dur="500"/>
                                        <p:tgtEl>
                                          <p:spTgt spid="47"/>
                                        </p:tgtEl>
                                      </p:cBhvr>
                                    </p:animEffect>
                                  </p:childTnLst>
                                </p:cTn>
                              </p:par>
                            </p:childTnLst>
                          </p:cTn>
                        </p:par>
                        <p:par>
                          <p:cTn id="14" fill="hold">
                            <p:stCondLst>
                              <p:cond delay="2500"/>
                            </p:stCondLst>
                            <p:childTnLst>
                              <p:par>
                                <p:cTn id="15" presetID="10" presetClass="entr" presetSubtype="0" fill="hold" nodeType="after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1000"/>
                                        <p:tgtEl>
                                          <p:spTgt spid="54"/>
                                        </p:tgtEl>
                                      </p:cBhvr>
                                    </p:animEffect>
                                    <p:anim calcmode="lin" valueType="num">
                                      <p:cBhvr>
                                        <p:cTn id="23" dur="1000" fill="hold"/>
                                        <p:tgtEl>
                                          <p:spTgt spid="54"/>
                                        </p:tgtEl>
                                        <p:attrNameLst>
                                          <p:attrName>ppt_x</p:attrName>
                                        </p:attrNameLst>
                                      </p:cBhvr>
                                      <p:tavLst>
                                        <p:tav tm="0">
                                          <p:val>
                                            <p:strVal val="#ppt_x"/>
                                          </p:val>
                                        </p:tav>
                                        <p:tav tm="100000">
                                          <p:val>
                                            <p:strVal val="#ppt_x"/>
                                          </p:val>
                                        </p:tav>
                                      </p:tavLst>
                                    </p:anim>
                                    <p:anim calcmode="lin" valueType="num">
                                      <p:cBhvr>
                                        <p:cTn id="24" dur="1000" fill="hold"/>
                                        <p:tgtEl>
                                          <p:spTgt spid="54"/>
                                        </p:tgtEl>
                                        <p:attrNameLst>
                                          <p:attrName>ppt_y</p:attrName>
                                        </p:attrNameLst>
                                      </p:cBhvr>
                                      <p:tavLst>
                                        <p:tav tm="0">
                                          <p:val>
                                            <p:strVal val="#ppt_y+.1"/>
                                          </p:val>
                                        </p:tav>
                                        <p:tav tm="100000">
                                          <p:val>
                                            <p:strVal val="#ppt_y"/>
                                          </p:val>
                                        </p:tav>
                                      </p:tavLst>
                                    </p:anim>
                                  </p:childTnLst>
                                </p:cTn>
                              </p:par>
                              <p:par>
                                <p:cTn id="25" presetID="10" presetClass="entr" presetSubtype="0"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childTnLst>
                          </p:cTn>
                        </p:par>
                        <p:par>
                          <p:cTn id="38" fill="hold">
                            <p:stCondLst>
                              <p:cond delay="1750"/>
                            </p:stCondLst>
                            <p:childTnLst>
                              <p:par>
                                <p:cTn id="39" presetID="22" presetClass="entr" presetSubtype="4" fill="hold" nodeType="after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wipe(down)">
                                      <p:cBhvr>
                                        <p:cTn id="41" dur="500"/>
                                        <p:tgtEl>
                                          <p:spTgt spid="55"/>
                                        </p:tgtEl>
                                      </p:cBhvr>
                                    </p:animEffect>
                                  </p:childTnLst>
                                </p:cTn>
                              </p:par>
                              <p:par>
                                <p:cTn id="42" presetID="22" presetClass="entr" presetSubtype="1" fill="hold" nodeType="withEffect">
                                  <p:stCondLst>
                                    <p:cond delay="0"/>
                                  </p:stCondLst>
                                  <p:childTnLst>
                                    <p:set>
                                      <p:cBhvr>
                                        <p:cTn id="43" dur="1" fill="hold">
                                          <p:stCondLst>
                                            <p:cond delay="0"/>
                                          </p:stCondLst>
                                        </p:cTn>
                                        <p:tgtEl>
                                          <p:spTgt spid="71"/>
                                        </p:tgtEl>
                                        <p:attrNameLst>
                                          <p:attrName>style.visibility</p:attrName>
                                        </p:attrNameLst>
                                      </p:cBhvr>
                                      <p:to>
                                        <p:strVal val="visible"/>
                                      </p:to>
                                    </p:set>
                                    <p:animEffect transition="in" filter="wipe(up)">
                                      <p:cBhvr>
                                        <p:cTn id="44" dur="500"/>
                                        <p:tgtEl>
                                          <p:spTgt spid="71"/>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2" decel="100000" fill="hold" grpId="0" nodeType="click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750" fill="hold"/>
                                        <p:tgtEl>
                                          <p:spTgt spid="80"/>
                                        </p:tgtEl>
                                        <p:attrNameLst>
                                          <p:attrName>ppt_x</p:attrName>
                                        </p:attrNameLst>
                                      </p:cBhvr>
                                      <p:tavLst>
                                        <p:tav tm="0">
                                          <p:val>
                                            <p:strVal val="1+#ppt_w/2"/>
                                          </p:val>
                                        </p:tav>
                                        <p:tav tm="100000">
                                          <p:val>
                                            <p:strVal val="#ppt_x"/>
                                          </p:val>
                                        </p:tav>
                                      </p:tavLst>
                                    </p:anim>
                                    <p:anim calcmode="lin" valueType="num">
                                      <p:cBhvr additive="base">
                                        <p:cTn id="50" dur="750" fill="hold"/>
                                        <p:tgtEl>
                                          <p:spTgt spid="80"/>
                                        </p:tgtEl>
                                        <p:attrNameLst>
                                          <p:attrName>ppt_y</p:attrName>
                                        </p:attrNameLst>
                                      </p:cBhvr>
                                      <p:tavLst>
                                        <p:tav tm="0">
                                          <p:val>
                                            <p:strVal val="#ppt_y"/>
                                          </p:val>
                                        </p:tav>
                                        <p:tav tm="100000">
                                          <p:val>
                                            <p:strVal val="#ppt_y"/>
                                          </p:val>
                                        </p:tav>
                                      </p:tavLst>
                                    </p:anim>
                                  </p:childTnLst>
                                </p:cTn>
                              </p:par>
                            </p:childTnLst>
                          </p:cTn>
                        </p:par>
                        <p:par>
                          <p:cTn id="51" fill="hold">
                            <p:stCondLst>
                              <p:cond delay="750"/>
                            </p:stCondLst>
                            <p:childTnLst>
                              <p:par>
                                <p:cTn id="52" presetID="12" presetClass="entr" presetSubtype="2" fill="hold" grpId="0" nodeType="afterEffect">
                                  <p:stCondLst>
                                    <p:cond delay="0"/>
                                  </p:stCondLst>
                                  <p:childTnLst>
                                    <p:set>
                                      <p:cBhvr>
                                        <p:cTn id="53" dur="1" fill="hold">
                                          <p:stCondLst>
                                            <p:cond delay="0"/>
                                          </p:stCondLst>
                                        </p:cTn>
                                        <p:tgtEl>
                                          <p:spTgt spid="81"/>
                                        </p:tgtEl>
                                        <p:attrNameLst>
                                          <p:attrName>style.visibility</p:attrName>
                                        </p:attrNameLst>
                                      </p:cBhvr>
                                      <p:to>
                                        <p:strVal val="visible"/>
                                      </p:to>
                                    </p:set>
                                    <p:anim calcmode="lin" valueType="num">
                                      <p:cBhvr additive="base">
                                        <p:cTn id="54" dur="500"/>
                                        <p:tgtEl>
                                          <p:spTgt spid="81"/>
                                        </p:tgtEl>
                                        <p:attrNameLst>
                                          <p:attrName>ppt_x</p:attrName>
                                        </p:attrNameLst>
                                      </p:cBhvr>
                                      <p:tavLst>
                                        <p:tav tm="0">
                                          <p:val>
                                            <p:strVal val="#ppt_x+#ppt_w*1.125000"/>
                                          </p:val>
                                        </p:tav>
                                        <p:tav tm="100000">
                                          <p:val>
                                            <p:strVal val="#ppt_x"/>
                                          </p:val>
                                        </p:tav>
                                      </p:tavLst>
                                    </p:anim>
                                    <p:animEffect transition="in" filter="wipe(left)">
                                      <p:cBhvr>
                                        <p:cTn id="55" dur="500"/>
                                        <p:tgtEl>
                                          <p:spTgt spid="81"/>
                                        </p:tgtEl>
                                      </p:cBhvr>
                                    </p:animEffect>
                                  </p:childTnLst>
                                </p:cTn>
                              </p:par>
                            </p:childTnLst>
                          </p:cTn>
                        </p:par>
                        <p:par>
                          <p:cTn id="56" fill="hold">
                            <p:stCondLst>
                              <p:cond delay="1250"/>
                            </p:stCondLst>
                            <p:childTnLst>
                              <p:par>
                                <p:cTn id="57" presetID="10" presetClass="entr" presetSubtype="0" fill="hold" nodeType="afterEffect">
                                  <p:stCondLst>
                                    <p:cond delay="0"/>
                                  </p:stCondLst>
                                  <p:childTnLst>
                                    <p:set>
                                      <p:cBhvr>
                                        <p:cTn id="58" dur="1" fill="hold">
                                          <p:stCondLst>
                                            <p:cond delay="0"/>
                                          </p:stCondLst>
                                        </p:cTn>
                                        <p:tgtEl>
                                          <p:spTgt spid="79"/>
                                        </p:tgtEl>
                                        <p:attrNameLst>
                                          <p:attrName>style.visibility</p:attrName>
                                        </p:attrNameLst>
                                      </p:cBhvr>
                                      <p:to>
                                        <p:strVal val="visible"/>
                                      </p:to>
                                    </p:set>
                                    <p:animEffect transition="in" filter="fade">
                                      <p:cBhvr>
                                        <p:cTn id="59" dur="500"/>
                                        <p:tgtEl>
                                          <p:spTgt spid="7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fade">
                                      <p:cBhvr>
                                        <p:cTn id="62" dur="500"/>
                                        <p:tgtEl>
                                          <p:spTgt spid="2"/>
                                        </p:tgtEl>
                                      </p:cBhvr>
                                    </p:animEffect>
                                  </p:childTnLst>
                                </p:cTn>
                              </p:par>
                              <p:par>
                                <p:cTn id="63" presetID="10" presetClass="entr" presetSubtype="0" fill="hold" grpId="0" nodeType="withEffect">
                                  <p:stCondLst>
                                    <p:cond delay="250"/>
                                  </p:stCondLst>
                                  <p:childTnLst>
                                    <p:set>
                                      <p:cBhvr>
                                        <p:cTn id="64" dur="1" fill="hold">
                                          <p:stCondLst>
                                            <p:cond delay="0"/>
                                          </p:stCondLst>
                                        </p:cTn>
                                        <p:tgtEl>
                                          <p:spTgt spid="78"/>
                                        </p:tgtEl>
                                        <p:attrNameLst>
                                          <p:attrName>style.visibility</p:attrName>
                                        </p:attrNameLst>
                                      </p:cBhvr>
                                      <p:to>
                                        <p:strVal val="visible"/>
                                      </p:to>
                                    </p:set>
                                    <p:animEffect transition="in" filter="fade">
                                      <p:cBhvr>
                                        <p:cTn id="65" dur="500"/>
                                        <p:tgtEl>
                                          <p:spTgt spid="7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nodeType="clickEffect">
                                  <p:stCondLst>
                                    <p:cond delay="0"/>
                                  </p:stCondLst>
                                  <p:childTnLst>
                                    <p:animEffect transition="out" filter="fade">
                                      <p:cBhvr>
                                        <p:cTn id="69" dur="500"/>
                                        <p:tgtEl>
                                          <p:spTgt spid="79"/>
                                        </p:tgtEl>
                                      </p:cBhvr>
                                    </p:animEffect>
                                    <p:set>
                                      <p:cBhvr>
                                        <p:cTn id="70" dur="1" fill="hold">
                                          <p:stCondLst>
                                            <p:cond delay="499"/>
                                          </p:stCondLst>
                                        </p:cTn>
                                        <p:tgtEl>
                                          <p:spTgt spid="79"/>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2"/>
                                        </p:tgtEl>
                                      </p:cBhvr>
                                    </p:animEffect>
                                    <p:set>
                                      <p:cBhvr>
                                        <p:cTn id="73" dur="1" fill="hold">
                                          <p:stCondLst>
                                            <p:cond delay="499"/>
                                          </p:stCondLst>
                                        </p:cTn>
                                        <p:tgtEl>
                                          <p:spTgt spid="2"/>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78"/>
                                        </p:tgtEl>
                                      </p:cBhvr>
                                    </p:animEffect>
                                    <p:set>
                                      <p:cBhvr>
                                        <p:cTn id="76" dur="1" fill="hold">
                                          <p:stCondLst>
                                            <p:cond delay="499"/>
                                          </p:stCondLst>
                                        </p:cTn>
                                        <p:tgtEl>
                                          <p:spTgt spid="78"/>
                                        </p:tgtEl>
                                        <p:attrNameLst>
                                          <p:attrName>style.visibility</p:attrName>
                                        </p:attrNameLst>
                                      </p:cBhvr>
                                      <p:to>
                                        <p:strVal val="hidden"/>
                                      </p:to>
                                    </p:set>
                                  </p:childTnLst>
                                </p:cTn>
                              </p:par>
                              <p:par>
                                <p:cTn id="77" presetID="10" presetClass="entr" presetSubtype="0" fill="hold" grpId="0" nodeType="withEffect">
                                  <p:stCondLst>
                                    <p:cond delay="0"/>
                                  </p:stCondLst>
                                  <p:childTnLst>
                                    <p:set>
                                      <p:cBhvr>
                                        <p:cTn id="78" dur="1" fill="hold">
                                          <p:stCondLst>
                                            <p:cond delay="0"/>
                                          </p:stCondLst>
                                        </p:cTn>
                                        <p:tgtEl>
                                          <p:spTgt spid="67"/>
                                        </p:tgtEl>
                                        <p:attrNameLst>
                                          <p:attrName>style.visibility</p:attrName>
                                        </p:attrNameLst>
                                      </p:cBhvr>
                                      <p:to>
                                        <p:strVal val="visible"/>
                                      </p:to>
                                    </p:set>
                                    <p:animEffect transition="in" filter="fade">
                                      <p:cBhvr>
                                        <p:cTn id="79" dur="500"/>
                                        <p:tgtEl>
                                          <p:spTgt spid="67"/>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8"/>
                                        </p:tgtEl>
                                        <p:attrNameLst>
                                          <p:attrName>style.visibility</p:attrName>
                                        </p:attrNameLst>
                                      </p:cBhvr>
                                      <p:to>
                                        <p:strVal val="visible"/>
                                      </p:to>
                                    </p:set>
                                    <p:animEffect transition="in" filter="fade">
                                      <p:cBhvr>
                                        <p:cTn id="83" dur="500"/>
                                        <p:tgtEl>
                                          <p:spTgt spid="8"/>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67"/>
                                        </p:tgtEl>
                                      </p:cBhvr>
                                    </p:animEffect>
                                    <p:set>
                                      <p:cBhvr>
                                        <p:cTn id="88" dur="1" fill="hold">
                                          <p:stCondLst>
                                            <p:cond delay="499"/>
                                          </p:stCondLst>
                                        </p:cTn>
                                        <p:tgtEl>
                                          <p:spTgt spid="67"/>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8"/>
                                        </p:tgtEl>
                                      </p:cBhvr>
                                    </p:animEffect>
                                    <p:set>
                                      <p:cBhvr>
                                        <p:cTn id="91" dur="1" fill="hold">
                                          <p:stCondLst>
                                            <p:cond delay="499"/>
                                          </p:stCondLst>
                                        </p:cTn>
                                        <p:tgtEl>
                                          <p:spTgt spid="8"/>
                                        </p:tgtEl>
                                        <p:attrNameLst>
                                          <p:attrName>style.visibility</p:attrName>
                                        </p:attrNameLst>
                                      </p:cBhvr>
                                      <p:to>
                                        <p:strVal val="hidden"/>
                                      </p:to>
                                    </p:set>
                                  </p:childTnLst>
                                </p:cTn>
                              </p:par>
                              <p:par>
                                <p:cTn id="92" presetID="10" presetClass="entr" presetSubtype="0" fill="hold" grpId="0" nodeType="withEffect">
                                  <p:stCondLst>
                                    <p:cond delay="250"/>
                                  </p:stCondLst>
                                  <p:childTnLst>
                                    <p:set>
                                      <p:cBhvr>
                                        <p:cTn id="93" dur="1" fill="hold">
                                          <p:stCondLst>
                                            <p:cond delay="0"/>
                                          </p:stCondLst>
                                        </p:cTn>
                                        <p:tgtEl>
                                          <p:spTgt spid="74"/>
                                        </p:tgtEl>
                                        <p:attrNameLst>
                                          <p:attrName>style.visibility</p:attrName>
                                        </p:attrNameLst>
                                      </p:cBhvr>
                                      <p:to>
                                        <p:strVal val="visible"/>
                                      </p:to>
                                    </p:set>
                                    <p:animEffect transition="in" filter="fade">
                                      <p:cBhvr>
                                        <p:cTn id="94" dur="500"/>
                                        <p:tgtEl>
                                          <p:spTgt spid="74"/>
                                        </p:tgtEl>
                                      </p:cBhvr>
                                    </p:animEffect>
                                  </p:childTnLst>
                                </p:cTn>
                              </p:par>
                            </p:childTnLst>
                          </p:cTn>
                        </p:par>
                        <p:par>
                          <p:cTn id="95" fill="hold">
                            <p:stCondLst>
                              <p:cond delay="750"/>
                            </p:stCondLst>
                            <p:childTnLst>
                              <p:par>
                                <p:cTn id="96" presetID="10" presetClass="entr" presetSubtype="0" fill="hold" nodeType="afterEffect">
                                  <p:stCondLst>
                                    <p:cond delay="0"/>
                                  </p:stCondLst>
                                  <p:childTnLst>
                                    <p:set>
                                      <p:cBhvr>
                                        <p:cTn id="97" dur="1" fill="hold">
                                          <p:stCondLst>
                                            <p:cond delay="0"/>
                                          </p:stCondLst>
                                        </p:cTn>
                                        <p:tgtEl>
                                          <p:spTgt spid="9"/>
                                        </p:tgtEl>
                                        <p:attrNameLst>
                                          <p:attrName>style.visibility</p:attrName>
                                        </p:attrNameLst>
                                      </p:cBhvr>
                                      <p:to>
                                        <p:strVal val="visible"/>
                                      </p:to>
                                    </p:set>
                                    <p:animEffect transition="in" filter="fade">
                                      <p:cBhvr>
                                        <p:cTn id="9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0" grpId="0" animBg="1"/>
      <p:bldP spid="3" grpId="0" animBg="1"/>
      <p:bldP spid="51" grpId="0"/>
      <p:bldP spid="52" grpId="0"/>
      <p:bldP spid="78" grpId="0"/>
      <p:bldP spid="78" grpId="1"/>
      <p:bldP spid="67" grpId="0"/>
      <p:bldP spid="67" grpId="1"/>
      <p:bldP spid="74" grpId="0"/>
      <p:bldP spid="70" grpId="0"/>
      <p:bldP spid="2" grpId="0" animBg="1"/>
      <p:bldP spid="2"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p:cNvGrpSpPr/>
          <p:nvPr/>
        </p:nvGrpSpPr>
        <p:grpSpPr>
          <a:xfrm>
            <a:off x="-7857185" y="2567080"/>
            <a:ext cx="13696163" cy="3198649"/>
            <a:chOff x="-7857185" y="2567080"/>
            <a:chExt cx="13696163" cy="3198649"/>
          </a:xfrm>
        </p:grpSpPr>
        <p:cxnSp>
          <p:nvCxnSpPr>
            <p:cNvPr id="57" name="Straight Arrow Connector 56"/>
            <p:cNvCxnSpPr/>
            <p:nvPr/>
          </p:nvCxnSpPr>
          <p:spPr>
            <a:xfrm>
              <a:off x="2291958" y="3772650"/>
              <a:ext cx="930593"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grpSp>
          <p:nvGrpSpPr>
            <p:cNvPr id="58" name="Group 57"/>
            <p:cNvGrpSpPr/>
            <p:nvPr/>
          </p:nvGrpSpPr>
          <p:grpSpPr>
            <a:xfrm>
              <a:off x="3199009" y="2567080"/>
              <a:ext cx="2639969" cy="2186785"/>
              <a:chOff x="11016406" y="2567080"/>
              <a:chExt cx="2639969" cy="2186785"/>
            </a:xfrm>
          </p:grpSpPr>
          <p:pic>
            <p:nvPicPr>
              <p:cNvPr id="70" name="Picture 69"/>
              <p:cNvPicPr>
                <a:picLocks noChangeAspect="1"/>
              </p:cNvPicPr>
              <p:nvPr/>
            </p:nvPicPr>
            <p:blipFill>
              <a:blip r:embed="rId3"/>
              <a:stretch>
                <a:fillRect/>
              </a:stretch>
            </p:blipFill>
            <p:spPr>
              <a:xfrm>
                <a:off x="11016406" y="2567080"/>
                <a:ext cx="2639969" cy="2186785"/>
              </a:xfrm>
              <a:prstGeom prst="rect">
                <a:avLst/>
              </a:prstGeom>
            </p:spPr>
          </p:pic>
          <p:sp>
            <p:nvSpPr>
              <p:cNvPr id="71" name="TextBox 70"/>
              <p:cNvSpPr txBox="1"/>
              <p:nvPr/>
            </p:nvSpPr>
            <p:spPr>
              <a:xfrm>
                <a:off x="12139429" y="3548470"/>
                <a:ext cx="1399800" cy="7940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smtClean="0">
                    <a:ln>
                      <a:noFill/>
                    </a:ln>
                    <a:solidFill>
                      <a:srgbClr val="515151"/>
                    </a:solidFill>
                    <a:effectLst/>
                    <a:uLnTx/>
                    <a:uFillTx/>
                    <a:latin typeface="Segoe UI Semibold" panose="020B0702040204020203" pitchFamily="34" charset="0"/>
                    <a:ea typeface="+mn-ea"/>
                    <a:cs typeface="Segoe UI Semibold" panose="020B0702040204020203" pitchFamily="34" charset="0"/>
                  </a:rPr>
                  <a:t>SQL Data</a:t>
                </a:r>
                <a:br>
                  <a:rPr kumimoji="0" lang="en-US" sz="1800" b="0" i="0" u="none" strike="noStrike" kern="1200" cap="none" spc="0" normalizeH="0" baseline="0" noProof="0" dirty="0" smtClean="0">
                    <a:ln>
                      <a:noFill/>
                    </a:ln>
                    <a:solidFill>
                      <a:srgbClr val="515151"/>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smtClean="0">
                    <a:ln>
                      <a:noFill/>
                    </a:ln>
                    <a:solidFill>
                      <a:srgbClr val="515151"/>
                    </a:solidFill>
                    <a:effectLst/>
                    <a:uLnTx/>
                    <a:uFillTx/>
                    <a:latin typeface="Segoe UI Semibold" panose="020B0702040204020203" pitchFamily="34" charset="0"/>
                    <a:ea typeface="+mn-ea"/>
                    <a:cs typeface="Segoe UI Semibold" panose="020B0702040204020203" pitchFamily="34" charset="0"/>
                  </a:rPr>
                  <a:t>Warehouse</a:t>
                </a:r>
              </a:p>
            </p:txBody>
          </p:sp>
        </p:grpSp>
        <p:sp>
          <p:nvSpPr>
            <p:cNvPr id="59" name="Rectangle 58"/>
            <p:cNvSpPr/>
            <p:nvPr/>
          </p:nvSpPr>
          <p:spPr bwMode="auto">
            <a:xfrm>
              <a:off x="0" y="2744636"/>
              <a:ext cx="466293" cy="1498700"/>
            </a:xfrm>
            <a:prstGeom prst="rect">
              <a:avLst/>
            </a:prstGeom>
            <a:solidFill>
              <a:srgbClr val="DFDF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p:cNvGrpSpPr/>
            <p:nvPr/>
          </p:nvGrpSpPr>
          <p:grpSpPr>
            <a:xfrm>
              <a:off x="-7857185" y="2744636"/>
              <a:ext cx="9819320" cy="3021093"/>
              <a:chOff x="120407" y="2744636"/>
              <a:chExt cx="9819320" cy="3021093"/>
            </a:xfrm>
          </p:grpSpPr>
          <p:cxnSp>
            <p:nvCxnSpPr>
              <p:cNvPr id="61" name="Straight Arrow Connector 60"/>
              <p:cNvCxnSpPr/>
              <p:nvPr/>
            </p:nvCxnSpPr>
            <p:spPr>
              <a:xfrm>
                <a:off x="7393340" y="3772650"/>
                <a:ext cx="882297"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2912780" y="3775260"/>
                <a:ext cx="2421626"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4"/>
              <a:stretch>
                <a:fillRect/>
              </a:stretch>
            </p:blipFill>
            <p:spPr>
              <a:xfrm>
                <a:off x="5567026" y="2999474"/>
                <a:ext cx="1553633" cy="1546350"/>
              </a:xfrm>
              <a:prstGeom prst="rect">
                <a:avLst/>
              </a:prstGeom>
            </p:spPr>
          </p:pic>
          <p:sp>
            <p:nvSpPr>
              <p:cNvPr id="65" name="TextBox 64"/>
              <p:cNvSpPr txBox="1"/>
              <p:nvPr/>
            </p:nvSpPr>
            <p:spPr>
              <a:xfrm>
                <a:off x="5357913" y="4600488"/>
                <a:ext cx="1946174"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smtClean="0">
                    <a:ln>
                      <a:noFill/>
                    </a:ln>
                    <a:solidFill>
                      <a:srgbClr val="515151"/>
                    </a:solidFill>
                    <a:effectLst/>
                    <a:uLnTx/>
                    <a:uFillTx/>
                    <a:latin typeface="Segoe UI Semilight" panose="020B0402040204020203" pitchFamily="34" charset="0"/>
                    <a:ea typeface="+mn-ea"/>
                    <a:cs typeface="Segoe UI Semilight" panose="020B0402040204020203" pitchFamily="34" charset="0"/>
                  </a:rPr>
                  <a:t>App Service</a:t>
                </a:r>
              </a:p>
            </p:txBody>
          </p:sp>
          <p:grpSp>
            <p:nvGrpSpPr>
              <p:cNvPr id="66" name="Group 65"/>
              <p:cNvGrpSpPr/>
              <p:nvPr/>
            </p:nvGrpSpPr>
            <p:grpSpPr>
              <a:xfrm>
                <a:off x="8593091" y="2820983"/>
                <a:ext cx="1346636" cy="1822524"/>
                <a:chOff x="9671551" y="2251943"/>
                <a:chExt cx="1652086" cy="2235919"/>
              </a:xfrm>
            </p:grpSpPr>
            <p:pic>
              <p:nvPicPr>
                <p:cNvPr id="68" name="Picture 67"/>
                <p:cNvPicPr>
                  <a:picLocks noChangeAspect="1"/>
                </p:cNvPicPr>
                <p:nvPr/>
              </p:nvPicPr>
              <p:blipFill>
                <a:blip r:embed="rId5"/>
                <a:stretch>
                  <a:fillRect/>
                </a:stretch>
              </p:blipFill>
              <p:spPr>
                <a:xfrm>
                  <a:off x="9671551" y="2251943"/>
                  <a:ext cx="1652086" cy="2235919"/>
                </a:xfrm>
                <a:prstGeom prst="rect">
                  <a:avLst/>
                </a:prstGeom>
              </p:spPr>
            </p:pic>
            <p:sp>
              <p:nvSpPr>
                <p:cNvPr id="69" name="TextBox 68"/>
                <p:cNvSpPr txBox="1"/>
                <p:nvPr/>
              </p:nvSpPr>
              <p:spPr>
                <a:xfrm>
                  <a:off x="9792174" y="3328590"/>
                  <a:ext cx="1410842" cy="668332"/>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smtClean="0">
                      <a:ln>
                        <a:noFill/>
                      </a:ln>
                      <a:solidFill>
                        <a:srgbClr val="515151"/>
                      </a:solidFill>
                      <a:effectLst/>
                      <a:uLnTx/>
                      <a:uFillTx/>
                      <a:latin typeface="Segoe UI Semibold" panose="020B0702040204020203" pitchFamily="34" charset="0"/>
                      <a:ea typeface="+mn-ea"/>
                      <a:cs typeface="Segoe UI Semibold" panose="020B0702040204020203" pitchFamily="34" charset="0"/>
                    </a:rPr>
                    <a:t>SQL DB</a:t>
                  </a:r>
                </a:p>
              </p:txBody>
            </p:sp>
          </p:grpSp>
          <p:pic>
            <p:nvPicPr>
              <p:cNvPr id="67" name="Picture 66"/>
              <p:cNvPicPr>
                <a:picLocks noChangeAspect="1"/>
              </p:cNvPicPr>
              <p:nvPr/>
            </p:nvPicPr>
            <p:blipFill>
              <a:blip r:embed="rId6"/>
              <a:stretch>
                <a:fillRect/>
              </a:stretch>
            </p:blipFill>
            <p:spPr>
              <a:xfrm>
                <a:off x="120407" y="2744636"/>
                <a:ext cx="3836719" cy="3021093"/>
              </a:xfrm>
              <a:prstGeom prst="rect">
                <a:avLst/>
              </a:prstGeom>
            </p:spPr>
          </p:pic>
        </p:grpSp>
      </p:grpSp>
      <p:cxnSp>
        <p:nvCxnSpPr>
          <p:cNvPr id="72" name="Elbow Connector 71"/>
          <p:cNvCxnSpPr/>
          <p:nvPr/>
        </p:nvCxnSpPr>
        <p:spPr>
          <a:xfrm rot="10800000">
            <a:off x="5024664" y="4896967"/>
            <a:ext cx="5130721" cy="547406"/>
          </a:xfrm>
          <a:prstGeom prst="bentConnector2">
            <a:avLst/>
          </a:prstGeom>
          <a:ln w="254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74" name="Group 73"/>
          <p:cNvGrpSpPr/>
          <p:nvPr/>
        </p:nvGrpSpPr>
        <p:grpSpPr>
          <a:xfrm>
            <a:off x="9663804" y="4896967"/>
            <a:ext cx="2346236" cy="1663459"/>
            <a:chOff x="9998164" y="3988091"/>
            <a:chExt cx="2346236" cy="1663459"/>
          </a:xfrm>
        </p:grpSpPr>
        <p:sp>
          <p:nvSpPr>
            <p:cNvPr id="75" name="TextBox 74"/>
            <p:cNvSpPr txBox="1"/>
            <p:nvPr/>
          </p:nvSpPr>
          <p:spPr>
            <a:xfrm>
              <a:off x="9998164" y="5134485"/>
              <a:ext cx="2346236"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smtClean="0">
                  <a:ln>
                    <a:noFill/>
                  </a:ln>
                  <a:solidFill>
                    <a:srgbClr val="515151"/>
                  </a:solidFill>
                  <a:effectLst/>
                  <a:uLnTx/>
                  <a:uFillTx/>
                  <a:latin typeface="Segoe UI Semilight" panose="020B0402040204020203" pitchFamily="34" charset="0"/>
                  <a:ea typeface="+mn-ea"/>
                  <a:cs typeface="Segoe UI Semilight" panose="020B0402040204020203" pitchFamily="34" charset="0"/>
                </a:rPr>
                <a:t>Machine Learning</a:t>
              </a:r>
            </a:p>
          </p:txBody>
        </p:sp>
        <p:grpSp>
          <p:nvGrpSpPr>
            <p:cNvPr id="77" name="Group 76"/>
            <p:cNvGrpSpPr/>
            <p:nvPr/>
          </p:nvGrpSpPr>
          <p:grpSpPr>
            <a:xfrm>
              <a:off x="10606907" y="3988091"/>
              <a:ext cx="1165754" cy="1165752"/>
              <a:chOff x="10606907" y="3988091"/>
              <a:chExt cx="1165754" cy="1165752"/>
            </a:xfrm>
          </p:grpSpPr>
          <p:sp>
            <p:nvSpPr>
              <p:cNvPr id="78" name="Oval 77"/>
              <p:cNvSpPr/>
              <p:nvPr/>
            </p:nvSpPr>
            <p:spPr bwMode="auto">
              <a:xfrm>
                <a:off x="10606907" y="3988091"/>
                <a:ext cx="1165754" cy="11657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9" name="Picture 78"/>
              <p:cNvPicPr>
                <a:picLocks noChangeAspect="1"/>
              </p:cNvPicPr>
              <p:nvPr/>
            </p:nvPicPr>
            <p:blipFill>
              <a:blip r:embed="rId7"/>
              <a:stretch>
                <a:fillRect/>
              </a:stretch>
            </p:blipFill>
            <p:spPr>
              <a:xfrm>
                <a:off x="10947529" y="4309643"/>
                <a:ext cx="484510" cy="503292"/>
              </a:xfrm>
              <a:prstGeom prst="rect">
                <a:avLst/>
              </a:prstGeom>
            </p:spPr>
          </p:pic>
        </p:grpSp>
      </p:grpSp>
      <p:sp>
        <p:nvSpPr>
          <p:cNvPr id="80" name="TextBox 79"/>
          <p:cNvSpPr txBox="1"/>
          <p:nvPr/>
        </p:nvSpPr>
        <p:spPr>
          <a:xfrm>
            <a:off x="6899612" y="5552205"/>
            <a:ext cx="2611100"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smtClean="0">
                <a:ln>
                  <a:noFill/>
                </a:ln>
                <a:solidFill>
                  <a:srgbClr val="515151"/>
                </a:solidFill>
                <a:effectLst/>
                <a:uLnTx/>
                <a:uFillTx/>
                <a:latin typeface="Segoe UI Semilight" panose="020B0402040204020203" pitchFamily="34" charset="0"/>
                <a:ea typeface="+mn-ea"/>
                <a:cs typeface="Segoe UI Semilight" panose="020B0402040204020203" pitchFamily="34" charset="0"/>
              </a:rPr>
              <a:t>Intelligent Action</a:t>
            </a:r>
          </a:p>
        </p:txBody>
      </p:sp>
      <p:grpSp>
        <p:nvGrpSpPr>
          <p:cNvPr id="2" name="Group 1"/>
          <p:cNvGrpSpPr/>
          <p:nvPr/>
        </p:nvGrpSpPr>
        <p:grpSpPr>
          <a:xfrm>
            <a:off x="466293" y="341990"/>
            <a:ext cx="4552747" cy="2200847"/>
            <a:chOff x="466293" y="341990"/>
            <a:chExt cx="4552747" cy="2200847"/>
          </a:xfrm>
        </p:grpSpPr>
        <p:grpSp>
          <p:nvGrpSpPr>
            <p:cNvPr id="25" name="Group 24"/>
            <p:cNvGrpSpPr/>
            <p:nvPr/>
          </p:nvGrpSpPr>
          <p:grpSpPr>
            <a:xfrm>
              <a:off x="466293" y="341990"/>
              <a:ext cx="1684212" cy="1684212"/>
              <a:chOff x="5669190" y="341990"/>
              <a:chExt cx="1684212" cy="1684212"/>
            </a:xfrm>
          </p:grpSpPr>
          <p:sp>
            <p:nvSpPr>
              <p:cNvPr id="26" name="Oval 25"/>
              <p:cNvSpPr/>
              <p:nvPr/>
            </p:nvSpPr>
            <p:spPr bwMode="auto">
              <a:xfrm>
                <a:off x="5669190" y="341990"/>
                <a:ext cx="1684212" cy="16842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 name="Picture 26"/>
              <p:cNvPicPr>
                <a:picLocks noChangeAspect="1"/>
              </p:cNvPicPr>
              <p:nvPr/>
            </p:nvPicPr>
            <p:blipFill>
              <a:blip r:embed="rId8"/>
              <a:stretch>
                <a:fillRect/>
              </a:stretch>
            </p:blipFill>
            <p:spPr>
              <a:xfrm>
                <a:off x="5968006" y="777617"/>
                <a:ext cx="1152653" cy="849513"/>
              </a:xfrm>
              <a:prstGeom prst="rect">
                <a:avLst/>
              </a:prstGeom>
            </p:spPr>
          </p:pic>
        </p:grpSp>
        <p:sp>
          <p:nvSpPr>
            <p:cNvPr id="28" name="TextBox 27"/>
            <p:cNvSpPr txBox="1"/>
            <p:nvPr/>
          </p:nvSpPr>
          <p:spPr>
            <a:xfrm>
              <a:off x="719776" y="1998072"/>
              <a:ext cx="1177245" cy="5447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smtClean="0">
                  <a:ln>
                    <a:noFill/>
                  </a:ln>
                  <a:solidFill>
                    <a:srgbClr val="515151"/>
                  </a:solidFill>
                  <a:effectLst/>
                  <a:uLnTx/>
                  <a:uFillTx/>
                  <a:latin typeface="Segoe UI Semilight" panose="020B0402040204020203" pitchFamily="34" charset="0"/>
                  <a:ea typeface="+mn-ea"/>
                  <a:cs typeface="Segoe UI Semilight" panose="020B0402040204020203" pitchFamily="34" charset="0"/>
                </a:rPr>
                <a:t>Hadoop</a:t>
              </a:r>
            </a:p>
          </p:txBody>
        </p:sp>
        <p:cxnSp>
          <p:nvCxnSpPr>
            <p:cNvPr id="29" name="Elbow Connector 28"/>
            <p:cNvCxnSpPr/>
            <p:nvPr/>
          </p:nvCxnSpPr>
          <p:spPr>
            <a:xfrm>
              <a:off x="2383087" y="1202374"/>
              <a:ext cx="2635953" cy="1130680"/>
            </a:xfrm>
            <a:prstGeom prst="bentConnector3">
              <a:avLst>
                <a:gd name="adj1" fmla="val 9997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9350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37500" decel="62500" fill="hold" nodeType="withEffect">
                                  <p:stCondLst>
                                    <p:cond delay="0"/>
                                  </p:stCondLst>
                                  <p:childTnLst>
                                    <p:animScale>
                                      <p:cBhvr>
                                        <p:cTn id="6" dur="1200" fill="hold"/>
                                        <p:tgtEl>
                                          <p:spTgt spid="2"/>
                                        </p:tgtEl>
                                      </p:cBhvr>
                                      <p:by x="84000" y="84000"/>
                                    </p:animScale>
                                  </p:childTnLst>
                                </p:cTn>
                              </p:par>
                              <p:par>
                                <p:cTn id="7" presetID="63" presetClass="path" presetSubtype="0" accel="37500" decel="62500" fill="hold" nodeType="withEffect">
                                  <p:stCondLst>
                                    <p:cond delay="0"/>
                                  </p:stCondLst>
                                  <p:childTnLst>
                                    <p:animMotion origin="layout" path="M 3.02783E-6 -2.61462E-6 L 0.5194 0.01498 " pathEditMode="relative" rAng="0" ptsTypes="AA">
                                      <p:cBhvr>
                                        <p:cTn id="8" dur="1200" fill="hold"/>
                                        <p:tgtEl>
                                          <p:spTgt spid="2"/>
                                        </p:tgtEl>
                                        <p:attrNameLst>
                                          <p:attrName>ppt_x</p:attrName>
                                          <p:attrName>ppt_y</p:attrName>
                                        </p:attrNameLst>
                                      </p:cBhvr>
                                      <p:rCtr x="25964" y="749"/>
                                    </p:animMotion>
                                  </p:childTnLst>
                                </p:cTn>
                              </p:par>
                              <p:par>
                                <p:cTn id="9" presetID="6" presetClass="emph" presetSubtype="0" accel="37500" decel="62500" fill="hold" nodeType="withEffect">
                                  <p:stCondLst>
                                    <p:cond delay="0"/>
                                  </p:stCondLst>
                                  <p:childTnLst>
                                    <p:animScale>
                                      <p:cBhvr>
                                        <p:cTn id="10" dur="1200" fill="hold"/>
                                        <p:tgtEl>
                                          <p:spTgt spid="56"/>
                                        </p:tgtEl>
                                      </p:cBhvr>
                                      <p:by x="84000" y="84000"/>
                                    </p:animScale>
                                  </p:childTnLst>
                                </p:cTn>
                              </p:par>
                              <p:par>
                                <p:cTn id="11" presetID="63" presetClass="path" presetSubtype="0" accel="37500" decel="62500" fill="hold" nodeType="withEffect">
                                  <p:stCondLst>
                                    <p:cond delay="0"/>
                                  </p:stCondLst>
                                  <p:childTnLst>
                                    <p:animMotion origin="layout" path="M -3.06868E-6 -1.52065E-6 L 0.56791 -0.02565 " pathEditMode="relative" rAng="0" ptsTypes="AA">
                                      <p:cBhvr>
                                        <p:cTn id="12" dur="1200" fill="hold"/>
                                        <p:tgtEl>
                                          <p:spTgt spid="56"/>
                                        </p:tgtEl>
                                        <p:attrNameLst>
                                          <p:attrName>ppt_x</p:attrName>
                                          <p:attrName>ppt_y</p:attrName>
                                        </p:attrNameLst>
                                      </p:cBhvr>
                                      <p:rCtr x="28389" y="-1294"/>
                                    </p:animMotion>
                                  </p:childTnLst>
                                </p:cTn>
                              </p:par>
                            </p:childTnLst>
                          </p:cTn>
                        </p:par>
                        <p:par>
                          <p:cTn id="13" fill="hold">
                            <p:stCondLst>
                              <p:cond delay="1200"/>
                            </p:stCondLst>
                            <p:childTnLst>
                              <p:par>
                                <p:cTn id="14" presetID="10" presetClass="entr" presetSubtype="0" fill="hold" nodeType="after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500"/>
                                        <p:tgtEl>
                                          <p:spTgt spid="74"/>
                                        </p:tgtEl>
                                      </p:cBhvr>
                                    </p:animEffect>
                                  </p:childTnLst>
                                </p:cTn>
                              </p:par>
                            </p:childTnLst>
                          </p:cTn>
                        </p:par>
                        <p:par>
                          <p:cTn id="17" fill="hold">
                            <p:stCondLst>
                              <p:cond delay="1700"/>
                            </p:stCondLst>
                            <p:childTnLst>
                              <p:par>
                                <p:cTn id="18" presetID="16" presetClass="entr" presetSubtype="37" fill="hold" nodeType="afterEffect">
                                  <p:stCondLst>
                                    <p:cond delay="0"/>
                                  </p:stCondLst>
                                  <p:childTnLst>
                                    <p:set>
                                      <p:cBhvr>
                                        <p:cTn id="19" dur="1" fill="hold">
                                          <p:stCondLst>
                                            <p:cond delay="0"/>
                                          </p:stCondLst>
                                        </p:cTn>
                                        <p:tgtEl>
                                          <p:spTgt spid="72"/>
                                        </p:tgtEl>
                                        <p:attrNameLst>
                                          <p:attrName>style.visibility</p:attrName>
                                        </p:attrNameLst>
                                      </p:cBhvr>
                                      <p:to>
                                        <p:strVal val="visible"/>
                                      </p:to>
                                    </p:set>
                                    <p:animEffect transition="in" filter="barn(outVertical)">
                                      <p:cBhvr>
                                        <p:cTn id="20" dur="500"/>
                                        <p:tgtEl>
                                          <p:spTgt spid="72"/>
                                        </p:tgtEl>
                                      </p:cBhvr>
                                    </p:animEffect>
                                  </p:childTnLst>
                                </p:cTn>
                              </p:par>
                            </p:childTnLst>
                          </p:cTn>
                        </p:par>
                        <p:par>
                          <p:cTn id="21" fill="hold">
                            <p:stCondLst>
                              <p:cond delay="2200"/>
                            </p:stCondLst>
                            <p:childTnLst>
                              <p:par>
                                <p:cTn id="22" presetID="10" presetClass="entr" presetSubtype="0" fill="hold" grpId="0" nodeType="after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fade">
                                      <p:cBhvr>
                                        <p:cTn id="24"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0" y="222250"/>
            <a:ext cx="11250613" cy="827088"/>
          </a:xfrm>
          <a:prstGeom prst="rect">
            <a:avLst/>
          </a:prstGeom>
        </p:spPr>
        <p:txBody>
          <a:bodyPr anchor="t"/>
          <a:lstStyle/>
          <a:p>
            <a:r>
              <a:rPr lang="en-US" sz="4895" dirty="0"/>
              <a:t>Activate your MSDN Benefits…</a:t>
            </a:r>
          </a:p>
        </p:txBody>
      </p:sp>
      <p:sp>
        <p:nvSpPr>
          <p:cNvPr id="3" name="Rectangle 2"/>
          <p:cNvSpPr/>
          <p:nvPr/>
        </p:nvSpPr>
        <p:spPr>
          <a:xfrm>
            <a:off x="2501" y="5512459"/>
            <a:ext cx="12431474" cy="1481155"/>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dirty="0">
              <a:solidFill>
                <a:schemeClr val="tx1"/>
              </a:solidFill>
            </a:endParaRPr>
          </a:p>
        </p:txBody>
      </p:sp>
      <p:grpSp>
        <p:nvGrpSpPr>
          <p:cNvPr id="12" name="Group 11"/>
          <p:cNvGrpSpPr/>
          <p:nvPr/>
        </p:nvGrpSpPr>
        <p:grpSpPr>
          <a:xfrm>
            <a:off x="10341079" y="5681848"/>
            <a:ext cx="1535511" cy="1149884"/>
            <a:chOff x="2951543" y="5571503"/>
            <a:chExt cx="1505932" cy="1127734"/>
          </a:xfrm>
        </p:grpSpPr>
        <p:sp>
          <p:nvSpPr>
            <p:cNvPr id="10" name="TextBox 9"/>
            <p:cNvSpPr txBox="1"/>
            <p:nvPr/>
          </p:nvSpPr>
          <p:spPr>
            <a:xfrm>
              <a:off x="2951543" y="5571503"/>
              <a:ext cx="856526" cy="845836"/>
            </a:xfrm>
            <a:prstGeom prst="rect">
              <a:avLst/>
            </a:prstGeom>
            <a:noFill/>
          </p:spPr>
          <p:txBody>
            <a:bodyPr wrap="square" rtlCol="0">
              <a:spAutoFit/>
            </a:bodyPr>
            <a:lstStyle/>
            <a:p>
              <a:pPr algn="ctr"/>
              <a:r>
                <a:rPr lang="en-US" sz="4895" dirty="0"/>
                <a:t>89</a:t>
              </a:r>
            </a:p>
          </p:txBody>
        </p:sp>
        <p:sp>
          <p:nvSpPr>
            <p:cNvPr id="11" name="TextBox 10"/>
            <p:cNvSpPr txBox="1"/>
            <p:nvPr/>
          </p:nvSpPr>
          <p:spPr>
            <a:xfrm>
              <a:off x="2951543" y="6230204"/>
              <a:ext cx="1505932" cy="469033"/>
            </a:xfrm>
            <a:prstGeom prst="rect">
              <a:avLst/>
            </a:prstGeom>
            <a:noFill/>
          </p:spPr>
          <p:txBody>
            <a:bodyPr wrap="none" rtlCol="0">
              <a:spAutoFit/>
            </a:bodyPr>
            <a:lstStyle/>
            <a:p>
              <a:r>
                <a:rPr lang="en-US" sz="2447" dirty="0"/>
                <a:t>Countries</a:t>
              </a:r>
            </a:p>
          </p:txBody>
        </p:sp>
      </p:grpSp>
      <p:grpSp>
        <p:nvGrpSpPr>
          <p:cNvPr id="15" name="Group 14"/>
          <p:cNvGrpSpPr/>
          <p:nvPr/>
        </p:nvGrpSpPr>
        <p:grpSpPr>
          <a:xfrm>
            <a:off x="3615266" y="5681849"/>
            <a:ext cx="2248288" cy="1149885"/>
            <a:chOff x="2951542" y="5571503"/>
            <a:chExt cx="2204978" cy="1127735"/>
          </a:xfrm>
        </p:grpSpPr>
        <p:sp>
          <p:nvSpPr>
            <p:cNvPr id="13" name="TextBox 12"/>
            <p:cNvSpPr txBox="1"/>
            <p:nvPr/>
          </p:nvSpPr>
          <p:spPr>
            <a:xfrm>
              <a:off x="2951542" y="5571503"/>
              <a:ext cx="1828801" cy="845836"/>
            </a:xfrm>
            <a:prstGeom prst="rect">
              <a:avLst/>
            </a:prstGeom>
            <a:noFill/>
          </p:spPr>
          <p:txBody>
            <a:bodyPr wrap="square" rtlCol="0">
              <a:spAutoFit/>
            </a:bodyPr>
            <a:lstStyle/>
            <a:p>
              <a:pPr algn="ctr"/>
              <a:r>
                <a:rPr lang="en-US" sz="4895" b="1" dirty="0"/>
                <a:t>33%</a:t>
              </a:r>
              <a:r>
                <a:rPr lang="en-US" sz="2447" b="1" baseline="100000" dirty="0"/>
                <a:t>off</a:t>
              </a:r>
              <a:endParaRPr lang="en-US" sz="4895" b="1" baseline="100000" dirty="0"/>
            </a:p>
          </p:txBody>
        </p:sp>
        <p:sp>
          <p:nvSpPr>
            <p:cNvPr id="14" name="TextBox 13"/>
            <p:cNvSpPr txBox="1"/>
            <p:nvPr/>
          </p:nvSpPr>
          <p:spPr>
            <a:xfrm>
              <a:off x="3045971" y="6230205"/>
              <a:ext cx="2110549" cy="469033"/>
            </a:xfrm>
            <a:prstGeom prst="rect">
              <a:avLst/>
            </a:prstGeom>
            <a:noFill/>
          </p:spPr>
          <p:txBody>
            <a:bodyPr wrap="square" rtlCol="0">
              <a:spAutoFit/>
            </a:bodyPr>
            <a:lstStyle/>
            <a:p>
              <a:r>
                <a:rPr lang="en-US" sz="2447" dirty="0"/>
                <a:t>Dev/Test VMs</a:t>
              </a:r>
            </a:p>
          </p:txBody>
        </p:sp>
      </p:grpSp>
      <p:grpSp>
        <p:nvGrpSpPr>
          <p:cNvPr id="16" name="Group 15"/>
          <p:cNvGrpSpPr/>
          <p:nvPr/>
        </p:nvGrpSpPr>
        <p:grpSpPr>
          <a:xfrm>
            <a:off x="6903477" y="5681849"/>
            <a:ext cx="2397680" cy="1149885"/>
            <a:chOff x="2951542" y="5571503"/>
            <a:chExt cx="2351492" cy="1127735"/>
          </a:xfrm>
        </p:grpSpPr>
        <p:sp>
          <p:nvSpPr>
            <p:cNvPr id="17" name="TextBox 16"/>
            <p:cNvSpPr txBox="1"/>
            <p:nvPr/>
          </p:nvSpPr>
          <p:spPr>
            <a:xfrm>
              <a:off x="2951542" y="5571503"/>
              <a:ext cx="1828801" cy="845836"/>
            </a:xfrm>
            <a:prstGeom prst="rect">
              <a:avLst/>
            </a:prstGeom>
            <a:noFill/>
          </p:spPr>
          <p:txBody>
            <a:bodyPr wrap="square" rtlCol="0">
              <a:spAutoFit/>
            </a:bodyPr>
            <a:lstStyle/>
            <a:p>
              <a:pPr algn="ctr"/>
              <a:r>
                <a:rPr lang="en-US" sz="4895" b="1" dirty="0"/>
                <a:t>25%</a:t>
              </a:r>
              <a:r>
                <a:rPr lang="en-US" sz="2447" b="1" baseline="100000" dirty="0"/>
                <a:t>off</a:t>
              </a:r>
              <a:endParaRPr lang="en-US" sz="4895" b="1" baseline="100000" dirty="0"/>
            </a:p>
          </p:txBody>
        </p:sp>
        <p:sp>
          <p:nvSpPr>
            <p:cNvPr id="18" name="TextBox 17"/>
            <p:cNvSpPr txBox="1"/>
            <p:nvPr/>
          </p:nvSpPr>
          <p:spPr>
            <a:xfrm>
              <a:off x="3045971" y="6230205"/>
              <a:ext cx="2257063" cy="469033"/>
            </a:xfrm>
            <a:prstGeom prst="rect">
              <a:avLst/>
            </a:prstGeom>
            <a:noFill/>
          </p:spPr>
          <p:txBody>
            <a:bodyPr wrap="square" rtlCol="0">
              <a:spAutoFit/>
            </a:bodyPr>
            <a:lstStyle/>
            <a:p>
              <a:r>
                <a:rPr lang="en-US" sz="2447" dirty="0"/>
                <a:t>Other Dev/Test</a:t>
              </a:r>
            </a:p>
          </p:txBody>
        </p:sp>
      </p:grpSp>
      <p:cxnSp>
        <p:nvCxnSpPr>
          <p:cNvPr id="20" name="Straight Connector 19"/>
          <p:cNvCxnSpPr/>
          <p:nvPr/>
        </p:nvCxnSpPr>
        <p:spPr>
          <a:xfrm flipV="1">
            <a:off x="3826358" y="1853829"/>
            <a:ext cx="0" cy="272627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596346" y="1853828"/>
            <a:ext cx="0" cy="272627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39491" y="2048909"/>
            <a:ext cx="2871247" cy="1869382"/>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9144" y="4781391"/>
            <a:ext cx="3394933" cy="478246"/>
          </a:xfrm>
          <a:prstGeom prst="rect">
            <a:avLst/>
          </a:prstGeom>
        </p:spPr>
        <p:txBody>
          <a:bodyPr wrap="none">
            <a:spAutoFit/>
          </a:bodyPr>
          <a:lstStyle/>
          <a:p>
            <a:r>
              <a:rPr lang="en-US" sz="2447" b="1" i="1" dirty="0"/>
              <a:t>3</a:t>
            </a:r>
            <a:r>
              <a:rPr lang="en-US" sz="2447" dirty="0"/>
              <a:t> VMs for </a:t>
            </a:r>
            <a:r>
              <a:rPr lang="en-US" sz="2447" b="1" i="1" dirty="0"/>
              <a:t>16 </a:t>
            </a:r>
            <a:r>
              <a:rPr lang="en-US" sz="2447" dirty="0"/>
              <a:t>hrs a day</a:t>
            </a:r>
          </a:p>
        </p:txBody>
      </p:sp>
      <p:sp>
        <p:nvSpPr>
          <p:cNvPr id="31" name="Rectangle 30"/>
          <p:cNvSpPr/>
          <p:nvPr/>
        </p:nvSpPr>
        <p:spPr>
          <a:xfrm>
            <a:off x="4109123" y="4781391"/>
            <a:ext cx="4268893" cy="478246"/>
          </a:xfrm>
          <a:prstGeom prst="rect">
            <a:avLst/>
          </a:prstGeom>
        </p:spPr>
        <p:txBody>
          <a:bodyPr wrap="none">
            <a:spAutoFit/>
          </a:bodyPr>
          <a:lstStyle/>
          <a:p>
            <a:r>
              <a:rPr lang="en-US" sz="2447" b="1" i="1" dirty="0"/>
              <a:t>80</a:t>
            </a:r>
            <a:r>
              <a:rPr lang="en-US" sz="2447" dirty="0"/>
              <a:t> VMs for </a:t>
            </a:r>
            <a:r>
              <a:rPr lang="en-US" sz="2447" b="1" i="1" dirty="0"/>
              <a:t>20</a:t>
            </a:r>
            <a:r>
              <a:rPr lang="en-US" sz="2447" dirty="0"/>
              <a:t> hour load test</a:t>
            </a:r>
          </a:p>
        </p:txBody>
      </p:sp>
      <p:grpSp>
        <p:nvGrpSpPr>
          <p:cNvPr id="40" name="Group 39"/>
          <p:cNvGrpSpPr/>
          <p:nvPr/>
        </p:nvGrpSpPr>
        <p:grpSpPr>
          <a:xfrm>
            <a:off x="3984443" y="1853828"/>
            <a:ext cx="4458473" cy="540069"/>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979791" y="2563287"/>
            <a:ext cx="4458473" cy="540069"/>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979790" y="3272286"/>
            <a:ext cx="4458473" cy="540069"/>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976251" y="3994988"/>
            <a:ext cx="4458473" cy="540069"/>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598580" y="4781671"/>
            <a:ext cx="3803139" cy="478246"/>
          </a:xfrm>
          <a:prstGeom prst="rect">
            <a:avLst/>
          </a:prstGeom>
        </p:spPr>
        <p:txBody>
          <a:bodyPr wrap="none">
            <a:spAutoFit/>
          </a:bodyPr>
          <a:lstStyle/>
          <a:p>
            <a:r>
              <a:rPr lang="en-US" sz="2447" dirty="0"/>
              <a:t>Up to </a:t>
            </a:r>
            <a:r>
              <a:rPr lang="en-US" sz="2447" b="1" i="1" dirty="0"/>
              <a:t>100</a:t>
            </a:r>
            <a:r>
              <a:rPr lang="en-US" sz="2447" dirty="0"/>
              <a:t> web sites </a:t>
            </a:r>
            <a:r>
              <a:rPr lang="en-US" sz="2447" i="1" dirty="0"/>
              <a:t>+</a:t>
            </a:r>
            <a:r>
              <a:rPr lang="en-US" sz="2447" dirty="0"/>
              <a:t> DB</a:t>
            </a:r>
          </a:p>
        </p:txBody>
      </p:sp>
      <p:grpSp>
        <p:nvGrpSpPr>
          <p:cNvPr id="76" name="Group 75"/>
          <p:cNvGrpSpPr/>
          <p:nvPr/>
        </p:nvGrpSpPr>
        <p:grpSpPr>
          <a:xfrm>
            <a:off x="9008862" y="2304276"/>
            <a:ext cx="3225517" cy="1828680"/>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721860" cy="1033950"/>
            </a:xfrm>
            <a:prstGeom prst="rect">
              <a:avLst/>
            </a:prstGeom>
            <a:noFill/>
          </p:spPr>
          <p:txBody>
            <a:bodyPr wrap="none" rtlCol="0">
              <a:spAutoFit/>
            </a:bodyPr>
            <a:lstStyle/>
            <a:p>
              <a:r>
                <a:rPr lang="en-US" sz="6117" dirty="0"/>
                <a:t>+</a:t>
              </a:r>
            </a:p>
          </p:txBody>
        </p:sp>
      </p:grpSp>
      <p:grpSp>
        <p:nvGrpSpPr>
          <p:cNvPr id="77" name="Group 76"/>
          <p:cNvGrpSpPr/>
          <p:nvPr/>
        </p:nvGrpSpPr>
        <p:grpSpPr>
          <a:xfrm>
            <a:off x="171763" y="5681848"/>
            <a:ext cx="2403579" cy="1149884"/>
            <a:chOff x="166002" y="5571503"/>
            <a:chExt cx="2357278" cy="1127734"/>
          </a:xfrm>
        </p:grpSpPr>
        <p:grpSp>
          <p:nvGrpSpPr>
            <p:cNvPr id="78" name="Group 77"/>
            <p:cNvGrpSpPr/>
            <p:nvPr/>
          </p:nvGrpSpPr>
          <p:grpSpPr>
            <a:xfrm>
              <a:off x="312515" y="5571503"/>
              <a:ext cx="2210765" cy="1127734"/>
              <a:chOff x="1331088" y="5694745"/>
              <a:chExt cx="2210765" cy="1127734"/>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5">
                  <a:solidFill>
                    <a:schemeClr val="tx1"/>
                  </a:solidFill>
                </a:endParaRPr>
              </a:p>
            </p:txBody>
          </p:sp>
          <p:sp>
            <p:nvSpPr>
              <p:cNvPr id="81" name="TextBox 80"/>
              <p:cNvSpPr txBox="1"/>
              <p:nvPr/>
            </p:nvSpPr>
            <p:spPr>
              <a:xfrm>
                <a:off x="1759351" y="5694745"/>
                <a:ext cx="1782502" cy="845836"/>
              </a:xfrm>
              <a:prstGeom prst="rect">
                <a:avLst/>
              </a:prstGeom>
              <a:noFill/>
            </p:spPr>
            <p:txBody>
              <a:bodyPr wrap="square" rtlCol="0">
                <a:spAutoFit/>
              </a:bodyPr>
              <a:lstStyle/>
              <a:p>
                <a:r>
                  <a:rPr lang="en-US" sz="4895" b="1" dirty="0"/>
                  <a:t>$150</a:t>
                </a:r>
                <a:endParaRPr lang="en-US" sz="4895" b="1" baseline="100000" dirty="0"/>
              </a:p>
            </p:txBody>
          </p:sp>
          <p:sp>
            <p:nvSpPr>
              <p:cNvPr id="82" name="TextBox 81"/>
              <p:cNvSpPr txBox="1"/>
              <p:nvPr/>
            </p:nvSpPr>
            <p:spPr>
              <a:xfrm>
                <a:off x="1759351" y="6353446"/>
                <a:ext cx="1736203" cy="469033"/>
              </a:xfrm>
              <a:prstGeom prst="rect">
                <a:avLst/>
              </a:prstGeom>
              <a:noFill/>
            </p:spPr>
            <p:txBody>
              <a:bodyPr wrap="square" rtlCol="0">
                <a:spAutoFit/>
              </a:bodyPr>
              <a:lstStyle/>
              <a:p>
                <a:r>
                  <a:rPr lang="en-US" sz="2447" dirty="0"/>
                  <a:t>per Month</a:t>
                </a:r>
              </a:p>
            </p:txBody>
          </p:sp>
        </p:grpSp>
        <p:sp>
          <p:nvSpPr>
            <p:cNvPr id="79" name="TextBox 78"/>
            <p:cNvSpPr txBox="1"/>
            <p:nvPr/>
          </p:nvSpPr>
          <p:spPr>
            <a:xfrm>
              <a:off x="166002" y="5610043"/>
              <a:ext cx="732314" cy="406243"/>
            </a:xfrm>
            <a:prstGeom prst="rect">
              <a:avLst/>
            </a:prstGeom>
            <a:noFill/>
          </p:spPr>
          <p:txBody>
            <a:bodyPr wrap="none" rtlCol="0">
              <a:spAutoFit/>
            </a:bodyPr>
            <a:lstStyle/>
            <a:p>
              <a:r>
                <a:rPr lang="en-US" sz="2039" spc="-153" dirty="0"/>
                <a:t>Up to</a:t>
              </a:r>
            </a:p>
          </p:txBody>
        </p:sp>
      </p:grpSp>
    </p:spTree>
    <p:extLst>
      <p:ext uri="{BB962C8B-B14F-4D97-AF65-F5344CB8AC3E}">
        <p14:creationId xmlns:p14="http://schemas.microsoft.com/office/powerpoint/2010/main" val="1753129353"/>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bwMode="auto">
          <a:xfrm>
            <a:off x="2500" y="0"/>
            <a:ext cx="12485990" cy="7012005"/>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68"/>
          <p:cNvSpPr/>
          <p:nvPr/>
        </p:nvSpPr>
        <p:spPr bwMode="auto">
          <a:xfrm flipH="1">
            <a:off x="-27618" y="172914"/>
            <a:ext cx="12516108" cy="6839091"/>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tx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44353" y="3013835"/>
            <a:ext cx="9384455" cy="984333"/>
          </a:xfrm>
          <a:prstGeom prst="rect">
            <a:avLst/>
          </a:prstGeom>
        </p:spPr>
        <p:txBody>
          <a:bodyPr vert="horz" lIns="93236" tIns="46618" rIns="93236" bIns="46618"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6119" dirty="0">
                <a:solidFill>
                  <a:srgbClr val="0070C0"/>
                </a:solidFill>
              </a:rPr>
              <a:t>Get started today at http://azure.microsoft.com</a:t>
            </a:r>
          </a:p>
        </p:txBody>
      </p:sp>
    </p:spTree>
    <p:extLst>
      <p:ext uri="{BB962C8B-B14F-4D97-AF65-F5344CB8AC3E}">
        <p14:creationId xmlns:p14="http://schemas.microsoft.com/office/powerpoint/2010/main" val="917513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668086"/>
            <a:ext cx="11888787" cy="1765019"/>
          </a:xfrm>
        </p:spPr>
        <p:txBody>
          <a:bodyPr anchor="ctr"/>
          <a:lstStyle/>
          <a:p>
            <a:pPr algn="ctr"/>
            <a:r>
              <a:rPr lang="en-US" sz="6600" dirty="0" smtClean="0">
                <a:solidFill>
                  <a:schemeClr val="tx1"/>
                </a:solidFill>
              </a:rPr>
              <a:t>The Cloud is changing the world</a:t>
            </a:r>
            <a:endParaRPr lang="en-US" sz="6600" dirty="0">
              <a:solidFill>
                <a:schemeClr val="tx1"/>
              </a:solidFill>
            </a:endParaRPr>
          </a:p>
        </p:txBody>
      </p:sp>
    </p:spTree>
    <p:extLst>
      <p:ext uri="{BB962C8B-B14F-4D97-AF65-F5344CB8AC3E}">
        <p14:creationId xmlns:p14="http://schemas.microsoft.com/office/powerpoint/2010/main" val="413076463"/>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7207461"/>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0" name="Picture 6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35636" y="385352"/>
            <a:ext cx="10773801" cy="6312310"/>
          </a:xfrm>
          <a:prstGeom prst="rect">
            <a:avLst/>
          </a:prstGeom>
        </p:spPr>
      </p:pic>
      <p:sp>
        <p:nvSpPr>
          <p:cNvPr id="71" name="TextBox 70"/>
          <p:cNvSpPr txBox="1"/>
          <p:nvPr/>
        </p:nvSpPr>
        <p:spPr>
          <a:xfrm>
            <a:off x="211612" y="3573462"/>
            <a:ext cx="3118033" cy="1680460"/>
          </a:xfrm>
          <a:prstGeom prst="rect">
            <a:avLst/>
          </a:prstGeom>
          <a:noFill/>
        </p:spPr>
        <p:txBody>
          <a:bodyPr wrap="none" lIns="283464" tIns="283464" rIns="283464" bIns="28346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dirty="0" smtClean="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rPr>
              <a:t>Hyper-scale</a:t>
            </a:r>
            <a:br>
              <a:rPr kumimoji="0" lang="en-US" sz="4000" b="0" i="0" u="none" strike="noStrike" kern="1200" cap="none" spc="0" normalizeH="0" baseline="0" noProof="0" dirty="0" smtClean="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rPr>
            </a:br>
            <a:r>
              <a:rPr kumimoji="0" lang="en-US" sz="4000" b="0" i="0" u="none" strike="noStrike" kern="1200" cap="none" spc="0" normalizeH="0" baseline="0" noProof="0" dirty="0" smtClean="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rPr>
              <a:t>footprint</a:t>
            </a:r>
            <a:endParaRPr kumimoji="0" lang="en-US" sz="4000" b="0" i="0" u="none" strike="noStrike" kern="1200" cap="none" spc="0" normalizeH="0" baseline="0" noProof="0" dirty="0">
              <a:ln>
                <a:noFill/>
              </a:ln>
              <a:gradFill>
                <a:gsLst>
                  <a:gs pos="2917">
                    <a:srgbClr val="ECECEC"/>
                  </a:gs>
                  <a:gs pos="30000">
                    <a:srgbClr val="ECECEC"/>
                  </a:gs>
                </a:gsLst>
                <a:lin ang="5400000" scaled="0"/>
              </a:gradFill>
              <a:effectLst/>
              <a:uLnTx/>
              <a:uFillTx/>
              <a:latin typeface="Segoe UI Light"/>
              <a:ea typeface="MS PGothic" panose="020B0600070205080204" pitchFamily="34" charset="-128"/>
              <a:cs typeface="+mn-cs"/>
            </a:endParaRPr>
          </a:p>
        </p:txBody>
      </p:sp>
      <p:grpSp>
        <p:nvGrpSpPr>
          <p:cNvPr id="72" name="Group 71"/>
          <p:cNvGrpSpPr/>
          <p:nvPr/>
        </p:nvGrpSpPr>
        <p:grpSpPr>
          <a:xfrm>
            <a:off x="508821" y="5014712"/>
            <a:ext cx="1910525" cy="489365"/>
            <a:chOff x="508821" y="5014712"/>
            <a:chExt cx="1910525" cy="489365"/>
          </a:xfrm>
        </p:grpSpPr>
        <p:sp>
          <p:nvSpPr>
            <p:cNvPr id="73" name="Oval 72"/>
            <p:cNvSpPr/>
            <p:nvPr/>
          </p:nvSpPr>
          <p:spPr bwMode="auto">
            <a:xfrm>
              <a:off x="508821" y="5119266"/>
              <a:ext cx="250277" cy="250277"/>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TextBox 73"/>
            <p:cNvSpPr txBox="1"/>
            <p:nvPr/>
          </p:nvSpPr>
          <p:spPr>
            <a:xfrm>
              <a:off x="683678" y="5014712"/>
              <a:ext cx="1735668" cy="4893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400" b="0" i="0" u="none" strike="noStrike" kern="1200" cap="all" spc="0" normalizeH="0" noProof="0" dirty="0">
                  <a:ln>
                    <a:noFill/>
                  </a:ln>
                  <a:solidFill>
                    <a:srgbClr val="FFFFFF">
                      <a:lumMod val="85000"/>
                    </a:srgbClr>
                  </a:solidFill>
                  <a:effectLst/>
                  <a:uLnTx/>
                  <a:uFillTx/>
                  <a:latin typeface="Segoe UI Semibold" panose="020B0702040204020203" pitchFamily="34" charset="0"/>
                  <a:cs typeface="Segoe UI Semibold" panose="020B0702040204020203" pitchFamily="34" charset="0"/>
                </a:rPr>
                <a:t>Azure </a:t>
              </a:r>
              <a:r>
                <a:rPr kumimoji="0" lang="en-US" sz="1400" b="0" i="0" u="none" strike="noStrike" kern="1200" cap="all" spc="0" normalizeH="0" noProof="0" dirty="0" smtClean="0">
                  <a:ln>
                    <a:noFill/>
                  </a:ln>
                  <a:solidFill>
                    <a:srgbClr val="FFFFFF">
                      <a:lumMod val="85000"/>
                    </a:srgbClr>
                  </a:solidFill>
                  <a:effectLst/>
                  <a:uLnTx/>
                  <a:uFillTx/>
                  <a:latin typeface="Segoe UI Semibold" panose="020B0702040204020203" pitchFamily="34" charset="0"/>
                  <a:cs typeface="Segoe UI Semibold" panose="020B0702040204020203" pitchFamily="34" charset="0"/>
                </a:rPr>
                <a:t>regions</a:t>
              </a:r>
            </a:p>
          </p:txBody>
        </p:sp>
      </p:grpSp>
      <p:grpSp>
        <p:nvGrpSpPr>
          <p:cNvPr id="39" name="Group 38"/>
          <p:cNvGrpSpPr/>
          <p:nvPr/>
        </p:nvGrpSpPr>
        <p:grpSpPr>
          <a:xfrm>
            <a:off x="160157" y="2079573"/>
            <a:ext cx="3427095" cy="2805758"/>
            <a:chOff x="-2087057" y="3086116"/>
            <a:chExt cx="4108356" cy="2805758"/>
          </a:xfrm>
        </p:grpSpPr>
        <p:sp>
          <p:nvSpPr>
            <p:cNvPr id="40" name="TextBox 39"/>
            <p:cNvSpPr txBox="1"/>
            <p:nvPr/>
          </p:nvSpPr>
          <p:spPr>
            <a:xfrm>
              <a:off x="-2087057" y="3086116"/>
              <a:ext cx="2507995" cy="2165208"/>
            </a:xfrm>
            <a:prstGeom prst="rect">
              <a:avLst/>
            </a:prstGeom>
            <a:noFill/>
          </p:spPr>
          <p:txBody>
            <a:bodyPr wrap="non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15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MS PGothic" panose="020B0600070205080204" pitchFamily="34" charset="-128"/>
                  <a:cs typeface="+mn-cs"/>
                </a:rPr>
                <a:t>28</a:t>
              </a:r>
              <a:endParaRPr kumimoji="0" lang="en-US" sz="11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S PGothic" panose="020B0600070205080204" pitchFamily="34" charset="-128"/>
                <a:cs typeface="+mn-cs"/>
              </a:endParaRPr>
            </a:p>
          </p:txBody>
        </p:sp>
        <p:sp>
          <p:nvSpPr>
            <p:cNvPr id="43" name="TextBox 42"/>
            <p:cNvSpPr txBox="1"/>
            <p:nvPr/>
          </p:nvSpPr>
          <p:spPr>
            <a:xfrm>
              <a:off x="-2006254" y="4543813"/>
              <a:ext cx="4027553" cy="1348061"/>
            </a:xfrm>
            <a:prstGeom prst="rect">
              <a:avLst/>
            </a:prstGeom>
            <a:noFill/>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Azure </a:t>
              </a:r>
              <a:r>
                <a:rPr kumimoji="0" lang="en-US" sz="2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Semilight" panose="020B0402040204020203" pitchFamily="34" charset="0"/>
                  <a:ea typeface="MS PGothic" panose="020B0600070205080204" pitchFamily="34" charset="-128"/>
                  <a:cs typeface="Segoe UI Semilight" panose="020B0402040204020203" pitchFamily="34" charset="0"/>
                </a:rPr>
                <a:t>regions around the world</a:t>
              </a:r>
            </a:p>
          </p:txBody>
        </p:sp>
      </p:grpSp>
      <p:cxnSp>
        <p:nvCxnSpPr>
          <p:cNvPr id="44" name="Straight Connector 43"/>
          <p:cNvCxnSpPr/>
          <p:nvPr/>
        </p:nvCxnSpPr>
        <p:spPr>
          <a:xfrm>
            <a:off x="522611" y="4740633"/>
            <a:ext cx="291465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22611" y="5641698"/>
            <a:ext cx="2914650" cy="0"/>
          </a:xfrm>
          <a:prstGeom prst="line">
            <a:avLst/>
          </a:prstGeom>
          <a:ln>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91681" y="4658843"/>
            <a:ext cx="3359691" cy="1320361"/>
          </a:xfrm>
          <a:prstGeom prst="rect">
            <a:avLst/>
          </a:prstGeom>
          <a:noFill/>
          <a:ln>
            <a:noFill/>
          </a:ln>
        </p:spPr>
        <p:txBody>
          <a:bodyPr wrap="square" lIns="283464" tIns="283464" rIns="283464" bIns="283464"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t>
            </a:r>
            <a:r>
              <a:rPr kumimoji="0" lang="en-US" sz="1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t>ore than AWS and Google Cloud combined</a:t>
            </a:r>
            <a:br>
              <a:rPr kumimoji="0" lang="en-US" sz="1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rPr>
            </a:br>
            <a:endParaRPr kumimoji="0" lang="en-US" sz="18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3" name="Isosceles Triangle 2"/>
          <p:cNvSpPr/>
          <p:nvPr/>
        </p:nvSpPr>
        <p:spPr bwMode="auto">
          <a:xfrm>
            <a:off x="8291871" y="4327736"/>
            <a:ext cx="414378" cy="265095"/>
          </a:xfrm>
          <a:prstGeom prst="triangle">
            <a:avLst/>
          </a:prstGeom>
          <a:solidFill>
            <a:schemeClr val="bg2"/>
          </a:solidFill>
        </p:spPr>
        <p:txBody>
          <a:bodyPr wrap="none" lIns="283464" tIns="283464" rIns="283464" bIns="283464" rtlCol="0" anchor="ctr" anchorCtr="0">
            <a:noAutofit/>
          </a:bodyPr>
          <a:lstStyle/>
          <a:p>
            <a:pPr defTabSz="932742" eaLnBrk="1" fontAlgn="auto" hangingPunct="1">
              <a:lnSpc>
                <a:spcPct val="90000"/>
              </a:lnSpc>
              <a:spcBef>
                <a:spcPts val="0"/>
              </a:spcBef>
              <a:spcAft>
                <a:spcPts val="600"/>
              </a:spcAft>
            </a:pPr>
            <a:endParaRPr lang="en-US" sz="4400" dirty="0" err="1">
              <a:gradFill>
                <a:gsLst>
                  <a:gs pos="2917">
                    <a:srgbClr val="ECECEC"/>
                  </a:gs>
                  <a:gs pos="30000">
                    <a:srgbClr val="ECECEC"/>
                  </a:gs>
                </a:gsLst>
                <a:lin ang="5400000" scaled="0"/>
              </a:gradFill>
              <a:latin typeface="Segoe UI Light"/>
              <a:ea typeface="MS PGothic" panose="020B0600070205080204" pitchFamily="34" charset="-128"/>
            </a:endParaRPr>
          </a:p>
        </p:txBody>
      </p:sp>
      <p:sp>
        <p:nvSpPr>
          <p:cNvPr id="64" name="Oval 63"/>
          <p:cNvSpPr/>
          <p:nvPr/>
        </p:nvSpPr>
        <p:spPr bwMode="auto">
          <a:xfrm>
            <a:off x="9402524" y="426525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Oval 64"/>
          <p:cNvSpPr/>
          <p:nvPr/>
        </p:nvSpPr>
        <p:spPr bwMode="auto">
          <a:xfrm>
            <a:off x="9697801" y="285333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Oval 65"/>
          <p:cNvSpPr/>
          <p:nvPr/>
        </p:nvSpPr>
        <p:spPr bwMode="auto">
          <a:xfrm>
            <a:off x="9769579" y="230741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Oval 66"/>
          <p:cNvSpPr/>
          <p:nvPr/>
        </p:nvSpPr>
        <p:spPr bwMode="auto">
          <a:xfrm>
            <a:off x="8615818" y="320637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Oval 67"/>
          <p:cNvSpPr/>
          <p:nvPr/>
        </p:nvSpPr>
        <p:spPr bwMode="auto">
          <a:xfrm>
            <a:off x="8924670" y="3369358"/>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Oval 68"/>
          <p:cNvSpPr/>
          <p:nvPr/>
        </p:nvSpPr>
        <p:spPr bwMode="auto">
          <a:xfrm>
            <a:off x="6370637" y="210622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5" name="Oval 74"/>
          <p:cNvSpPr/>
          <p:nvPr/>
        </p:nvSpPr>
        <p:spPr bwMode="auto">
          <a:xfrm>
            <a:off x="6057749" y="208072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6" name="Oval 75"/>
          <p:cNvSpPr/>
          <p:nvPr/>
        </p:nvSpPr>
        <p:spPr bwMode="auto">
          <a:xfrm>
            <a:off x="4999037" y="46917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7" name="Oval 76"/>
          <p:cNvSpPr/>
          <p:nvPr/>
        </p:nvSpPr>
        <p:spPr bwMode="auto">
          <a:xfrm>
            <a:off x="3532479" y="257749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8" name="Oval 77"/>
          <p:cNvSpPr/>
          <p:nvPr/>
        </p:nvSpPr>
        <p:spPr bwMode="auto">
          <a:xfrm>
            <a:off x="3301372" y="260874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Oval 78"/>
          <p:cNvSpPr/>
          <p:nvPr/>
        </p:nvSpPr>
        <p:spPr bwMode="auto">
          <a:xfrm>
            <a:off x="3395826" y="226393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Oval 79"/>
          <p:cNvSpPr/>
          <p:nvPr/>
        </p:nvSpPr>
        <p:spPr bwMode="auto">
          <a:xfrm>
            <a:off x="3059160" y="218428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1" name="Oval 80"/>
          <p:cNvSpPr/>
          <p:nvPr/>
        </p:nvSpPr>
        <p:spPr bwMode="auto">
          <a:xfrm>
            <a:off x="3865507" y="223514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 name="Oval 81"/>
          <p:cNvSpPr/>
          <p:nvPr/>
        </p:nvSpPr>
        <p:spPr bwMode="auto">
          <a:xfrm>
            <a:off x="3055317" y="289406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 name="Oval 82"/>
          <p:cNvSpPr/>
          <p:nvPr/>
        </p:nvSpPr>
        <p:spPr bwMode="auto">
          <a:xfrm>
            <a:off x="2452514" y="259795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Oval 83"/>
          <p:cNvSpPr/>
          <p:nvPr/>
        </p:nvSpPr>
        <p:spPr bwMode="auto">
          <a:xfrm>
            <a:off x="10602446" y="2389564"/>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5" name="Oval 84"/>
          <p:cNvSpPr/>
          <p:nvPr/>
        </p:nvSpPr>
        <p:spPr bwMode="auto">
          <a:xfrm>
            <a:off x="10344756" y="277856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6" name="Oval 85"/>
          <p:cNvSpPr/>
          <p:nvPr/>
        </p:nvSpPr>
        <p:spPr bwMode="auto">
          <a:xfrm>
            <a:off x="10795771" y="5266213"/>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Oval 86"/>
          <p:cNvSpPr/>
          <p:nvPr/>
        </p:nvSpPr>
        <p:spPr bwMode="auto">
          <a:xfrm>
            <a:off x="10529143" y="5555087"/>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8" name="Oval 87"/>
          <p:cNvSpPr/>
          <p:nvPr/>
        </p:nvSpPr>
        <p:spPr bwMode="auto">
          <a:xfrm>
            <a:off x="9543375" y="3182550"/>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9" name="Oval 88"/>
          <p:cNvSpPr/>
          <p:nvPr/>
        </p:nvSpPr>
        <p:spPr bwMode="auto">
          <a:xfrm>
            <a:off x="3031345" y="2500086"/>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0" name="Oval 89"/>
          <p:cNvSpPr/>
          <p:nvPr/>
        </p:nvSpPr>
        <p:spPr bwMode="auto">
          <a:xfrm>
            <a:off x="8706249" y="3714425"/>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4" name="Oval 93"/>
          <p:cNvSpPr/>
          <p:nvPr/>
        </p:nvSpPr>
        <p:spPr bwMode="auto">
          <a:xfrm>
            <a:off x="3624849" y="2714609"/>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5" name="Oval 94"/>
          <p:cNvSpPr/>
          <p:nvPr/>
        </p:nvSpPr>
        <p:spPr bwMode="auto">
          <a:xfrm>
            <a:off x="3724580" y="2531392"/>
            <a:ext cx="308852" cy="308845"/>
          </a:xfrm>
          <a:prstGeom prst="ellipse">
            <a:avLst/>
          </a:prstGeom>
          <a:solidFill>
            <a:srgbClr val="00B0F0"/>
          </a:solidFill>
          <a:ln w="187325">
            <a:solidFill>
              <a:srgbClr val="00B0F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TextBox 59"/>
          <p:cNvSpPr txBox="1"/>
          <p:nvPr/>
        </p:nvSpPr>
        <p:spPr>
          <a:xfrm>
            <a:off x="0" y="4577840"/>
            <a:ext cx="12436475" cy="2424288"/>
          </a:xfrm>
          <a:prstGeom prst="rect">
            <a:avLst/>
          </a:prstGeom>
          <a:solidFill>
            <a:schemeClr val="bg2"/>
          </a:solidFill>
        </p:spPr>
        <p:txBody>
          <a:bodyPr wrap="none" lIns="283464" tIns="283464" rIns="283464" bIns="283464" rtlCol="0" anchor="ctr" anchorCtr="0">
            <a:noAutofit/>
          </a:bodyPr>
          <a:lstStyle/>
          <a:p>
            <a:pPr lvl="0" defTabSz="932742" eaLnBrk="1" fontAlgn="auto" hangingPunct="1">
              <a:lnSpc>
                <a:spcPct val="90000"/>
              </a:lnSpc>
              <a:spcBef>
                <a:spcPts val="0"/>
              </a:spcBef>
              <a:spcAft>
                <a:spcPts val="600"/>
              </a:spcAft>
              <a:defRPr/>
            </a:pPr>
            <a:r>
              <a:rPr lang="en-US" sz="2400" dirty="0" smtClean="0">
                <a:latin typeface="Segoe UI Light"/>
              </a:rPr>
              <a:t>Latest launch was in October 2015</a:t>
            </a:r>
            <a:r>
              <a:rPr kumimoji="0" lang="en-US" sz="2400" b="0" i="0" u="none" strike="noStrike" kern="1200" cap="none" spc="0" normalizeH="0" baseline="0" noProof="0" dirty="0" smtClean="0">
                <a:ln>
                  <a:noFill/>
                </a:ln>
                <a:effectLst/>
                <a:uLnTx/>
                <a:uFillTx/>
                <a:latin typeface="Segoe UI Light"/>
              </a:rPr>
              <a:t>-</a:t>
            </a:r>
            <a:br>
              <a:rPr kumimoji="0" lang="en-US" sz="2400" b="0" i="0" u="none" strike="noStrike" kern="1200" cap="none" spc="0" normalizeH="0" baseline="0" noProof="0" dirty="0" smtClean="0">
                <a:ln>
                  <a:noFill/>
                </a:ln>
                <a:effectLst/>
                <a:uLnTx/>
                <a:uFillTx/>
                <a:latin typeface="Segoe UI Light"/>
              </a:rPr>
            </a:br>
            <a:r>
              <a:rPr kumimoji="0" lang="en-US" sz="3600" b="0" i="0" u="none" strike="noStrike" kern="1200" cap="none" spc="0" normalizeH="0" baseline="0" noProof="0" dirty="0" smtClean="0">
                <a:ln>
                  <a:noFill/>
                </a:ln>
                <a:effectLst/>
                <a:uLnTx/>
                <a:uFillTx/>
                <a:latin typeface="Segoe UI Light"/>
              </a:rPr>
              <a:t>India – Central, India – South,</a:t>
            </a:r>
            <a:r>
              <a:rPr kumimoji="0" lang="en-US" sz="3600" b="0" i="0" u="none" strike="noStrike" kern="1200" cap="none" spc="0" normalizeH="0" noProof="0" dirty="0" smtClean="0">
                <a:ln>
                  <a:noFill/>
                </a:ln>
                <a:effectLst/>
                <a:uLnTx/>
                <a:uFillTx/>
                <a:latin typeface="Segoe UI Light"/>
              </a:rPr>
              <a:t> India </a:t>
            </a:r>
            <a:r>
              <a:rPr lang="en-US" sz="3600" dirty="0">
                <a:latin typeface="Segoe UI Light"/>
              </a:rPr>
              <a:t>–</a:t>
            </a:r>
            <a:r>
              <a:rPr kumimoji="0" lang="en-US" sz="3600" b="0" i="0" u="none" strike="noStrike" kern="1200" cap="none" spc="0" normalizeH="0" noProof="0" dirty="0" smtClean="0">
                <a:ln>
                  <a:noFill/>
                </a:ln>
                <a:effectLst/>
                <a:uLnTx/>
                <a:uFillTx/>
                <a:latin typeface="Segoe UI Light"/>
              </a:rPr>
              <a:t> West</a:t>
            </a:r>
            <a:endParaRPr kumimoji="0" lang="en-US" sz="3600" b="0" i="0" u="none" strike="noStrike" kern="1200" cap="none" spc="0" normalizeH="0" baseline="0" noProof="0" dirty="0" smtClean="0">
              <a:ln>
                <a:noFill/>
              </a:ln>
              <a:effectLst/>
              <a:uLnTx/>
              <a:uFillTx/>
              <a:latin typeface="Segoe UI Light"/>
            </a:endParaRP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smtClean="0">
                <a:ln>
                  <a:noFill/>
                </a:ln>
                <a:effectLst/>
                <a:uLnTx/>
                <a:uFillTx/>
                <a:latin typeface="Segoe UI Semibold" panose="020B0702040204020203" pitchFamily="34" charset="0"/>
                <a:cs typeface="Segoe UI Semibold" panose="020B0702040204020203" pitchFamily="34" charset="0"/>
              </a:rPr>
              <a:t>GENERALLY AVAILABLE</a:t>
            </a:r>
          </a:p>
          <a:p>
            <a:pPr marL="0" marR="0" lvl="0" indent="0" algn="l" defTabSz="932742" rtl="0" eaLnBrk="1" fontAlgn="auto" latinLnBrk="0" hangingPunct="1">
              <a:lnSpc>
                <a:spcPct val="90000"/>
              </a:lnSpc>
              <a:spcBef>
                <a:spcPts val="0"/>
              </a:spcBef>
              <a:spcAft>
                <a:spcPts val="600"/>
              </a:spcAft>
              <a:buClrTx/>
              <a:buSzTx/>
              <a:buFontTx/>
              <a:buNone/>
              <a:tabLst/>
              <a:defRPr/>
            </a:pPr>
            <a:r>
              <a:rPr lang="en-US" sz="2000" b="1" smtClean="0">
                <a:latin typeface="Segoe UI Light" panose="020B0502040204020203" pitchFamily="34" charset="0"/>
                <a:cs typeface="Segoe UI Light" panose="020B0502040204020203" pitchFamily="34" charset="0"/>
              </a:rPr>
              <a:t>6 new regions </a:t>
            </a:r>
            <a:r>
              <a:rPr lang="en-US" sz="2000" b="1" dirty="0" smtClean="0">
                <a:latin typeface="Segoe UI Light" panose="020B0502040204020203" pitchFamily="34" charset="0"/>
                <a:cs typeface="Segoe UI Light" panose="020B0502040204020203" pitchFamily="34" charset="0"/>
              </a:rPr>
              <a:t>announced: Canada Central, Canada East, Germany Central, </a:t>
            </a:r>
          </a:p>
          <a:p>
            <a:pPr marL="0" marR="0" lvl="0" indent="0" algn="l" defTabSz="932742" rtl="0" eaLnBrk="1" fontAlgn="auto" latinLnBrk="0" hangingPunct="1">
              <a:lnSpc>
                <a:spcPct val="90000"/>
              </a:lnSpc>
              <a:spcBef>
                <a:spcPts val="0"/>
              </a:spcBef>
              <a:spcAft>
                <a:spcPts val="600"/>
              </a:spcAft>
              <a:buClrTx/>
              <a:buSzTx/>
              <a:buFontTx/>
              <a:buNone/>
              <a:tabLst/>
              <a:defRPr/>
            </a:pPr>
            <a:r>
              <a:rPr lang="en-US" sz="2000" b="1" dirty="0" smtClean="0">
                <a:latin typeface="Segoe UI Light" panose="020B0502040204020203" pitchFamily="34" charset="0"/>
                <a:cs typeface="Segoe UI Light" panose="020B0502040204020203" pitchFamily="34" charset="0"/>
              </a:rPr>
              <a:t>Germany North East, United Kingdom (2 – regions TBD)</a:t>
            </a:r>
            <a:endParaRPr kumimoji="0" lang="en-US" sz="2000" b="1" i="0" u="none" strike="noStrike" kern="1200" cap="none" spc="0" normalizeH="0" baseline="0" noProof="0" dirty="0">
              <a:ln>
                <a:noFill/>
              </a:ln>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7753164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grpId="0" nodeType="withEffect">
                                  <p:stCondLst>
                                    <p:cond delay="2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500"/>
                                        <p:tgtEl>
                                          <p:spTgt spid="65"/>
                                        </p:tgtEl>
                                      </p:cBhvr>
                                    </p:animEffect>
                                  </p:childTnLst>
                                </p:cTn>
                              </p:par>
                              <p:par>
                                <p:cTn id="11" presetID="10" presetClass="entr" presetSubtype="0" fill="hold" grpId="0" nodeType="withEffect">
                                  <p:stCondLst>
                                    <p:cond delay="4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par>
                                <p:cTn id="14" presetID="10" presetClass="entr" presetSubtype="0" fill="hold" grpId="0" nodeType="withEffect">
                                  <p:stCondLst>
                                    <p:cond delay="6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par>
                                <p:cTn id="17" presetID="10" presetClass="entr" presetSubtype="0" fill="hold" grpId="0" nodeType="withEffect">
                                  <p:stCondLst>
                                    <p:cond delay="8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par>
                                <p:cTn id="23" presetID="10" presetClass="entr" presetSubtype="0" fill="hold" grpId="0" nodeType="withEffect">
                                  <p:stCondLst>
                                    <p:cond delay="12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par>
                                <p:cTn id="26" presetID="10" presetClass="entr" presetSubtype="0" fill="hold" grpId="0" nodeType="withEffect">
                                  <p:stCondLst>
                                    <p:cond delay="140"/>
                                  </p:stCondLst>
                                  <p:childTnLst>
                                    <p:set>
                                      <p:cBhvr>
                                        <p:cTn id="27" dur="1" fill="hold">
                                          <p:stCondLst>
                                            <p:cond delay="0"/>
                                          </p:stCondLst>
                                        </p:cTn>
                                        <p:tgtEl>
                                          <p:spTgt spid="76"/>
                                        </p:tgtEl>
                                        <p:attrNameLst>
                                          <p:attrName>style.visibility</p:attrName>
                                        </p:attrNameLst>
                                      </p:cBhvr>
                                      <p:to>
                                        <p:strVal val="visible"/>
                                      </p:to>
                                    </p:set>
                                    <p:animEffect transition="in" filter="fade">
                                      <p:cBhvr>
                                        <p:cTn id="28" dur="500"/>
                                        <p:tgtEl>
                                          <p:spTgt spid="76"/>
                                        </p:tgtEl>
                                      </p:cBhvr>
                                    </p:animEffect>
                                  </p:childTnLst>
                                </p:cTn>
                              </p:par>
                              <p:par>
                                <p:cTn id="29" presetID="10" presetClass="entr" presetSubtype="0" fill="hold" grpId="0" nodeType="withEffect">
                                  <p:stCondLst>
                                    <p:cond delay="16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childTnLst>
                                </p:cTn>
                              </p:par>
                              <p:par>
                                <p:cTn id="32" presetID="10" presetClass="entr" presetSubtype="0" fill="hold" grpId="0" nodeType="withEffect">
                                  <p:stCondLst>
                                    <p:cond delay="180"/>
                                  </p:stCondLst>
                                  <p:childTnLst>
                                    <p:set>
                                      <p:cBhvr>
                                        <p:cTn id="33" dur="1" fill="hold">
                                          <p:stCondLst>
                                            <p:cond delay="0"/>
                                          </p:stCondLst>
                                        </p:cTn>
                                        <p:tgtEl>
                                          <p:spTgt spid="78"/>
                                        </p:tgtEl>
                                        <p:attrNameLst>
                                          <p:attrName>style.visibility</p:attrName>
                                        </p:attrNameLst>
                                      </p:cBhvr>
                                      <p:to>
                                        <p:strVal val="visible"/>
                                      </p:to>
                                    </p:set>
                                    <p:animEffect transition="in" filter="fade">
                                      <p:cBhvr>
                                        <p:cTn id="34" dur="500"/>
                                        <p:tgtEl>
                                          <p:spTgt spid="78"/>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79"/>
                                        </p:tgtEl>
                                        <p:attrNameLst>
                                          <p:attrName>style.visibility</p:attrName>
                                        </p:attrNameLst>
                                      </p:cBhvr>
                                      <p:to>
                                        <p:strVal val="visible"/>
                                      </p:to>
                                    </p:set>
                                    <p:animEffect transition="in" filter="fade">
                                      <p:cBhvr>
                                        <p:cTn id="37" dur="500"/>
                                        <p:tgtEl>
                                          <p:spTgt spid="79"/>
                                        </p:tgtEl>
                                      </p:cBhvr>
                                    </p:animEffect>
                                  </p:childTnLst>
                                </p:cTn>
                              </p:par>
                              <p:par>
                                <p:cTn id="38" presetID="10" presetClass="entr" presetSubtype="0" fill="hold" grpId="0" nodeType="withEffect">
                                  <p:stCondLst>
                                    <p:cond delay="22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grpId="0" nodeType="withEffect">
                                  <p:stCondLst>
                                    <p:cond delay="240"/>
                                  </p:stCondLst>
                                  <p:childTnLst>
                                    <p:set>
                                      <p:cBhvr>
                                        <p:cTn id="42" dur="1" fill="hold">
                                          <p:stCondLst>
                                            <p:cond delay="0"/>
                                          </p:stCondLst>
                                        </p:cTn>
                                        <p:tgtEl>
                                          <p:spTgt spid="81"/>
                                        </p:tgtEl>
                                        <p:attrNameLst>
                                          <p:attrName>style.visibility</p:attrName>
                                        </p:attrNameLst>
                                      </p:cBhvr>
                                      <p:to>
                                        <p:strVal val="visible"/>
                                      </p:to>
                                    </p:set>
                                    <p:animEffect transition="in" filter="fade">
                                      <p:cBhvr>
                                        <p:cTn id="43" dur="500"/>
                                        <p:tgtEl>
                                          <p:spTgt spid="81"/>
                                        </p:tgtEl>
                                      </p:cBhvr>
                                    </p:animEffect>
                                  </p:childTnLst>
                                </p:cTn>
                              </p:par>
                              <p:par>
                                <p:cTn id="44" presetID="10" presetClass="entr" presetSubtype="0" fill="hold" grpId="0" nodeType="withEffect">
                                  <p:stCondLst>
                                    <p:cond delay="260"/>
                                  </p:stCondLst>
                                  <p:childTnLst>
                                    <p:set>
                                      <p:cBhvr>
                                        <p:cTn id="45" dur="1" fill="hold">
                                          <p:stCondLst>
                                            <p:cond delay="0"/>
                                          </p:stCondLst>
                                        </p:cTn>
                                        <p:tgtEl>
                                          <p:spTgt spid="82"/>
                                        </p:tgtEl>
                                        <p:attrNameLst>
                                          <p:attrName>style.visibility</p:attrName>
                                        </p:attrNameLst>
                                      </p:cBhvr>
                                      <p:to>
                                        <p:strVal val="visible"/>
                                      </p:to>
                                    </p:set>
                                    <p:animEffect transition="in" filter="fade">
                                      <p:cBhvr>
                                        <p:cTn id="46" dur="500"/>
                                        <p:tgtEl>
                                          <p:spTgt spid="82"/>
                                        </p:tgtEl>
                                      </p:cBhvr>
                                    </p:animEffect>
                                  </p:childTnLst>
                                </p:cTn>
                              </p:par>
                              <p:par>
                                <p:cTn id="47" presetID="10" presetClass="entr" presetSubtype="0" fill="hold" grpId="0" nodeType="withEffect">
                                  <p:stCondLst>
                                    <p:cond delay="280"/>
                                  </p:stCondLst>
                                  <p:childTnLst>
                                    <p:set>
                                      <p:cBhvr>
                                        <p:cTn id="48" dur="1" fill="hold">
                                          <p:stCondLst>
                                            <p:cond delay="0"/>
                                          </p:stCondLst>
                                        </p:cTn>
                                        <p:tgtEl>
                                          <p:spTgt spid="83"/>
                                        </p:tgtEl>
                                        <p:attrNameLst>
                                          <p:attrName>style.visibility</p:attrName>
                                        </p:attrNameLst>
                                      </p:cBhvr>
                                      <p:to>
                                        <p:strVal val="visible"/>
                                      </p:to>
                                    </p:set>
                                    <p:animEffect transition="in" filter="fade">
                                      <p:cBhvr>
                                        <p:cTn id="49" dur="500"/>
                                        <p:tgtEl>
                                          <p:spTgt spid="83"/>
                                        </p:tgtEl>
                                      </p:cBhvr>
                                    </p:animEffect>
                                  </p:childTnLst>
                                </p:cTn>
                              </p:par>
                              <p:par>
                                <p:cTn id="50" presetID="10" presetClass="entr" presetSubtype="0" fill="hold" grpId="0" nodeType="withEffect">
                                  <p:stCondLst>
                                    <p:cond delay="300"/>
                                  </p:stCondLst>
                                  <p:childTnLst>
                                    <p:set>
                                      <p:cBhvr>
                                        <p:cTn id="51" dur="1" fill="hold">
                                          <p:stCondLst>
                                            <p:cond delay="0"/>
                                          </p:stCondLst>
                                        </p:cTn>
                                        <p:tgtEl>
                                          <p:spTgt spid="84"/>
                                        </p:tgtEl>
                                        <p:attrNameLst>
                                          <p:attrName>style.visibility</p:attrName>
                                        </p:attrNameLst>
                                      </p:cBhvr>
                                      <p:to>
                                        <p:strVal val="visible"/>
                                      </p:to>
                                    </p:set>
                                    <p:animEffect transition="in" filter="fade">
                                      <p:cBhvr>
                                        <p:cTn id="52" dur="500"/>
                                        <p:tgtEl>
                                          <p:spTgt spid="84"/>
                                        </p:tgtEl>
                                      </p:cBhvr>
                                    </p:animEffect>
                                  </p:childTnLst>
                                </p:cTn>
                              </p:par>
                              <p:par>
                                <p:cTn id="53" presetID="10" presetClass="entr" presetSubtype="0" fill="hold" grpId="0" nodeType="withEffect">
                                  <p:stCondLst>
                                    <p:cond delay="340"/>
                                  </p:stCondLst>
                                  <p:childTnLst>
                                    <p:set>
                                      <p:cBhvr>
                                        <p:cTn id="54" dur="1" fill="hold">
                                          <p:stCondLst>
                                            <p:cond delay="0"/>
                                          </p:stCondLst>
                                        </p:cTn>
                                        <p:tgtEl>
                                          <p:spTgt spid="85"/>
                                        </p:tgtEl>
                                        <p:attrNameLst>
                                          <p:attrName>style.visibility</p:attrName>
                                        </p:attrNameLst>
                                      </p:cBhvr>
                                      <p:to>
                                        <p:strVal val="visible"/>
                                      </p:to>
                                    </p:set>
                                    <p:animEffect transition="in" filter="fade">
                                      <p:cBhvr>
                                        <p:cTn id="55" dur="500"/>
                                        <p:tgtEl>
                                          <p:spTgt spid="85"/>
                                        </p:tgtEl>
                                      </p:cBhvr>
                                    </p:animEffect>
                                  </p:childTnLst>
                                </p:cTn>
                              </p:par>
                              <p:par>
                                <p:cTn id="56" presetID="10" presetClass="entr" presetSubtype="0" fill="hold" grpId="0" nodeType="withEffect">
                                  <p:stCondLst>
                                    <p:cond delay="380"/>
                                  </p:stCondLst>
                                  <p:childTnLst>
                                    <p:set>
                                      <p:cBhvr>
                                        <p:cTn id="57" dur="1" fill="hold">
                                          <p:stCondLst>
                                            <p:cond delay="0"/>
                                          </p:stCondLst>
                                        </p:cTn>
                                        <p:tgtEl>
                                          <p:spTgt spid="86"/>
                                        </p:tgtEl>
                                        <p:attrNameLst>
                                          <p:attrName>style.visibility</p:attrName>
                                        </p:attrNameLst>
                                      </p:cBhvr>
                                      <p:to>
                                        <p:strVal val="visible"/>
                                      </p:to>
                                    </p:set>
                                    <p:animEffect transition="in" filter="fade">
                                      <p:cBhvr>
                                        <p:cTn id="58" dur="500"/>
                                        <p:tgtEl>
                                          <p:spTgt spid="86"/>
                                        </p:tgtEl>
                                      </p:cBhvr>
                                    </p:animEffect>
                                  </p:childTnLst>
                                </p:cTn>
                              </p:par>
                              <p:par>
                                <p:cTn id="59" presetID="10" presetClass="entr" presetSubtype="0" fill="hold" grpId="0" nodeType="withEffect">
                                  <p:stCondLst>
                                    <p:cond delay="420"/>
                                  </p:stCondLst>
                                  <p:childTnLst>
                                    <p:set>
                                      <p:cBhvr>
                                        <p:cTn id="60" dur="1" fill="hold">
                                          <p:stCondLst>
                                            <p:cond delay="0"/>
                                          </p:stCondLst>
                                        </p:cTn>
                                        <p:tgtEl>
                                          <p:spTgt spid="87"/>
                                        </p:tgtEl>
                                        <p:attrNameLst>
                                          <p:attrName>style.visibility</p:attrName>
                                        </p:attrNameLst>
                                      </p:cBhvr>
                                      <p:to>
                                        <p:strVal val="visible"/>
                                      </p:to>
                                    </p:set>
                                    <p:animEffect transition="in" filter="fade">
                                      <p:cBhvr>
                                        <p:cTn id="61" dur="500"/>
                                        <p:tgtEl>
                                          <p:spTgt spid="87"/>
                                        </p:tgtEl>
                                      </p:cBhvr>
                                    </p:animEffect>
                                  </p:childTnLst>
                                </p:cTn>
                              </p:par>
                              <p:par>
                                <p:cTn id="62" presetID="10" presetClass="entr" presetSubtype="0" fill="hold" grpId="0" nodeType="withEffect">
                                  <p:stCondLst>
                                    <p:cond delay="480"/>
                                  </p:stCondLst>
                                  <p:childTnLst>
                                    <p:set>
                                      <p:cBhvr>
                                        <p:cTn id="63" dur="1" fill="hold">
                                          <p:stCondLst>
                                            <p:cond delay="0"/>
                                          </p:stCondLst>
                                        </p:cTn>
                                        <p:tgtEl>
                                          <p:spTgt spid="88"/>
                                        </p:tgtEl>
                                        <p:attrNameLst>
                                          <p:attrName>style.visibility</p:attrName>
                                        </p:attrNameLst>
                                      </p:cBhvr>
                                      <p:to>
                                        <p:strVal val="visible"/>
                                      </p:to>
                                    </p:set>
                                    <p:animEffect transition="in" filter="fade">
                                      <p:cBhvr>
                                        <p:cTn id="64" dur="500"/>
                                        <p:tgtEl>
                                          <p:spTgt spid="88"/>
                                        </p:tgtEl>
                                      </p:cBhvr>
                                    </p:animEffect>
                                  </p:childTnLst>
                                </p:cTn>
                              </p:par>
                              <p:par>
                                <p:cTn id="65" presetID="10" presetClass="entr" presetSubtype="0" fill="hold" grpId="0" nodeType="withEffect">
                                  <p:stCondLst>
                                    <p:cond delay="55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par>
                                <p:cTn id="68" presetID="10" presetClass="entr" presetSubtype="0" fill="hold" grpId="0" nodeType="withEffect">
                                  <p:stCondLst>
                                    <p:cond delay="550"/>
                                  </p:stCondLst>
                                  <p:childTnLst>
                                    <p:set>
                                      <p:cBhvr>
                                        <p:cTn id="69" dur="1" fill="hold">
                                          <p:stCondLst>
                                            <p:cond delay="0"/>
                                          </p:stCondLst>
                                        </p:cTn>
                                        <p:tgtEl>
                                          <p:spTgt spid="90"/>
                                        </p:tgtEl>
                                        <p:attrNameLst>
                                          <p:attrName>style.visibility</p:attrName>
                                        </p:attrNameLst>
                                      </p:cBhvr>
                                      <p:to>
                                        <p:strVal val="visible"/>
                                      </p:to>
                                    </p:set>
                                    <p:animEffect transition="in" filter="fade">
                                      <p:cBhvr>
                                        <p:cTn id="70" dur="500"/>
                                        <p:tgtEl>
                                          <p:spTgt spid="90"/>
                                        </p:tgtEl>
                                      </p:cBhvr>
                                    </p:animEffect>
                                  </p:childTnLst>
                                </p:cTn>
                              </p:par>
                              <p:par>
                                <p:cTn id="71" presetID="10" presetClass="entr" presetSubtype="0" fill="hold" grpId="0" nodeType="withEffect">
                                  <p:stCondLst>
                                    <p:cond delay="160"/>
                                  </p:stCondLst>
                                  <p:childTnLst>
                                    <p:set>
                                      <p:cBhvr>
                                        <p:cTn id="72" dur="1" fill="hold">
                                          <p:stCondLst>
                                            <p:cond delay="0"/>
                                          </p:stCondLst>
                                        </p:cTn>
                                        <p:tgtEl>
                                          <p:spTgt spid="94"/>
                                        </p:tgtEl>
                                        <p:attrNameLst>
                                          <p:attrName>style.visibility</p:attrName>
                                        </p:attrNameLst>
                                      </p:cBhvr>
                                      <p:to>
                                        <p:strVal val="visible"/>
                                      </p:to>
                                    </p:set>
                                    <p:animEffect transition="in" filter="fade">
                                      <p:cBhvr>
                                        <p:cTn id="73" dur="500"/>
                                        <p:tgtEl>
                                          <p:spTgt spid="94"/>
                                        </p:tgtEl>
                                      </p:cBhvr>
                                    </p:animEffect>
                                  </p:childTnLst>
                                </p:cTn>
                              </p:par>
                              <p:par>
                                <p:cTn id="74" presetID="10" presetClass="entr" presetSubtype="0" fill="hold" grpId="0" nodeType="withEffect">
                                  <p:stCondLst>
                                    <p:cond delay="160"/>
                                  </p:stCondLst>
                                  <p:childTnLst>
                                    <p:set>
                                      <p:cBhvr>
                                        <p:cTn id="75" dur="1" fill="hold">
                                          <p:stCondLst>
                                            <p:cond delay="0"/>
                                          </p:stCondLst>
                                        </p:cTn>
                                        <p:tgtEl>
                                          <p:spTgt spid="95"/>
                                        </p:tgtEl>
                                        <p:attrNameLst>
                                          <p:attrName>style.visibility</p:attrName>
                                        </p:attrNameLst>
                                      </p:cBhvr>
                                      <p:to>
                                        <p:strVal val="visible"/>
                                      </p:to>
                                    </p:set>
                                    <p:animEffect transition="in" filter="fade">
                                      <p:cBhvr>
                                        <p:cTn id="76" dur="500"/>
                                        <p:tgtEl>
                                          <p:spTgt spid="95"/>
                                        </p:tgtEl>
                                      </p:cBhvr>
                                    </p:animEffect>
                                  </p:childTnLst>
                                </p:cTn>
                              </p:par>
                            </p:childTnLst>
                          </p:cTn>
                        </p:par>
                        <p:par>
                          <p:cTn id="77" fill="hold">
                            <p:stCondLst>
                              <p:cond delay="1050"/>
                            </p:stCondLst>
                            <p:childTnLst>
                              <p:par>
                                <p:cTn id="78" presetID="10" presetClass="entr" presetSubtype="0" fill="hold" grpId="0" nodeType="afterEffect">
                                  <p:stCondLst>
                                    <p:cond delay="0"/>
                                  </p:stCondLst>
                                  <p:childTnLst>
                                    <p:set>
                                      <p:cBhvr>
                                        <p:cTn id="79" dur="1" fill="hold">
                                          <p:stCondLst>
                                            <p:cond delay="0"/>
                                          </p:stCondLst>
                                        </p:cTn>
                                        <p:tgtEl>
                                          <p:spTgt spid="71"/>
                                        </p:tgtEl>
                                        <p:attrNameLst>
                                          <p:attrName>style.visibility</p:attrName>
                                        </p:attrNameLst>
                                      </p:cBhvr>
                                      <p:to>
                                        <p:strVal val="visible"/>
                                      </p:to>
                                    </p:set>
                                    <p:animEffect transition="in" filter="fade">
                                      <p:cBhvr>
                                        <p:cTn id="80" dur="500"/>
                                        <p:tgtEl>
                                          <p:spTgt spid="71"/>
                                        </p:tgtEl>
                                      </p:cBhvr>
                                    </p:animEffect>
                                  </p:childTnLst>
                                </p:cTn>
                              </p:par>
                              <p:par>
                                <p:cTn id="81" presetID="10" presetClass="entr" presetSubtype="0" fill="hold" nodeType="withEffect">
                                  <p:stCondLst>
                                    <p:cond delay="0"/>
                                  </p:stCondLst>
                                  <p:childTnLst>
                                    <p:set>
                                      <p:cBhvr>
                                        <p:cTn id="82" dur="1" fill="hold">
                                          <p:stCondLst>
                                            <p:cond delay="0"/>
                                          </p:stCondLst>
                                        </p:cTn>
                                        <p:tgtEl>
                                          <p:spTgt spid="72"/>
                                        </p:tgtEl>
                                        <p:attrNameLst>
                                          <p:attrName>style.visibility</p:attrName>
                                        </p:attrNameLst>
                                      </p:cBhvr>
                                      <p:to>
                                        <p:strVal val="visible"/>
                                      </p:to>
                                    </p:set>
                                    <p:animEffect transition="in" filter="fade">
                                      <p:cBhvr>
                                        <p:cTn id="83" dur="500"/>
                                        <p:tgtEl>
                                          <p:spTgt spid="72"/>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71"/>
                                        </p:tgtEl>
                                      </p:cBhvr>
                                    </p:animEffect>
                                    <p:set>
                                      <p:cBhvr>
                                        <p:cTn id="88" dur="1" fill="hold">
                                          <p:stCondLst>
                                            <p:cond delay="499"/>
                                          </p:stCondLst>
                                        </p:cTn>
                                        <p:tgtEl>
                                          <p:spTgt spid="71"/>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72"/>
                                        </p:tgtEl>
                                      </p:cBhvr>
                                    </p:animEffect>
                                    <p:set>
                                      <p:cBhvr>
                                        <p:cTn id="91" dur="1" fill="hold">
                                          <p:stCondLst>
                                            <p:cond delay="499"/>
                                          </p:stCondLst>
                                        </p:cTn>
                                        <p:tgtEl>
                                          <p:spTgt spid="72"/>
                                        </p:tgtEl>
                                        <p:attrNameLst>
                                          <p:attrName>style.visibility</p:attrName>
                                        </p:attrNameLst>
                                      </p:cBhvr>
                                      <p:to>
                                        <p:strVal val="hidden"/>
                                      </p:to>
                                    </p:set>
                                  </p:childTnLst>
                                </p:cTn>
                              </p:par>
                            </p:childTnLst>
                          </p:cTn>
                        </p:par>
                        <p:par>
                          <p:cTn id="92" fill="hold">
                            <p:stCondLst>
                              <p:cond delay="500"/>
                            </p:stCondLst>
                            <p:childTnLst>
                              <p:par>
                                <p:cTn id="93" presetID="10" presetClass="entr" presetSubtype="0" fill="hold" nodeType="afterEffect">
                                  <p:stCondLst>
                                    <p:cond delay="0"/>
                                  </p:stCondLst>
                                  <p:childTnLst>
                                    <p:set>
                                      <p:cBhvr>
                                        <p:cTn id="94" dur="1" fill="hold">
                                          <p:stCondLst>
                                            <p:cond delay="0"/>
                                          </p:stCondLst>
                                        </p:cTn>
                                        <p:tgtEl>
                                          <p:spTgt spid="39"/>
                                        </p:tgtEl>
                                        <p:attrNameLst>
                                          <p:attrName>style.visibility</p:attrName>
                                        </p:attrNameLst>
                                      </p:cBhvr>
                                      <p:to>
                                        <p:strVal val="visible"/>
                                      </p:to>
                                    </p:set>
                                    <p:animEffect transition="in" filter="fade">
                                      <p:cBhvr>
                                        <p:cTn id="95" dur="500"/>
                                        <p:tgtEl>
                                          <p:spTgt spid="39"/>
                                        </p:tgtEl>
                                      </p:cBhvr>
                                    </p:animEffect>
                                  </p:childTnLst>
                                </p:cTn>
                              </p:par>
                            </p:childTnLst>
                          </p:cTn>
                        </p:par>
                        <p:par>
                          <p:cTn id="96" fill="hold">
                            <p:stCondLst>
                              <p:cond delay="1000"/>
                            </p:stCondLst>
                            <p:childTnLst>
                              <p:par>
                                <p:cTn id="97" presetID="22" presetClass="entr" presetSubtype="8" fill="hold" nodeType="afterEffect">
                                  <p:stCondLst>
                                    <p:cond delay="0"/>
                                  </p:stCondLst>
                                  <p:childTnLst>
                                    <p:set>
                                      <p:cBhvr>
                                        <p:cTn id="98" dur="1" fill="hold">
                                          <p:stCondLst>
                                            <p:cond delay="0"/>
                                          </p:stCondLst>
                                        </p:cTn>
                                        <p:tgtEl>
                                          <p:spTgt spid="44"/>
                                        </p:tgtEl>
                                        <p:attrNameLst>
                                          <p:attrName>style.visibility</p:attrName>
                                        </p:attrNameLst>
                                      </p:cBhvr>
                                      <p:to>
                                        <p:strVal val="visible"/>
                                      </p:to>
                                    </p:set>
                                    <p:animEffect transition="in" filter="wipe(left)">
                                      <p:cBhvr>
                                        <p:cTn id="99" dur="500"/>
                                        <p:tgtEl>
                                          <p:spTgt spid="44"/>
                                        </p:tgtEl>
                                      </p:cBhvr>
                                    </p:animEffect>
                                  </p:childTnLst>
                                </p:cTn>
                              </p:par>
                              <p:par>
                                <p:cTn id="100" presetID="22" presetClass="entr" presetSubtype="2" fill="hold" nodeType="withEffect">
                                  <p:stCondLst>
                                    <p:cond delay="250"/>
                                  </p:stCondLst>
                                  <p:childTnLst>
                                    <p:set>
                                      <p:cBhvr>
                                        <p:cTn id="101" dur="1" fill="hold">
                                          <p:stCondLst>
                                            <p:cond delay="0"/>
                                          </p:stCondLst>
                                        </p:cTn>
                                        <p:tgtEl>
                                          <p:spTgt spid="46"/>
                                        </p:tgtEl>
                                        <p:attrNameLst>
                                          <p:attrName>style.visibility</p:attrName>
                                        </p:attrNameLst>
                                      </p:cBhvr>
                                      <p:to>
                                        <p:strVal val="visible"/>
                                      </p:to>
                                    </p:set>
                                    <p:animEffect transition="in" filter="wipe(right)">
                                      <p:cBhvr>
                                        <p:cTn id="102" dur="500"/>
                                        <p:tgtEl>
                                          <p:spTgt spid="46"/>
                                        </p:tgtEl>
                                      </p:cBhvr>
                                    </p:animEffect>
                                  </p:childTnLst>
                                </p:cTn>
                              </p:par>
                              <p:par>
                                <p:cTn id="103" presetID="10" presetClass="entr" presetSubtype="0" fill="hold" grpId="0" nodeType="withEffect">
                                  <p:stCondLst>
                                    <p:cond delay="250"/>
                                  </p:stCondLst>
                                  <p:childTnLst>
                                    <p:set>
                                      <p:cBhvr>
                                        <p:cTn id="104" dur="1" fill="hold">
                                          <p:stCondLst>
                                            <p:cond delay="0"/>
                                          </p:stCondLst>
                                        </p:cTn>
                                        <p:tgtEl>
                                          <p:spTgt spid="47"/>
                                        </p:tgtEl>
                                        <p:attrNameLst>
                                          <p:attrName>style.visibility</p:attrName>
                                        </p:attrNameLst>
                                      </p:cBhvr>
                                      <p:to>
                                        <p:strVal val="visible"/>
                                      </p:to>
                                    </p:set>
                                    <p:animEffect transition="in" filter="fade">
                                      <p:cBhvr>
                                        <p:cTn id="105" dur="500"/>
                                        <p:tgtEl>
                                          <p:spTgt spid="4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nodeType="clickEffect">
                                  <p:stCondLst>
                                    <p:cond delay="0"/>
                                  </p:stCondLst>
                                  <p:childTnLst>
                                    <p:animEffect transition="out" filter="fade">
                                      <p:cBhvr>
                                        <p:cTn id="109" dur="500"/>
                                        <p:tgtEl>
                                          <p:spTgt spid="39"/>
                                        </p:tgtEl>
                                      </p:cBhvr>
                                    </p:animEffect>
                                    <p:set>
                                      <p:cBhvr>
                                        <p:cTn id="110" dur="1" fill="hold">
                                          <p:stCondLst>
                                            <p:cond delay="499"/>
                                          </p:stCondLst>
                                        </p:cTn>
                                        <p:tgtEl>
                                          <p:spTgt spid="39"/>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44"/>
                                        </p:tgtEl>
                                      </p:cBhvr>
                                    </p:animEffect>
                                    <p:set>
                                      <p:cBhvr>
                                        <p:cTn id="113" dur="1" fill="hold">
                                          <p:stCondLst>
                                            <p:cond delay="499"/>
                                          </p:stCondLst>
                                        </p:cTn>
                                        <p:tgtEl>
                                          <p:spTgt spid="44"/>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46"/>
                                        </p:tgtEl>
                                      </p:cBhvr>
                                    </p:animEffect>
                                    <p:set>
                                      <p:cBhvr>
                                        <p:cTn id="116" dur="1" fill="hold">
                                          <p:stCondLst>
                                            <p:cond delay="499"/>
                                          </p:stCondLst>
                                        </p:cTn>
                                        <p:tgtEl>
                                          <p:spTgt spid="46"/>
                                        </p:tgtEl>
                                        <p:attrNameLst>
                                          <p:attrName>style.visibility</p:attrName>
                                        </p:attrNameLst>
                                      </p:cBhvr>
                                      <p:to>
                                        <p:strVal val="hidden"/>
                                      </p:to>
                                    </p:set>
                                  </p:childTnLst>
                                </p:cTn>
                              </p:par>
                              <p:par>
                                <p:cTn id="117" presetID="10" presetClass="exit" presetSubtype="0" fill="hold" grpId="1" nodeType="withEffect">
                                  <p:stCondLst>
                                    <p:cond delay="0"/>
                                  </p:stCondLst>
                                  <p:childTnLst>
                                    <p:animEffect transition="out" filter="fade">
                                      <p:cBhvr>
                                        <p:cTn id="118" dur="500"/>
                                        <p:tgtEl>
                                          <p:spTgt spid="47"/>
                                        </p:tgtEl>
                                      </p:cBhvr>
                                    </p:animEffect>
                                    <p:set>
                                      <p:cBhvr>
                                        <p:cTn id="119" dur="1" fill="hold">
                                          <p:stCondLst>
                                            <p:cond delay="499"/>
                                          </p:stCondLst>
                                        </p:cTn>
                                        <p:tgtEl>
                                          <p:spTgt spid="47"/>
                                        </p:tgtEl>
                                        <p:attrNameLst>
                                          <p:attrName>style.visibility</p:attrName>
                                        </p:attrNameLst>
                                      </p:cBhvr>
                                      <p:to>
                                        <p:strVal val="hidden"/>
                                      </p:to>
                                    </p:set>
                                  </p:childTnLst>
                                </p:cTn>
                              </p:par>
                            </p:childTnLst>
                          </p:cTn>
                        </p:par>
                        <p:par>
                          <p:cTn id="120" fill="hold">
                            <p:stCondLst>
                              <p:cond delay="500"/>
                            </p:stCondLst>
                            <p:childTnLst>
                              <p:par>
                                <p:cTn id="121" presetID="2" presetClass="entr" presetSubtype="4" decel="100000" fill="hold" grpId="0" nodeType="afterEffect">
                                  <p:stCondLst>
                                    <p:cond delay="0"/>
                                  </p:stCondLst>
                                  <p:childTnLst>
                                    <p:set>
                                      <p:cBhvr>
                                        <p:cTn id="122" dur="1" fill="hold">
                                          <p:stCondLst>
                                            <p:cond delay="0"/>
                                          </p:stCondLst>
                                        </p:cTn>
                                        <p:tgtEl>
                                          <p:spTgt spid="60"/>
                                        </p:tgtEl>
                                        <p:attrNameLst>
                                          <p:attrName>style.visibility</p:attrName>
                                        </p:attrNameLst>
                                      </p:cBhvr>
                                      <p:to>
                                        <p:strVal val="visible"/>
                                      </p:to>
                                    </p:set>
                                    <p:anim calcmode="lin" valueType="num">
                                      <p:cBhvr additive="base">
                                        <p:cTn id="123" dur="500" fill="hold"/>
                                        <p:tgtEl>
                                          <p:spTgt spid="60"/>
                                        </p:tgtEl>
                                        <p:attrNameLst>
                                          <p:attrName>ppt_x</p:attrName>
                                        </p:attrNameLst>
                                      </p:cBhvr>
                                      <p:tavLst>
                                        <p:tav tm="0">
                                          <p:val>
                                            <p:strVal val="#ppt_x"/>
                                          </p:val>
                                        </p:tav>
                                        <p:tav tm="100000">
                                          <p:val>
                                            <p:strVal val="#ppt_x"/>
                                          </p:val>
                                        </p:tav>
                                      </p:tavLst>
                                    </p:anim>
                                    <p:anim calcmode="lin" valueType="num">
                                      <p:cBhvr additive="base">
                                        <p:cTn id="124" dur="500" fill="hold"/>
                                        <p:tgtEl>
                                          <p:spTgt spid="60"/>
                                        </p:tgtEl>
                                        <p:attrNameLst>
                                          <p:attrName>ppt_y</p:attrName>
                                        </p:attrNameLst>
                                      </p:cBhvr>
                                      <p:tavLst>
                                        <p:tav tm="0">
                                          <p:val>
                                            <p:strVal val="1+#ppt_h/2"/>
                                          </p:val>
                                        </p:tav>
                                        <p:tav tm="100000">
                                          <p:val>
                                            <p:strVal val="#ppt_y"/>
                                          </p:val>
                                        </p:tav>
                                      </p:tavLst>
                                    </p:anim>
                                  </p:childTnLst>
                                </p:cTn>
                              </p:par>
                            </p:childTnLst>
                          </p:cTn>
                        </p:par>
                        <p:par>
                          <p:cTn id="125" fill="hold">
                            <p:stCondLst>
                              <p:cond delay="1000"/>
                            </p:stCondLst>
                            <p:childTnLst>
                              <p:par>
                                <p:cTn id="126" presetID="12" presetClass="entr" presetSubtype="4" fill="hold" grpId="0" nodeType="afterEffect">
                                  <p:stCondLst>
                                    <p:cond delay="0"/>
                                  </p:stCondLst>
                                  <p:childTnLst>
                                    <p:set>
                                      <p:cBhvr>
                                        <p:cTn id="127" dur="1" fill="hold">
                                          <p:stCondLst>
                                            <p:cond delay="0"/>
                                          </p:stCondLst>
                                        </p:cTn>
                                        <p:tgtEl>
                                          <p:spTgt spid="3"/>
                                        </p:tgtEl>
                                        <p:attrNameLst>
                                          <p:attrName>style.visibility</p:attrName>
                                        </p:attrNameLst>
                                      </p:cBhvr>
                                      <p:to>
                                        <p:strVal val="visible"/>
                                      </p:to>
                                    </p:set>
                                    <p:anim calcmode="lin" valueType="num">
                                      <p:cBhvr additive="base">
                                        <p:cTn id="128" dur="500"/>
                                        <p:tgtEl>
                                          <p:spTgt spid="3"/>
                                        </p:tgtEl>
                                        <p:attrNameLst>
                                          <p:attrName>ppt_y</p:attrName>
                                        </p:attrNameLst>
                                      </p:cBhvr>
                                      <p:tavLst>
                                        <p:tav tm="0">
                                          <p:val>
                                            <p:strVal val="#ppt_y+#ppt_h*1.125000"/>
                                          </p:val>
                                        </p:tav>
                                        <p:tav tm="100000">
                                          <p:val>
                                            <p:strVal val="#ppt_y"/>
                                          </p:val>
                                        </p:tav>
                                      </p:tavLst>
                                    </p:anim>
                                    <p:animEffect transition="in" filter="wipe(up)">
                                      <p:cBhvr>
                                        <p:cTn id="129" dur="500"/>
                                        <p:tgtEl>
                                          <p:spTgt spid="3"/>
                                        </p:tgtEl>
                                      </p:cBhvr>
                                    </p:animEffect>
                                  </p:childTnLst>
                                </p:cTn>
                              </p:par>
                            </p:childTnLst>
                          </p:cTn>
                        </p:par>
                        <p:par>
                          <p:cTn id="130" fill="hold">
                            <p:stCondLst>
                              <p:cond delay="1500"/>
                            </p:stCondLst>
                            <p:childTnLst>
                              <p:par>
                                <p:cTn id="131" presetID="19" presetClass="emph" presetSubtype="0" fill="hold" grpId="1" nodeType="afterEffect">
                                  <p:stCondLst>
                                    <p:cond delay="0"/>
                                  </p:stCondLst>
                                  <p:childTnLst>
                                    <p:animClr clrSpc="rgb" dir="cw">
                                      <p:cBhvr override="childStyle">
                                        <p:cTn id="132" dur="2000" fill="hold"/>
                                        <p:tgtEl>
                                          <p:spTgt spid="67"/>
                                        </p:tgtEl>
                                        <p:attrNameLst>
                                          <p:attrName>style.color</p:attrName>
                                        </p:attrNameLst>
                                      </p:cBhvr>
                                      <p:to>
                                        <a:srgbClr val="92D050"/>
                                      </p:to>
                                    </p:animClr>
                                    <p:animClr clrSpc="rgb" dir="cw">
                                      <p:cBhvr>
                                        <p:cTn id="133" dur="2000" fill="hold"/>
                                        <p:tgtEl>
                                          <p:spTgt spid="67"/>
                                        </p:tgtEl>
                                        <p:attrNameLst>
                                          <p:attrName>fillcolor</p:attrName>
                                        </p:attrNameLst>
                                      </p:cBhvr>
                                      <p:to>
                                        <a:srgbClr val="92D050"/>
                                      </p:to>
                                    </p:animClr>
                                    <p:set>
                                      <p:cBhvr>
                                        <p:cTn id="134" dur="2000" fill="hold"/>
                                        <p:tgtEl>
                                          <p:spTgt spid="67"/>
                                        </p:tgtEl>
                                        <p:attrNameLst>
                                          <p:attrName>fill.type</p:attrName>
                                        </p:attrNameLst>
                                      </p:cBhvr>
                                      <p:to>
                                        <p:strVal val="solid"/>
                                      </p:to>
                                    </p:set>
                                    <p:set>
                                      <p:cBhvr>
                                        <p:cTn id="135" dur="2000" fill="hold"/>
                                        <p:tgtEl>
                                          <p:spTgt spid="67"/>
                                        </p:tgtEl>
                                        <p:attrNameLst>
                                          <p:attrName>fill.on</p:attrName>
                                        </p:attrNameLst>
                                      </p:cBhvr>
                                      <p:to>
                                        <p:strVal val="true"/>
                                      </p:to>
                                    </p:set>
                                  </p:childTnLst>
                                </p:cTn>
                              </p:par>
                              <p:par>
                                <p:cTn id="136" presetID="19" presetClass="emph" presetSubtype="0" fill="hold" grpId="1" nodeType="withEffect">
                                  <p:stCondLst>
                                    <p:cond delay="0"/>
                                  </p:stCondLst>
                                  <p:childTnLst>
                                    <p:animClr clrSpc="rgb" dir="cw">
                                      <p:cBhvr override="childStyle">
                                        <p:cTn id="137" dur="2000" fill="hold"/>
                                        <p:tgtEl>
                                          <p:spTgt spid="68"/>
                                        </p:tgtEl>
                                        <p:attrNameLst>
                                          <p:attrName>style.color</p:attrName>
                                        </p:attrNameLst>
                                      </p:cBhvr>
                                      <p:to>
                                        <a:srgbClr val="92D050"/>
                                      </p:to>
                                    </p:animClr>
                                    <p:animClr clrSpc="rgb" dir="cw">
                                      <p:cBhvr>
                                        <p:cTn id="138" dur="2000" fill="hold"/>
                                        <p:tgtEl>
                                          <p:spTgt spid="68"/>
                                        </p:tgtEl>
                                        <p:attrNameLst>
                                          <p:attrName>fillcolor</p:attrName>
                                        </p:attrNameLst>
                                      </p:cBhvr>
                                      <p:to>
                                        <a:srgbClr val="92D050"/>
                                      </p:to>
                                    </p:animClr>
                                    <p:set>
                                      <p:cBhvr>
                                        <p:cTn id="139" dur="2000" fill="hold"/>
                                        <p:tgtEl>
                                          <p:spTgt spid="68"/>
                                        </p:tgtEl>
                                        <p:attrNameLst>
                                          <p:attrName>fill.type</p:attrName>
                                        </p:attrNameLst>
                                      </p:cBhvr>
                                      <p:to>
                                        <p:strVal val="solid"/>
                                      </p:to>
                                    </p:set>
                                    <p:set>
                                      <p:cBhvr>
                                        <p:cTn id="140" dur="2000" fill="hold"/>
                                        <p:tgtEl>
                                          <p:spTgt spid="68"/>
                                        </p:tgtEl>
                                        <p:attrNameLst>
                                          <p:attrName>fill.on</p:attrName>
                                        </p:attrNameLst>
                                      </p:cBhvr>
                                      <p:to>
                                        <p:strVal val="true"/>
                                      </p:to>
                                    </p:set>
                                  </p:childTnLst>
                                </p:cTn>
                              </p:par>
                              <p:par>
                                <p:cTn id="141" presetID="19" presetClass="emph" presetSubtype="0" fill="hold" grpId="1" nodeType="withEffect">
                                  <p:stCondLst>
                                    <p:cond delay="0"/>
                                  </p:stCondLst>
                                  <p:childTnLst>
                                    <p:animClr clrSpc="rgb" dir="cw">
                                      <p:cBhvr override="childStyle">
                                        <p:cTn id="142" dur="2000" fill="hold"/>
                                        <p:tgtEl>
                                          <p:spTgt spid="90"/>
                                        </p:tgtEl>
                                        <p:attrNameLst>
                                          <p:attrName>style.color</p:attrName>
                                        </p:attrNameLst>
                                      </p:cBhvr>
                                      <p:to>
                                        <a:srgbClr val="92D050"/>
                                      </p:to>
                                    </p:animClr>
                                    <p:animClr clrSpc="rgb" dir="cw">
                                      <p:cBhvr>
                                        <p:cTn id="143" dur="2000" fill="hold"/>
                                        <p:tgtEl>
                                          <p:spTgt spid="90"/>
                                        </p:tgtEl>
                                        <p:attrNameLst>
                                          <p:attrName>fillcolor</p:attrName>
                                        </p:attrNameLst>
                                      </p:cBhvr>
                                      <p:to>
                                        <a:srgbClr val="92D050"/>
                                      </p:to>
                                    </p:animClr>
                                    <p:set>
                                      <p:cBhvr>
                                        <p:cTn id="144" dur="2000" fill="hold"/>
                                        <p:tgtEl>
                                          <p:spTgt spid="90"/>
                                        </p:tgtEl>
                                        <p:attrNameLst>
                                          <p:attrName>fill.type</p:attrName>
                                        </p:attrNameLst>
                                      </p:cBhvr>
                                      <p:to>
                                        <p:strVal val="solid"/>
                                      </p:to>
                                    </p:set>
                                    <p:set>
                                      <p:cBhvr>
                                        <p:cTn id="145" dur="2000" fill="hold"/>
                                        <p:tgtEl>
                                          <p:spTgt spid="90"/>
                                        </p:tgtEl>
                                        <p:attrNameLst>
                                          <p:attrName>fill.on</p:attrName>
                                        </p:attrNameLst>
                                      </p:cBhvr>
                                      <p:to>
                                        <p:strVal val="true"/>
                                      </p:to>
                                    </p:set>
                                  </p:childTnLst>
                                </p:cTn>
                              </p:par>
                              <p:par>
                                <p:cTn id="146" presetID="7" presetClass="emph" presetSubtype="2" fill="hold" nodeType="withEffect">
                                  <p:stCondLst>
                                    <p:cond delay="0"/>
                                  </p:stCondLst>
                                  <p:childTnLst>
                                    <p:animClr clrSpc="rgb" dir="cw">
                                      <p:cBhvr>
                                        <p:cTn id="147" dur="2000" fill="hold"/>
                                        <p:tgtEl>
                                          <p:spTgt spid="67"/>
                                        </p:tgtEl>
                                        <p:attrNameLst>
                                          <p:attrName>stroke.color</p:attrName>
                                        </p:attrNameLst>
                                      </p:cBhvr>
                                      <p:to>
                                        <a:srgbClr val="92D050"/>
                                      </p:to>
                                    </p:animClr>
                                    <p:set>
                                      <p:cBhvr>
                                        <p:cTn id="148" dur="2000" fill="hold"/>
                                        <p:tgtEl>
                                          <p:spTgt spid="67"/>
                                        </p:tgtEl>
                                        <p:attrNameLst>
                                          <p:attrName>stroke.on</p:attrName>
                                        </p:attrNameLst>
                                      </p:cBhvr>
                                      <p:to>
                                        <p:strVal val="true"/>
                                      </p:to>
                                    </p:set>
                                  </p:childTnLst>
                                </p:cTn>
                              </p:par>
                              <p:par>
                                <p:cTn id="149" presetID="7" presetClass="emph" presetSubtype="2" fill="hold" nodeType="withEffect">
                                  <p:stCondLst>
                                    <p:cond delay="0"/>
                                  </p:stCondLst>
                                  <p:childTnLst>
                                    <p:animClr clrSpc="rgb" dir="cw">
                                      <p:cBhvr>
                                        <p:cTn id="150" dur="2000" fill="hold"/>
                                        <p:tgtEl>
                                          <p:spTgt spid="68"/>
                                        </p:tgtEl>
                                        <p:attrNameLst>
                                          <p:attrName>stroke.color</p:attrName>
                                        </p:attrNameLst>
                                      </p:cBhvr>
                                      <p:to>
                                        <a:srgbClr val="92D050"/>
                                      </p:to>
                                    </p:animClr>
                                    <p:set>
                                      <p:cBhvr>
                                        <p:cTn id="151" dur="2000" fill="hold"/>
                                        <p:tgtEl>
                                          <p:spTgt spid="68"/>
                                        </p:tgtEl>
                                        <p:attrNameLst>
                                          <p:attrName>stroke.on</p:attrName>
                                        </p:attrNameLst>
                                      </p:cBhvr>
                                      <p:to>
                                        <p:strVal val="true"/>
                                      </p:to>
                                    </p:set>
                                  </p:childTnLst>
                                </p:cTn>
                              </p:par>
                              <p:par>
                                <p:cTn id="152" presetID="7" presetClass="emph" presetSubtype="2" fill="hold" nodeType="withEffect">
                                  <p:stCondLst>
                                    <p:cond delay="0"/>
                                  </p:stCondLst>
                                  <p:childTnLst>
                                    <p:animClr clrSpc="rgb" dir="cw">
                                      <p:cBhvr>
                                        <p:cTn id="153" dur="2000" fill="hold"/>
                                        <p:tgtEl>
                                          <p:spTgt spid="90"/>
                                        </p:tgtEl>
                                        <p:attrNameLst>
                                          <p:attrName>stroke.color</p:attrName>
                                        </p:attrNameLst>
                                      </p:cBhvr>
                                      <p:to>
                                        <a:srgbClr val="92D050"/>
                                      </p:to>
                                    </p:animClr>
                                    <p:set>
                                      <p:cBhvr>
                                        <p:cTn id="154" dur="2000" fill="hold"/>
                                        <p:tgtEl>
                                          <p:spTgt spid="9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1" grpId="1"/>
      <p:bldP spid="47" grpId="0"/>
      <p:bldP spid="47" grpId="1"/>
      <p:bldP spid="3" grpId="0" animBg="1"/>
      <p:bldP spid="64" grpId="0" animBg="1"/>
      <p:bldP spid="65" grpId="0" animBg="1"/>
      <p:bldP spid="66" grpId="0" animBg="1"/>
      <p:bldP spid="67" grpId="0" animBg="1"/>
      <p:bldP spid="67" grpId="1" animBg="1"/>
      <p:bldP spid="68" grpId="0" animBg="1"/>
      <p:bldP spid="68" grpId="1" animBg="1"/>
      <p:bldP spid="69"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0" grpId="1" animBg="1"/>
      <p:bldP spid="94" grpId="0" animBg="1"/>
      <p:bldP spid="95" grpId="0" animBg="1"/>
      <p:bldP spid="6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pic>
        <p:nvPicPr>
          <p:cNvPr id="91" name="Picture 90"/>
          <p:cNvPicPr>
            <a:picLocks noChangeAspect="1"/>
          </p:cNvPicPr>
          <p:nvPr/>
        </p:nvPicPr>
        <p:blipFill>
          <a:blip r:embed="rId3"/>
          <a:stretch>
            <a:fillRect/>
          </a:stretch>
        </p:blipFill>
        <p:spPr>
          <a:xfrm>
            <a:off x="4047585" y="3393876"/>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sp>
        <p:nvSpPr>
          <p:cNvPr id="45" name="Hexagon 44"/>
          <p:cNvSpPr/>
          <p:nvPr/>
        </p:nvSpPr>
        <p:spPr bwMode="auto">
          <a:xfrm>
            <a:off x="6544130" y="935026"/>
            <a:ext cx="2070378" cy="1784807"/>
          </a:xfrm>
          <a:prstGeom prst="hexagon">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03" rtl="0" eaLnBrk="0" fontAlgn="base" latinLnBrk="0" hangingPunct="0">
              <a:lnSpc>
                <a:spcPct val="90000"/>
              </a:lnSpc>
              <a:spcBef>
                <a:spcPct val="0"/>
              </a:spcBef>
              <a:spcAft>
                <a:spcPct val="0"/>
              </a:spcAft>
              <a:buClrTx/>
              <a:buSzTx/>
              <a:buFontTx/>
              <a:buNone/>
              <a:tabLst/>
              <a:defRPr/>
            </a:pPr>
            <a:endParaRPr lang="en-US" sz="1499" dirty="0">
              <a:solidFill>
                <a:srgbClr val="FFFFFF"/>
              </a:solidFill>
              <a:latin typeface="Segoe UI Semibold" panose="020B0702040204020203" pitchFamily="34" charset="0"/>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7765143"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47221"/>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sp>
        <p:nvSpPr>
          <p:cNvPr id="32" name="TextBox 31"/>
          <p:cNvSpPr txBox="1"/>
          <p:nvPr/>
        </p:nvSpPr>
        <p:spPr>
          <a:xfrm>
            <a:off x="6878095" y="2309070"/>
            <a:ext cx="5294187" cy="2206758"/>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13800" b="0" i="0" u="none" strike="noStrike" kern="1200" cap="none" spc="0" normalizeH="0" baseline="0" noProof="0" dirty="0" smtClean="0">
                <a:ln>
                  <a:noFill/>
                </a:ln>
                <a:effectLst/>
                <a:uLnTx/>
                <a:uFillTx/>
                <a:latin typeface="Segoe UI Light"/>
                <a:ea typeface="MS PGothic" panose="020B0600070205080204" pitchFamily="34" charset="-128"/>
                <a:cs typeface="+mn-cs"/>
              </a:rPr>
              <a:t>Azure</a:t>
            </a:r>
            <a:endParaRPr kumimoji="0" lang="en-US" sz="13800" b="0" i="0" u="none" strike="noStrike" kern="1200" cap="none" spc="0" normalizeH="0" baseline="0" noProof="0" dirty="0">
              <a:ln>
                <a:noFill/>
              </a:ln>
              <a:effectLst/>
              <a:uLnTx/>
              <a:uFillTx/>
              <a:latin typeface="Segoe UI Light"/>
              <a:ea typeface="MS PGothic" panose="020B0600070205080204" pitchFamily="34" charset="-128"/>
              <a:cs typeface="+mn-cs"/>
            </a:endParaRPr>
          </a:p>
        </p:txBody>
      </p:sp>
    </p:spTree>
    <p:extLst>
      <p:ext uri="{BB962C8B-B14F-4D97-AF65-F5344CB8AC3E}">
        <p14:creationId xmlns:p14="http://schemas.microsoft.com/office/powerpoint/2010/main" val="428761911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3"/>
                                        </p:tgtEl>
                                        <p:attrNameLst>
                                          <p:attrName>style.visibility</p:attrName>
                                        </p:attrNameLst>
                                      </p:cBhvr>
                                      <p:to>
                                        <p:strVal val="visible"/>
                                      </p:to>
                                    </p:set>
                                    <p:animEffect transition="in" filter="fade">
                                      <p:cBhvr>
                                        <p:cTn id="11" dur="500"/>
                                        <p:tgtEl>
                                          <p:spTgt spid="8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500"/>
                                        <p:tgtEl>
                                          <p:spTgt spid="8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500"/>
                                        <p:tgtEl>
                                          <p:spTgt spid="7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9"/>
                                        </p:tgtEl>
                                        <p:attrNameLst>
                                          <p:attrName>style.visibility</p:attrName>
                                        </p:attrNameLst>
                                      </p:cBhvr>
                                      <p:to>
                                        <p:strVal val="visible"/>
                                      </p:to>
                                    </p:set>
                                    <p:animEffect transition="in" filter="fade">
                                      <p:cBhvr>
                                        <p:cTn id="23" dur="500"/>
                                        <p:tgtEl>
                                          <p:spTgt spid="89"/>
                                        </p:tgtEl>
                                      </p:cBhvr>
                                    </p:animEffect>
                                  </p:childTnLst>
                                </p:cTn>
                              </p:par>
                              <p:par>
                                <p:cTn id="24" presetID="10" presetClass="entr" presetSubtype="0" fill="hold"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fade">
                                      <p:cBhvr>
                                        <p:cTn id="26" dur="250"/>
                                        <p:tgtEl>
                                          <p:spTgt spid="63"/>
                                        </p:tgtEl>
                                      </p:cBhvr>
                                    </p:animEffect>
                                  </p:childTnLst>
                                </p:cTn>
                              </p:par>
                              <p:par>
                                <p:cTn id="27" presetID="10" presetClass="entr" presetSubtype="0" fill="hold" nodeType="withEffect">
                                  <p:stCondLst>
                                    <p:cond delay="50"/>
                                  </p:stCondLst>
                                  <p:childTnLst>
                                    <p:set>
                                      <p:cBhvr>
                                        <p:cTn id="28" dur="1" fill="hold">
                                          <p:stCondLst>
                                            <p:cond delay="0"/>
                                          </p:stCondLst>
                                        </p:cTn>
                                        <p:tgtEl>
                                          <p:spTgt spid="92"/>
                                        </p:tgtEl>
                                        <p:attrNameLst>
                                          <p:attrName>style.visibility</p:attrName>
                                        </p:attrNameLst>
                                      </p:cBhvr>
                                      <p:to>
                                        <p:strVal val="visible"/>
                                      </p:to>
                                    </p:set>
                                    <p:animEffect transition="in" filter="fade">
                                      <p:cBhvr>
                                        <p:cTn id="29" dur="250"/>
                                        <p:tgtEl>
                                          <p:spTgt spid="92"/>
                                        </p:tgtEl>
                                      </p:cBhvr>
                                    </p:animEffect>
                                  </p:childTnLst>
                                </p:cTn>
                              </p:par>
                              <p:par>
                                <p:cTn id="30" presetID="10" presetClass="entr" presetSubtype="0" fill="hold" nodeType="withEffect">
                                  <p:stCondLst>
                                    <p:cond delay="10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250"/>
                                        <p:tgtEl>
                                          <p:spTgt spid="90"/>
                                        </p:tgtEl>
                                      </p:cBhvr>
                                    </p:animEffect>
                                  </p:childTnLst>
                                </p:cTn>
                              </p:par>
                              <p:par>
                                <p:cTn id="33" presetID="10" presetClass="entr" presetSubtype="0" fill="hold" nodeType="withEffect">
                                  <p:stCondLst>
                                    <p:cond delay="15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250"/>
                                        <p:tgtEl>
                                          <p:spTgt spid="75"/>
                                        </p:tgtEl>
                                      </p:cBhvr>
                                    </p:animEffect>
                                  </p:childTnLst>
                                </p:cTn>
                              </p:par>
                              <p:par>
                                <p:cTn id="36" presetID="10" presetClass="entr" presetSubtype="0" fill="hold" nodeType="withEffect">
                                  <p:stCondLst>
                                    <p:cond delay="200"/>
                                  </p:stCondLst>
                                  <p:childTnLst>
                                    <p:set>
                                      <p:cBhvr>
                                        <p:cTn id="37" dur="1" fill="hold">
                                          <p:stCondLst>
                                            <p:cond delay="0"/>
                                          </p:stCondLst>
                                        </p:cTn>
                                        <p:tgtEl>
                                          <p:spTgt spid="74"/>
                                        </p:tgtEl>
                                        <p:attrNameLst>
                                          <p:attrName>style.visibility</p:attrName>
                                        </p:attrNameLst>
                                      </p:cBhvr>
                                      <p:to>
                                        <p:strVal val="visible"/>
                                      </p:to>
                                    </p:set>
                                    <p:animEffect transition="in" filter="fade">
                                      <p:cBhvr>
                                        <p:cTn id="38" dur="250"/>
                                        <p:tgtEl>
                                          <p:spTgt spid="74"/>
                                        </p:tgtEl>
                                      </p:cBhvr>
                                    </p:animEffect>
                                  </p:childTnLst>
                                </p:cTn>
                              </p:par>
                              <p:par>
                                <p:cTn id="39" presetID="10" presetClass="entr" presetSubtype="0" fill="hold" nodeType="withEffect">
                                  <p:stCondLst>
                                    <p:cond delay="250"/>
                                  </p:stCondLst>
                                  <p:childTnLst>
                                    <p:set>
                                      <p:cBhvr>
                                        <p:cTn id="40" dur="1" fill="hold">
                                          <p:stCondLst>
                                            <p:cond delay="0"/>
                                          </p:stCondLst>
                                        </p:cTn>
                                        <p:tgtEl>
                                          <p:spTgt spid="91"/>
                                        </p:tgtEl>
                                        <p:attrNameLst>
                                          <p:attrName>style.visibility</p:attrName>
                                        </p:attrNameLst>
                                      </p:cBhvr>
                                      <p:to>
                                        <p:strVal val="visible"/>
                                      </p:to>
                                    </p:set>
                                    <p:animEffect transition="in" filter="fade">
                                      <p:cBhvr>
                                        <p:cTn id="41" dur="250"/>
                                        <p:tgtEl>
                                          <p:spTgt spid="91"/>
                                        </p:tgtEl>
                                      </p:cBhvr>
                                    </p:animEffect>
                                  </p:childTnLst>
                                </p:cTn>
                              </p:par>
                              <p:par>
                                <p:cTn id="42" presetID="10" presetClass="entr" presetSubtype="0" fill="hold" nodeType="withEffect">
                                  <p:stCondLst>
                                    <p:cond delay="30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250"/>
                                        <p:tgtEl>
                                          <p:spTgt spid="87"/>
                                        </p:tgtEl>
                                      </p:cBhvr>
                                    </p:animEffect>
                                  </p:childTnLst>
                                </p:cTn>
                              </p:par>
                              <p:par>
                                <p:cTn id="45" presetID="10" presetClass="entr" presetSubtype="0" fill="hold" nodeType="withEffect">
                                  <p:stCondLst>
                                    <p:cond delay="350"/>
                                  </p:stCondLst>
                                  <p:childTnLst>
                                    <p:set>
                                      <p:cBhvr>
                                        <p:cTn id="46" dur="1" fill="hold">
                                          <p:stCondLst>
                                            <p:cond delay="0"/>
                                          </p:stCondLst>
                                        </p:cTn>
                                        <p:tgtEl>
                                          <p:spTgt spid="88"/>
                                        </p:tgtEl>
                                        <p:attrNameLst>
                                          <p:attrName>style.visibility</p:attrName>
                                        </p:attrNameLst>
                                      </p:cBhvr>
                                      <p:to>
                                        <p:strVal val="visible"/>
                                      </p:to>
                                    </p:set>
                                    <p:animEffect transition="in" filter="fade">
                                      <p:cBhvr>
                                        <p:cTn id="47" dur="250"/>
                                        <p:tgtEl>
                                          <p:spTgt spid="88"/>
                                        </p:tgtEl>
                                      </p:cBhvr>
                                    </p:animEffect>
                                  </p:childTnLst>
                                </p:cTn>
                              </p:par>
                              <p:par>
                                <p:cTn id="48" presetID="10" presetClass="entr" presetSubtype="0" fill="hold" nodeType="withEffect">
                                  <p:stCondLst>
                                    <p:cond delay="400"/>
                                  </p:stCondLst>
                                  <p:childTnLst>
                                    <p:set>
                                      <p:cBhvr>
                                        <p:cTn id="49" dur="1" fill="hold">
                                          <p:stCondLst>
                                            <p:cond delay="0"/>
                                          </p:stCondLst>
                                        </p:cTn>
                                        <p:tgtEl>
                                          <p:spTgt spid="73"/>
                                        </p:tgtEl>
                                        <p:attrNameLst>
                                          <p:attrName>style.visibility</p:attrName>
                                        </p:attrNameLst>
                                      </p:cBhvr>
                                      <p:to>
                                        <p:strVal val="visible"/>
                                      </p:to>
                                    </p:set>
                                    <p:animEffect transition="in" filter="fade">
                                      <p:cBhvr>
                                        <p:cTn id="50" dur="250"/>
                                        <p:tgtEl>
                                          <p:spTgt spid="73"/>
                                        </p:tgtEl>
                                      </p:cBhvr>
                                    </p:animEffect>
                                  </p:childTnLst>
                                </p:cTn>
                              </p:par>
                              <p:par>
                                <p:cTn id="51" presetID="10" presetClass="entr" presetSubtype="0" fill="hold" nodeType="withEffect">
                                  <p:stCondLst>
                                    <p:cond delay="450"/>
                                  </p:stCondLst>
                                  <p:childTnLst>
                                    <p:set>
                                      <p:cBhvr>
                                        <p:cTn id="52" dur="1" fill="hold">
                                          <p:stCondLst>
                                            <p:cond delay="0"/>
                                          </p:stCondLst>
                                        </p:cTn>
                                        <p:tgtEl>
                                          <p:spTgt spid="86"/>
                                        </p:tgtEl>
                                        <p:attrNameLst>
                                          <p:attrName>style.visibility</p:attrName>
                                        </p:attrNameLst>
                                      </p:cBhvr>
                                      <p:to>
                                        <p:strVal val="visible"/>
                                      </p:to>
                                    </p:set>
                                    <p:animEffect transition="in" filter="fade">
                                      <p:cBhvr>
                                        <p:cTn id="53" dur="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Rectangle 38"/>
          <p:cNvSpPr/>
          <p:nvPr/>
        </p:nvSpPr>
        <p:spPr bwMode="auto">
          <a:xfrm rot="18900000">
            <a:off x="6903192" y="2850972"/>
            <a:ext cx="1162975" cy="116297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43737" y="0"/>
            <a:ext cx="5392738"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7" name="Picture 86"/>
          <p:cNvPicPr>
            <a:picLocks noChangeAspect="1"/>
          </p:cNvPicPr>
          <p:nvPr/>
        </p:nvPicPr>
        <p:blipFill>
          <a:blip r:embed="rId3"/>
          <a:stretch>
            <a:fillRect/>
          </a:stretch>
        </p:blipFill>
        <p:spPr>
          <a:xfrm>
            <a:off x="834309" y="5229957"/>
            <a:ext cx="2158695" cy="1870033"/>
          </a:xfrm>
          <a:prstGeom prst="rect">
            <a:avLst/>
          </a:prstGeom>
        </p:spPr>
      </p:pic>
      <p:pic>
        <p:nvPicPr>
          <p:cNvPr id="88" name="Picture 87"/>
          <p:cNvPicPr>
            <a:picLocks noChangeAspect="1"/>
          </p:cNvPicPr>
          <p:nvPr/>
        </p:nvPicPr>
        <p:blipFill>
          <a:blip r:embed="rId3"/>
          <a:stretch>
            <a:fillRect/>
          </a:stretch>
        </p:blipFill>
        <p:spPr>
          <a:xfrm>
            <a:off x="846942" y="-289546"/>
            <a:ext cx="2143955" cy="1857264"/>
          </a:xfrm>
          <a:prstGeom prst="rect">
            <a:avLst/>
          </a:prstGeom>
        </p:spPr>
      </p:pic>
      <p:pic>
        <p:nvPicPr>
          <p:cNvPr id="89" name="Picture 88"/>
          <p:cNvPicPr>
            <a:picLocks noChangeAspect="1"/>
          </p:cNvPicPr>
          <p:nvPr/>
        </p:nvPicPr>
        <p:blipFill>
          <a:blip r:embed="rId3"/>
          <a:stretch>
            <a:fillRect/>
          </a:stretch>
        </p:blipFill>
        <p:spPr>
          <a:xfrm>
            <a:off x="2447386" y="596246"/>
            <a:ext cx="2183218" cy="1891277"/>
          </a:xfrm>
          <a:prstGeom prst="rect">
            <a:avLst/>
          </a:prstGeom>
        </p:spPr>
      </p:pic>
      <p:pic>
        <p:nvPicPr>
          <p:cNvPr id="90" name="Picture 89"/>
          <p:cNvPicPr>
            <a:picLocks noChangeAspect="1"/>
          </p:cNvPicPr>
          <p:nvPr/>
        </p:nvPicPr>
        <p:blipFill>
          <a:blip r:embed="rId3"/>
          <a:stretch>
            <a:fillRect/>
          </a:stretch>
        </p:blipFill>
        <p:spPr>
          <a:xfrm>
            <a:off x="4047585" y="1521533"/>
            <a:ext cx="2183218" cy="1891277"/>
          </a:xfrm>
          <a:prstGeom prst="rect">
            <a:avLst/>
          </a:prstGeom>
        </p:spPr>
      </p:pic>
      <p:pic>
        <p:nvPicPr>
          <p:cNvPr id="91" name="Picture 90"/>
          <p:cNvPicPr>
            <a:picLocks noChangeAspect="1"/>
          </p:cNvPicPr>
          <p:nvPr/>
        </p:nvPicPr>
        <p:blipFill>
          <a:blip r:embed="rId3"/>
          <a:stretch>
            <a:fillRect/>
          </a:stretch>
        </p:blipFill>
        <p:spPr>
          <a:xfrm>
            <a:off x="4047585" y="3393876"/>
            <a:ext cx="2183218" cy="1891277"/>
          </a:xfrm>
          <a:prstGeom prst="rect">
            <a:avLst/>
          </a:prstGeom>
        </p:spPr>
      </p:pic>
      <p:pic>
        <p:nvPicPr>
          <p:cNvPr id="92" name="Picture 91"/>
          <p:cNvPicPr>
            <a:picLocks noChangeAspect="1"/>
          </p:cNvPicPr>
          <p:nvPr/>
        </p:nvPicPr>
        <p:blipFill>
          <a:blip r:embed="rId3"/>
          <a:stretch>
            <a:fillRect/>
          </a:stretch>
        </p:blipFill>
        <p:spPr>
          <a:xfrm>
            <a:off x="2447386" y="4308275"/>
            <a:ext cx="2183218" cy="1891277"/>
          </a:xfrm>
          <a:prstGeom prst="rect">
            <a:avLst/>
          </a:prstGeom>
        </p:spPr>
      </p:pic>
      <p:pic>
        <p:nvPicPr>
          <p:cNvPr id="63" name="Picture 62"/>
          <p:cNvPicPr>
            <a:picLocks noChangeAspect="1"/>
          </p:cNvPicPr>
          <p:nvPr/>
        </p:nvPicPr>
        <p:blipFill>
          <a:blip r:embed="rId3"/>
          <a:stretch>
            <a:fillRect/>
          </a:stretch>
        </p:blipFill>
        <p:spPr>
          <a:xfrm>
            <a:off x="-752987" y="618764"/>
            <a:ext cx="2143955" cy="1857264"/>
          </a:xfrm>
          <a:prstGeom prst="rect">
            <a:avLst/>
          </a:prstGeom>
        </p:spPr>
      </p:pic>
      <p:pic>
        <p:nvPicPr>
          <p:cNvPr id="73" name="Picture 72"/>
          <p:cNvPicPr>
            <a:picLocks noChangeAspect="1"/>
          </p:cNvPicPr>
          <p:nvPr/>
        </p:nvPicPr>
        <p:blipFill>
          <a:blip r:embed="rId3"/>
          <a:stretch>
            <a:fillRect/>
          </a:stretch>
        </p:blipFill>
        <p:spPr>
          <a:xfrm>
            <a:off x="-752986" y="-1210036"/>
            <a:ext cx="2143955" cy="1857264"/>
          </a:xfrm>
          <a:prstGeom prst="rect">
            <a:avLst/>
          </a:prstGeom>
        </p:spPr>
      </p:pic>
      <p:pic>
        <p:nvPicPr>
          <p:cNvPr id="74" name="Picture 73"/>
          <p:cNvPicPr>
            <a:picLocks noChangeAspect="1"/>
          </p:cNvPicPr>
          <p:nvPr/>
        </p:nvPicPr>
        <p:blipFill>
          <a:blip r:embed="rId3"/>
          <a:stretch>
            <a:fillRect/>
          </a:stretch>
        </p:blipFill>
        <p:spPr>
          <a:xfrm>
            <a:off x="-746807" y="4320590"/>
            <a:ext cx="2143955" cy="1857264"/>
          </a:xfrm>
          <a:prstGeom prst="rect">
            <a:avLst/>
          </a:prstGeom>
        </p:spPr>
      </p:pic>
      <p:pic>
        <p:nvPicPr>
          <p:cNvPr id="75" name="Picture 74"/>
          <p:cNvPicPr>
            <a:picLocks noChangeAspect="1"/>
          </p:cNvPicPr>
          <p:nvPr/>
        </p:nvPicPr>
        <p:blipFill>
          <a:blip r:embed="rId3"/>
          <a:stretch>
            <a:fillRect/>
          </a:stretch>
        </p:blipFill>
        <p:spPr>
          <a:xfrm>
            <a:off x="-746807" y="2461971"/>
            <a:ext cx="2143955" cy="1866865"/>
          </a:xfrm>
          <a:prstGeom prst="rect">
            <a:avLst/>
          </a:prstGeom>
        </p:spPr>
      </p:pic>
      <p:sp>
        <p:nvSpPr>
          <p:cNvPr id="76" name="Rectangle 75"/>
          <p:cNvSpPr/>
          <p:nvPr/>
        </p:nvSpPr>
        <p:spPr bwMode="auto">
          <a:xfrm>
            <a:off x="-1" y="0"/>
            <a:ext cx="6583907" cy="6994525"/>
          </a:xfrm>
          <a:prstGeom prst="rect">
            <a:avLst/>
          </a:prstGeom>
          <a:gradFill flip="none" rotWithShape="1">
            <a:gsLst>
              <a:gs pos="0">
                <a:schemeClr val="bg2">
                  <a:alpha val="0"/>
                </a:schemeClr>
              </a:gs>
              <a:gs pos="100000">
                <a:schemeClr val="bg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77" name="Group 76"/>
          <p:cNvGrpSpPr/>
          <p:nvPr/>
        </p:nvGrpSpPr>
        <p:grpSpPr>
          <a:xfrm>
            <a:off x="2450758" y="2455881"/>
            <a:ext cx="2157064" cy="1865330"/>
            <a:chOff x="2450758" y="2455881"/>
            <a:chExt cx="2157064" cy="1865330"/>
          </a:xfrm>
        </p:grpSpPr>
        <p:pic>
          <p:nvPicPr>
            <p:cNvPr id="78" name="Picture 77"/>
            <p:cNvPicPr>
              <a:picLocks noChangeAspect="1"/>
            </p:cNvPicPr>
            <p:nvPr/>
          </p:nvPicPr>
          <p:blipFill>
            <a:blip r:embed="rId4"/>
            <a:stretch>
              <a:fillRect/>
            </a:stretch>
          </p:blipFill>
          <p:spPr>
            <a:xfrm>
              <a:off x="2450758" y="2455881"/>
              <a:ext cx="2157064" cy="1865330"/>
            </a:xfrm>
            <a:prstGeom prst="rect">
              <a:avLst/>
            </a:prstGeom>
          </p:spPr>
        </p:pic>
        <p:sp>
          <p:nvSpPr>
            <p:cNvPr id="79" name="Rectangle 78"/>
            <p:cNvSpPr/>
            <p:nvPr/>
          </p:nvSpPr>
          <p:spPr>
            <a:xfrm>
              <a:off x="2806867" y="3045748"/>
              <a:ext cx="1343766" cy="663502"/>
            </a:xfrm>
            <a:prstGeom prst="rect">
              <a:avLst/>
            </a:prstGeom>
          </p:spPr>
          <p:txBody>
            <a:bodyPr wrap="square">
              <a:spAutoFit/>
            </a:bodyPr>
            <a:lstStyle/>
            <a:p>
              <a:pPr lvl="0" algn="ctr" defTabSz="932372">
                <a:spcAft>
                  <a:spcPts val="1199"/>
                </a:spcAft>
                <a:defRPr/>
              </a:pPr>
              <a:r>
                <a:rPr lang="en-US" dirty="0">
                  <a:solidFill>
                    <a:srgbClr val="002050"/>
                  </a:solidFill>
                  <a:latin typeface="Segoe UI Semibold" panose="020B0702040204020203" pitchFamily="34" charset="0"/>
                  <a:cs typeface="Segoe UI Semibold" panose="020B0702040204020203" pitchFamily="34" charset="0"/>
                </a:rPr>
                <a:t>Enterprise proven</a:t>
              </a:r>
            </a:p>
          </p:txBody>
        </p:sp>
      </p:grpSp>
      <p:grpSp>
        <p:nvGrpSpPr>
          <p:cNvPr id="80" name="Group 79"/>
          <p:cNvGrpSpPr/>
          <p:nvPr/>
        </p:nvGrpSpPr>
        <p:grpSpPr>
          <a:xfrm>
            <a:off x="846989" y="3388791"/>
            <a:ext cx="2157064" cy="1865330"/>
            <a:chOff x="846989" y="3388791"/>
            <a:chExt cx="2157064" cy="1865330"/>
          </a:xfrm>
        </p:grpSpPr>
        <p:pic>
          <p:nvPicPr>
            <p:cNvPr id="81" name="Picture 80"/>
            <p:cNvPicPr>
              <a:picLocks noChangeAspect="1"/>
            </p:cNvPicPr>
            <p:nvPr/>
          </p:nvPicPr>
          <p:blipFill>
            <a:blip r:embed="rId4"/>
            <a:stretch>
              <a:fillRect/>
            </a:stretch>
          </p:blipFill>
          <p:spPr>
            <a:xfrm>
              <a:off x="846989" y="3388791"/>
              <a:ext cx="2157064" cy="1865330"/>
            </a:xfrm>
            <a:prstGeom prst="rect">
              <a:avLst/>
            </a:prstGeom>
          </p:spPr>
        </p:pic>
        <p:sp>
          <p:nvSpPr>
            <p:cNvPr id="82" name="Rectangle 81"/>
            <p:cNvSpPr/>
            <p:nvPr/>
          </p:nvSpPr>
          <p:spPr>
            <a:xfrm>
              <a:off x="1410016" y="4156018"/>
              <a:ext cx="896399"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Hybrid</a:t>
              </a:r>
            </a:p>
          </p:txBody>
        </p:sp>
      </p:grpSp>
      <p:grpSp>
        <p:nvGrpSpPr>
          <p:cNvPr id="83" name="Group 82"/>
          <p:cNvGrpSpPr/>
          <p:nvPr/>
        </p:nvGrpSpPr>
        <p:grpSpPr>
          <a:xfrm>
            <a:off x="840179" y="1547221"/>
            <a:ext cx="2157064" cy="1865330"/>
            <a:chOff x="840179" y="1547221"/>
            <a:chExt cx="2157064" cy="1865330"/>
          </a:xfrm>
        </p:grpSpPr>
        <p:pic>
          <p:nvPicPr>
            <p:cNvPr id="84" name="Picture 83"/>
            <p:cNvPicPr>
              <a:picLocks noChangeAspect="1"/>
            </p:cNvPicPr>
            <p:nvPr/>
          </p:nvPicPr>
          <p:blipFill>
            <a:blip r:embed="rId4"/>
            <a:stretch>
              <a:fillRect/>
            </a:stretch>
          </p:blipFill>
          <p:spPr>
            <a:xfrm>
              <a:off x="840179" y="1547221"/>
              <a:ext cx="2157064" cy="1865330"/>
            </a:xfrm>
            <a:prstGeom prst="rect">
              <a:avLst/>
            </a:prstGeom>
          </p:spPr>
        </p:pic>
        <p:sp>
          <p:nvSpPr>
            <p:cNvPr id="85" name="Rectangle 84"/>
            <p:cNvSpPr/>
            <p:nvPr/>
          </p:nvSpPr>
          <p:spPr>
            <a:xfrm>
              <a:off x="1202617" y="2309070"/>
              <a:ext cx="1425390" cy="341632"/>
            </a:xfrm>
            <a:prstGeom prst="rect">
              <a:avLst/>
            </a:prstGeom>
          </p:spPr>
          <p:txBody>
            <a:bodyPr wrap="none">
              <a:spAutoFit/>
            </a:bodyPr>
            <a:lstStyle/>
            <a:p>
              <a:pPr lvl="0" algn="ctr" defTabSz="932103">
                <a:lnSpc>
                  <a:spcPct val="90000"/>
                </a:lnSpc>
                <a:defRPr/>
              </a:pPr>
              <a:r>
                <a:rPr lang="en-US" dirty="0">
                  <a:solidFill>
                    <a:srgbClr val="002050"/>
                  </a:solidFill>
                  <a:latin typeface="Segoe UI Semibold" panose="020B0702040204020203" pitchFamily="34" charset="0"/>
                  <a:cs typeface="Segoe UI Semibold" panose="020B0702040204020203" pitchFamily="34" charset="0"/>
                </a:rPr>
                <a:t>Hyper-scale</a:t>
              </a:r>
            </a:p>
          </p:txBody>
        </p:sp>
      </p:grpSp>
      <p:pic>
        <p:nvPicPr>
          <p:cNvPr id="86" name="Picture 85"/>
          <p:cNvPicPr>
            <a:picLocks noChangeAspect="1"/>
          </p:cNvPicPr>
          <p:nvPr/>
        </p:nvPicPr>
        <p:blipFill>
          <a:blip r:embed="rId3"/>
          <a:stretch>
            <a:fillRect/>
          </a:stretch>
        </p:blipFill>
        <p:spPr>
          <a:xfrm>
            <a:off x="-748845" y="6154762"/>
            <a:ext cx="2143955" cy="1857264"/>
          </a:xfrm>
          <a:prstGeom prst="rect">
            <a:avLst/>
          </a:prstGeom>
        </p:spPr>
      </p:pic>
      <p:pic>
        <p:nvPicPr>
          <p:cNvPr id="13" name="Picture 12"/>
          <p:cNvPicPr>
            <a:picLocks noChangeAspect="1"/>
          </p:cNvPicPr>
          <p:nvPr/>
        </p:nvPicPr>
        <p:blipFill>
          <a:blip r:embed="rId5"/>
          <a:stretch>
            <a:fillRect/>
          </a:stretch>
        </p:blipFill>
        <p:spPr>
          <a:xfrm>
            <a:off x="8688434" y="1541884"/>
            <a:ext cx="3128350" cy="1778109"/>
          </a:xfrm>
          <a:prstGeom prst="rect">
            <a:avLst/>
          </a:prstGeom>
        </p:spPr>
      </p:pic>
      <p:pic>
        <p:nvPicPr>
          <p:cNvPr id="2" name="Picture 1"/>
          <p:cNvPicPr>
            <a:picLocks noChangeAspect="1"/>
          </p:cNvPicPr>
          <p:nvPr/>
        </p:nvPicPr>
        <p:blipFill>
          <a:blip r:embed="rId6"/>
          <a:stretch>
            <a:fillRect/>
          </a:stretch>
        </p:blipFill>
        <p:spPr>
          <a:xfrm>
            <a:off x="7286107" y="4899365"/>
            <a:ext cx="4914089" cy="2117462"/>
          </a:xfrm>
          <a:prstGeom prst="rect">
            <a:avLst/>
          </a:prstGeom>
        </p:spPr>
      </p:pic>
      <p:grpSp>
        <p:nvGrpSpPr>
          <p:cNvPr id="4" name="Group 3"/>
          <p:cNvGrpSpPr/>
          <p:nvPr/>
        </p:nvGrpSpPr>
        <p:grpSpPr>
          <a:xfrm>
            <a:off x="846053" y="3394724"/>
            <a:ext cx="2164772" cy="1871996"/>
            <a:chOff x="846053" y="3394724"/>
            <a:chExt cx="2164772" cy="1871996"/>
          </a:xfrm>
        </p:grpSpPr>
        <p:pic>
          <p:nvPicPr>
            <p:cNvPr id="45" name="Picture 44"/>
            <p:cNvPicPr>
              <a:picLocks noChangeAspect="1"/>
            </p:cNvPicPr>
            <p:nvPr/>
          </p:nvPicPr>
          <p:blipFill>
            <a:blip r:embed="rId7"/>
            <a:stretch>
              <a:fillRect/>
            </a:stretch>
          </p:blipFill>
          <p:spPr>
            <a:xfrm>
              <a:off x="846053" y="3394724"/>
              <a:ext cx="2164772" cy="1871996"/>
            </a:xfrm>
            <a:prstGeom prst="rect">
              <a:avLst/>
            </a:prstGeom>
          </p:spPr>
        </p:pic>
        <p:sp>
          <p:nvSpPr>
            <p:cNvPr id="47" name="Rectangle 46"/>
            <p:cNvSpPr/>
            <p:nvPr/>
          </p:nvSpPr>
          <p:spPr>
            <a:xfrm>
              <a:off x="1412912" y="4158020"/>
              <a:ext cx="896399" cy="341632"/>
            </a:xfrm>
            <a:prstGeom prst="rect">
              <a:avLst/>
            </a:prstGeom>
          </p:spPr>
          <p:txBody>
            <a:bodyPr wrap="none">
              <a:spAutoFit/>
            </a:bodyPr>
            <a:lstStyle/>
            <a:p>
              <a:pPr lvl="0" algn="ctr" defTabSz="932103">
                <a:lnSpc>
                  <a:spcPct val="90000"/>
                </a:lnSpc>
                <a:defRPr/>
              </a:pPr>
              <a:r>
                <a:rPr lang="en-US" dirty="0">
                  <a:latin typeface="Segoe UI Semibold" panose="020B0702040204020203" pitchFamily="34" charset="0"/>
                  <a:cs typeface="Segoe UI Semibold" panose="020B0702040204020203" pitchFamily="34" charset="0"/>
                </a:rPr>
                <a:t>Hybrid</a:t>
              </a:r>
            </a:p>
          </p:txBody>
        </p:sp>
      </p:grpSp>
      <p:sp>
        <p:nvSpPr>
          <p:cNvPr id="48" name="TextBox 47"/>
          <p:cNvSpPr txBox="1"/>
          <p:nvPr/>
        </p:nvSpPr>
        <p:spPr>
          <a:xfrm>
            <a:off x="7285037" y="791879"/>
            <a:ext cx="4896580" cy="849463"/>
          </a:xfrm>
          <a:prstGeom prst="rect">
            <a:avLst/>
          </a:prstGeom>
          <a:noFill/>
        </p:spPr>
        <p:txBody>
          <a:bodyPr wrap="square" lIns="182880" tIns="146304" rIns="182880" bIns="146304" rtlCol="0">
            <a:spAutoFit/>
          </a:bodyPr>
          <a:lstStyle/>
          <a:p>
            <a:pPr marL="0" marR="0" lvl="0" indent="0" algn="l" defTabSz="932372" rtl="0" eaLnBrk="0" fontAlgn="base" latinLnBrk="0" hangingPunct="0">
              <a:lnSpc>
                <a:spcPct val="90000"/>
              </a:lnSpc>
              <a:spcBef>
                <a:spcPct val="0"/>
              </a:spcBef>
              <a:spcAft>
                <a:spcPts val="600"/>
              </a:spcAft>
              <a:buClrTx/>
              <a:buSzTx/>
              <a:buFontTx/>
              <a:buNone/>
              <a:tabLst/>
              <a:defRPr/>
            </a:pPr>
            <a:r>
              <a:rPr kumimoji="0" lang="en-US" sz="4000" b="0" i="0" u="none" strike="noStrike" kern="1200" cap="none" spc="0" normalizeH="0" baseline="0" noProof="0" dirty="0" smtClean="0">
                <a:ln>
                  <a:noFill/>
                </a:ln>
                <a:solidFill>
                  <a:schemeClr val="bg2"/>
                </a:solidFill>
                <a:effectLst/>
                <a:uLnTx/>
                <a:uFillTx/>
                <a:latin typeface="Segoe UI Light"/>
                <a:ea typeface="MS PGothic" panose="020B0600070205080204" pitchFamily="34" charset="-128"/>
                <a:cs typeface="+mn-cs"/>
              </a:rPr>
              <a:t>Hybrid</a:t>
            </a:r>
            <a:endParaRPr kumimoji="0" lang="en-US" sz="4000" b="0" i="0" u="none" strike="noStrike" kern="1200" cap="none" spc="0" normalizeH="0" baseline="0" noProof="0" dirty="0">
              <a:ln>
                <a:noFill/>
              </a:ln>
              <a:solidFill>
                <a:schemeClr val="bg2"/>
              </a:solidFill>
              <a:effectLst/>
              <a:uLnTx/>
              <a:uFillTx/>
              <a:latin typeface="Segoe UI Light"/>
              <a:ea typeface="MS PGothic" panose="020B0600070205080204" pitchFamily="34" charset="-128"/>
              <a:cs typeface="+mn-cs"/>
            </a:endParaRPr>
          </a:p>
        </p:txBody>
      </p:sp>
      <p:sp>
        <p:nvSpPr>
          <p:cNvPr id="5" name="Up-Down Arrow 4"/>
          <p:cNvSpPr/>
          <p:nvPr/>
        </p:nvSpPr>
        <p:spPr bwMode="auto">
          <a:xfrm>
            <a:off x="10811435" y="3412551"/>
            <a:ext cx="430306" cy="2414508"/>
          </a:xfrm>
          <a:prstGeom prst="upDownArrow">
            <a:avLst/>
          </a:prstGeom>
          <a:solidFill>
            <a:srgbClr val="00B050"/>
          </a:solidFill>
          <a:ln>
            <a:noFill/>
            <a:headEnd type="none" w="med" len="med"/>
            <a:tailEnd type="none" w="med" len="med"/>
          </a:ln>
          <a:effectLst>
            <a:glow rad="101600">
              <a:schemeClr val="tx1">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10507255" y="6384040"/>
            <a:ext cx="1316322" cy="489365"/>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solidFill>
                  <a:schemeClr val="bg2"/>
                </a:solidFill>
                <a:latin typeface="Segoe UI Semibold" panose="020B0702040204020203" pitchFamily="34" charset="0"/>
                <a:cs typeface="Segoe UI Semibold" panose="020B0702040204020203" pitchFamily="34" charset="0"/>
              </a:rPr>
              <a:t>Azure Stack</a:t>
            </a:r>
          </a:p>
        </p:txBody>
      </p:sp>
      <p:sp>
        <p:nvSpPr>
          <p:cNvPr id="10" name="TextBox 9"/>
          <p:cNvSpPr txBox="1"/>
          <p:nvPr/>
        </p:nvSpPr>
        <p:spPr>
          <a:xfrm>
            <a:off x="8814460" y="5498829"/>
            <a:ext cx="1383264" cy="489365"/>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solidFill>
                  <a:schemeClr val="bg1"/>
                </a:solidFill>
              </a:rPr>
              <a:t>On-premises</a:t>
            </a:r>
          </a:p>
        </p:txBody>
      </p:sp>
    </p:spTree>
    <p:extLst>
      <p:ext uri="{BB962C8B-B14F-4D97-AF65-F5344CB8AC3E}">
        <p14:creationId xmlns:p14="http://schemas.microsoft.com/office/powerpoint/2010/main" val="4006397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 presetClass="entr" presetSubtype="2" decel="10000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250" fill="hold"/>
                                        <p:tgtEl>
                                          <p:spTgt spid="41"/>
                                        </p:tgtEl>
                                        <p:attrNameLst>
                                          <p:attrName>ppt_x</p:attrName>
                                        </p:attrNameLst>
                                      </p:cBhvr>
                                      <p:tavLst>
                                        <p:tav tm="0">
                                          <p:val>
                                            <p:strVal val="1+#ppt_w/2"/>
                                          </p:val>
                                        </p:tav>
                                        <p:tav tm="100000">
                                          <p:val>
                                            <p:strVal val="#ppt_x"/>
                                          </p:val>
                                        </p:tav>
                                      </p:tavLst>
                                    </p:anim>
                                    <p:anim calcmode="lin" valueType="num">
                                      <p:cBhvr additive="base">
                                        <p:cTn id="12" dur="250" fill="hold"/>
                                        <p:tgtEl>
                                          <p:spTgt spid="41"/>
                                        </p:tgtEl>
                                        <p:attrNameLst>
                                          <p:attrName>ppt_y</p:attrName>
                                        </p:attrNameLst>
                                      </p:cBhvr>
                                      <p:tavLst>
                                        <p:tav tm="0">
                                          <p:val>
                                            <p:strVal val="#ppt_y"/>
                                          </p:val>
                                        </p:tav>
                                        <p:tav tm="100000">
                                          <p:val>
                                            <p:strVal val="#ppt_y"/>
                                          </p:val>
                                        </p:tav>
                                      </p:tavLst>
                                    </p:anim>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250"/>
                                        <p:tgtEl>
                                          <p:spTgt spid="48"/>
                                        </p:tgtEl>
                                      </p:cBhvr>
                                    </p:animEffect>
                                  </p:childTnLst>
                                </p:cTn>
                              </p:par>
                            </p:childTnLst>
                          </p:cTn>
                        </p:par>
                        <p:par>
                          <p:cTn id="17" fill="hold">
                            <p:stCondLst>
                              <p:cond delay="1000"/>
                            </p:stCondLst>
                            <p:childTnLst>
                              <p:par>
                                <p:cTn id="18" presetID="12" presetClass="entr" presetSubtype="2" fill="hold" grpId="0" nodeType="afterEffect">
                                  <p:stCondLst>
                                    <p:cond delay="0"/>
                                  </p:stCondLst>
                                  <p:childTnLst>
                                    <p:set>
                                      <p:cBhvr>
                                        <p:cTn id="19" dur="1" fill="hold">
                                          <p:stCondLst>
                                            <p:cond delay="0"/>
                                          </p:stCondLst>
                                        </p:cTn>
                                        <p:tgtEl>
                                          <p:spTgt spid="39"/>
                                        </p:tgtEl>
                                        <p:attrNameLst>
                                          <p:attrName>style.visibility</p:attrName>
                                        </p:attrNameLst>
                                      </p:cBhvr>
                                      <p:to>
                                        <p:strVal val="visible"/>
                                      </p:to>
                                    </p:set>
                                    <p:anim calcmode="lin" valueType="num">
                                      <p:cBhvr additive="base">
                                        <p:cTn id="20" dur="250"/>
                                        <p:tgtEl>
                                          <p:spTgt spid="39"/>
                                        </p:tgtEl>
                                        <p:attrNameLst>
                                          <p:attrName>ppt_x</p:attrName>
                                        </p:attrNameLst>
                                      </p:cBhvr>
                                      <p:tavLst>
                                        <p:tav tm="0">
                                          <p:val>
                                            <p:strVal val="#ppt_x+#ppt_w*1.125000"/>
                                          </p:val>
                                        </p:tav>
                                        <p:tav tm="100000">
                                          <p:val>
                                            <p:strVal val="#ppt_x"/>
                                          </p:val>
                                        </p:tav>
                                      </p:tavLst>
                                    </p:anim>
                                    <p:animEffect transition="in" filter="wipe(left)">
                                      <p:cBhvr>
                                        <p:cTn id="21" dur="250"/>
                                        <p:tgtEl>
                                          <p:spTgt spid="39"/>
                                        </p:tgtEl>
                                      </p:cBhvr>
                                    </p:animEffect>
                                  </p:childTnLst>
                                </p:cTn>
                              </p:par>
                            </p:childTnLst>
                          </p:cTn>
                        </p:par>
                        <p:par>
                          <p:cTn id="22" fill="hold">
                            <p:stCondLst>
                              <p:cond delay="1250"/>
                            </p:stCondLst>
                            <p:childTnLst>
                              <p:par>
                                <p:cTn id="23" presetID="10" presetClass="entr" presetSubtype="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250"/>
                                        <p:tgtEl>
                                          <p:spTgt spid="2"/>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250"/>
                                        <p:tgtEl>
                                          <p:spTgt spid="13"/>
                                        </p:tgtEl>
                                      </p:cBhvr>
                                    </p:animEffect>
                                  </p:childTnLst>
                                </p:cTn>
                              </p:par>
                            </p:childTnLst>
                          </p:cTn>
                        </p:par>
                        <p:par>
                          <p:cTn id="30" fill="hold">
                            <p:stCondLst>
                              <p:cond delay="1750"/>
                            </p:stCondLst>
                            <p:childTnLst>
                              <p:par>
                                <p:cTn id="31" presetID="16" presetClass="entr" presetSubtype="42" fill="hold" grpId="0"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barn(outHorizontal)">
                                      <p:cBhvr>
                                        <p:cTn id="33" dur="250"/>
                                        <p:tgtEl>
                                          <p:spTgt spid="5"/>
                                        </p:tgtEl>
                                      </p:cBhvr>
                                    </p:animEffect>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250"/>
                                        <p:tgtEl>
                                          <p:spTgt spid="10"/>
                                        </p:tgtEl>
                                      </p:cBhvr>
                                    </p:animEffect>
                                  </p:childTnLst>
                                </p:cTn>
                              </p:par>
                            </p:childTnLst>
                          </p:cTn>
                        </p:par>
                        <p:par>
                          <p:cTn id="38" fill="hold">
                            <p:stCondLst>
                              <p:cond delay="2250"/>
                            </p:stCondLst>
                            <p:childTnLst>
                              <p:par>
                                <p:cTn id="39" presetID="10" presetClass="entr" presetSubtype="0" fill="hold" grpId="0"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P spid="48" grpId="0"/>
      <p:bldP spid="5" grpId="0" animBg="1"/>
      <p:bldP spid="6" grpId="0"/>
      <p:bldP spid="10" grpId="0"/>
    </p:bldLst>
  </p:timing>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C9C3234-2339-4DAF-A47B-F3F7479B742D}"/>
    </a:ext>
  </a:extLst>
</a:theme>
</file>

<file path=ppt/theme/theme10.xml><?xml version="1.0" encoding="utf-8"?>
<a:theme xmlns:a="http://schemas.openxmlformats.org/drawingml/2006/main" name="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11.xml><?xml version="1.0" encoding="utf-8"?>
<a:theme xmlns:a="http://schemas.openxmlformats.org/drawingml/2006/main" name="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12.xml><?xml version="1.0" encoding="utf-8"?>
<a:theme xmlns:a="http://schemas.openxmlformats.org/drawingml/2006/main" name="WPC 2015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0892B3D4-AF20-4512-8745-46F89CD91C14}"/>
    </a:ext>
  </a:extLst>
</a:theme>
</file>

<file path=ppt/theme/theme13.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14.xml><?xml version="1.0" encoding="utf-8"?>
<a:theme xmlns:a="http://schemas.openxmlformats.org/drawingml/2006/main" name="1_Microsoft AzureCon 2015 Template - Color">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AzureCon_2015_Template_v03" id="{4715AF1A-5204-4C1D-AE3F-AB18B0EACD86}" vid="{142F58D1-7453-4167-8D3B-22E918ED6251}"/>
    </a:ext>
  </a:extLst>
</a:theme>
</file>

<file path=ppt/theme/theme15.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_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17.xml><?xml version="1.0" encoding="utf-8"?>
<a:theme xmlns:a="http://schemas.openxmlformats.org/drawingml/2006/main" name="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18.xml><?xml version="1.0" encoding="utf-8"?>
<a:theme xmlns:a="http://schemas.openxmlformats.org/drawingml/2006/main" name="2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WPC 2015 Dark Gray Template">
  <a:themeElements>
    <a:clrScheme name="WPC 2015">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potx" id="{FEE8CB71-F2F8-4987-8CBB-F00E542D2B57}" vid="{3198EE34-AF96-489C-A884-7484450C0A0A}"/>
    </a:ext>
  </a:extLst>
</a:theme>
</file>

<file path=ppt/theme/theme4.xml><?xml version="1.0" encoding="utf-8"?>
<a:theme xmlns:a="http://schemas.openxmlformats.org/drawingml/2006/main" name="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5.xml><?xml version="1.0" encoding="utf-8"?>
<a:theme xmlns:a="http://schemas.openxmlformats.org/drawingml/2006/main" name="4_WPC 2015 Dark Gray Template">
  <a:themeElements>
    <a:clrScheme name="WPC 2015">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BCF2"/>
      </a:hlink>
      <a:folHlink>
        <a:srgbClr val="00BCF2"/>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potx" id="{FEE8CB71-F2F8-4987-8CBB-F00E542D2B57}" vid="{3198EE34-AF96-489C-A884-7484450C0A0A}"/>
    </a:ext>
  </a:extLst>
</a:theme>
</file>

<file path=ppt/theme/theme6.xml><?xml version="1.0" encoding="utf-8"?>
<a:theme xmlns:a="http://schemas.openxmlformats.org/drawingml/2006/main" name="MGXFY16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D963DCD1-39B0-4BB5-BFF0-BEAA01E52ED8}"/>
    </a:ext>
  </a:extLst>
</a:theme>
</file>

<file path=ppt/theme/theme7.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8.xml><?xml version="1.0" encoding="utf-8"?>
<a:theme xmlns:a="http://schemas.openxmlformats.org/drawingml/2006/main" name="MSVID_TT_White-Teal_16x9_Aug2013">
  <a:themeElements>
    <a:clrScheme name="MS Narrative">
      <a:dk1>
        <a:srgbClr val="505050"/>
      </a:dk1>
      <a:lt1>
        <a:srgbClr val="FFFFFF"/>
      </a:lt1>
      <a:dk2>
        <a:srgbClr val="00BCF2"/>
      </a:dk2>
      <a:lt2>
        <a:srgbClr val="D2D2D2"/>
      </a:lt2>
      <a:accent1>
        <a:srgbClr val="00BCF2"/>
      </a:accent1>
      <a:accent2>
        <a:srgbClr val="7FBA00"/>
      </a:accent2>
      <a:accent3>
        <a:srgbClr val="FF8C00"/>
      </a:accent3>
      <a:accent4>
        <a:srgbClr val="B4009E"/>
      </a:accent4>
      <a:accent5>
        <a:srgbClr val="0072C6"/>
      </a:accent5>
      <a:accent6>
        <a:srgbClr val="FFB90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Nov2013.potx" id="{36A86AC3-D88A-44D7-A0A2-D821E5751884}" vid="{D050F9CB-58A1-4F0A-B5C2-C8E84885E060}"/>
    </a:ext>
  </a:extLst>
</a:theme>
</file>

<file path=ppt/theme/theme9.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Override1.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2.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3.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4.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5.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6.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7.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8.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ppt/theme/themeOverride9.xml><?xml version="1.0" encoding="utf-8"?>
<a:themeOverride xmlns:a="http://schemas.openxmlformats.org/drawingml/2006/main">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ontrol xmlns="http://schemas.microsoft.com/VisualStudio/2011/storyboarding/control">
  <Id Name="e3e06cf2-79b7-4f70-a145-44903a30dc14" Revision="1" Stencil="System.MyShapes" StencilVersion="1.0"/>
</Control>
</file>

<file path=customXml/item3.xml><?xml version="1.0" encoding="utf-8"?>
<Control xmlns="http://schemas.microsoft.com/VisualStudio/2011/storyboarding/control">
  <Id Name="e3e06cf2-79b7-4f70-a145-44903a30dc14" Revision="1" Stencil="System.MyShapes" StencilVersion="1.0"/>
</Control>
</file>

<file path=customXml/item4.xml><?xml version="1.0" encoding="utf-8"?>
<Control xmlns="http://schemas.microsoft.com/VisualStudio/2011/storyboarding/control">
  <Id Name="e3e06cf2-79b7-4f70-a145-44903a30dc14" Revision="1" Stencil="System.MyShapes" StencilVersion="1.0"/>
</Control>
</file>

<file path=customXml/item5.xml><?xml version="1.0" encoding="utf-8"?>
<Control xmlns="http://schemas.microsoft.com/VisualStudio/2011/storyboarding/control">
  <Id Name="d45d9a28-4d48-4835-9009-441d319c6f12" Revision="1" Stencil="System.MyShapes" StencilVersion="1.0"/>
</Control>
</file>

<file path=customXml/item6.xml><?xml version="1.0" encoding="utf-8"?>
<ct:contentTypeSchema xmlns:ct="http://schemas.microsoft.com/office/2006/metadata/contentType" xmlns:ma="http://schemas.microsoft.com/office/2006/metadata/properties/metaAttributes" ct:_="" ma:_="" ma:contentTypeName="Document" ma:contentTypeID="0x0101004329A1C1CFFD0545A9878BDE2DD7EC18" ma:contentTypeVersion="6" ma:contentTypeDescription="Create a new document." ma:contentTypeScope="" ma:versionID="01ae416629250d6fb0403900bfeb7498">
  <xsd:schema xmlns:xsd="http://www.w3.org/2001/XMLSchema" xmlns:xs="http://www.w3.org/2001/XMLSchema" xmlns:p="http://schemas.microsoft.com/office/2006/metadata/properties" xmlns:ns1="http://schemas.microsoft.com/sharepoint/v3" xmlns:ns2="b92fdc2a-1594-4510-aa86-45464713a14f" xmlns:ns3="0cd5e047-7587-471a-b27c-5f56c6d0ac56" targetNamespace="http://schemas.microsoft.com/office/2006/metadata/properties" ma:root="true" ma:fieldsID="3c975a86ec9e8916f782d070e6b607a7" ns1:_="" ns2:_="" ns3:_="">
    <xsd:import namespace="http://schemas.microsoft.com/sharepoint/v3"/>
    <xsd:import namespace="b92fdc2a-1594-4510-aa86-45464713a14f"/>
    <xsd:import namespace="0cd5e047-7587-471a-b27c-5f56c6d0ac56"/>
    <xsd:element name="properties">
      <xsd:complexType>
        <xsd:sequence>
          <xsd:element name="documentManagement">
            <xsd:complexType>
              <xsd:all>
                <xsd:element ref="ns1:PublishingStartDate" minOccurs="0"/>
                <xsd:element ref="ns1:PublishingExpirationDate" minOccurs="0"/>
                <xsd:element ref="ns2:SharedWithUsers" minOccurs="0"/>
                <xsd:element ref="ns2:SharedWithDetails" minOccurs="0"/>
                <xsd:element ref="ns3:_ShortcutUrl"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92fdc2a-1594-4510-aa86-45464713a14f"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cd5e047-7587-471a-b27c-5f56c6d0ac56" elementFormDefault="qualified">
    <xsd:import namespace="http://schemas.microsoft.com/office/2006/documentManagement/types"/>
    <xsd:import namespace="http://schemas.microsoft.com/office/infopath/2007/PartnerControls"/>
    <xsd:element name="_ShortcutUrl" ma:index="12" nillable="true" ma:displayName="_ShortcutUrl" ma:hidden="true" ma:internalName="c000__ShortcutUrl">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7.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_ip_UnifiedCompliancePolicyUIAction xmlns="http://schemas.microsoft.com/sharepoint/v3" xsi:nil="true"/>
    <_ip_UnifiedCompliancePolicyProperties xmlns="http://schemas.microsoft.com/sharepoint/v3" xsi:nil="true"/>
    <_ShortcutUrl xmlns="0cd5e047-7587-471a-b27c-5f56c6d0ac56">
      <Url xsi:nil="true"/>
      <Description xsi:nil="true"/>
    </_ShortcutUrl>
  </documentManagement>
</p:properties>
</file>

<file path=customXml/itemProps1.xml><?xml version="1.0" encoding="utf-8"?>
<ds:datastoreItem xmlns:ds="http://schemas.openxmlformats.org/officeDocument/2006/customXml" ds:itemID="{477F3323-623F-4F4A-9B39-64F0061BE0DB}">
  <ds:schemaRefs>
    <ds:schemaRef ds:uri="http://schemas.microsoft.com/sharepoint/v3/contenttype/forms"/>
  </ds:schemaRefs>
</ds:datastoreItem>
</file>

<file path=customXml/itemProps2.xml><?xml version="1.0" encoding="utf-8"?>
<ds:datastoreItem xmlns:ds="http://schemas.openxmlformats.org/officeDocument/2006/customXml" ds:itemID="{18F04183-777B-4CB3-8221-3545CB41068B}">
  <ds:schemaRefs>
    <ds:schemaRef ds:uri="http://schemas.microsoft.com/VisualStudio/2011/storyboarding/control"/>
  </ds:schemaRefs>
</ds:datastoreItem>
</file>

<file path=customXml/itemProps3.xml><?xml version="1.0" encoding="utf-8"?>
<ds:datastoreItem xmlns:ds="http://schemas.openxmlformats.org/officeDocument/2006/customXml" ds:itemID="{2404308F-8887-4628-AA37-AB04B7493EF0}">
  <ds:schemaRefs>
    <ds:schemaRef ds:uri="http://schemas.microsoft.com/VisualStudio/2011/storyboarding/control"/>
  </ds:schemaRefs>
</ds:datastoreItem>
</file>

<file path=customXml/itemProps4.xml><?xml version="1.0" encoding="utf-8"?>
<ds:datastoreItem xmlns:ds="http://schemas.openxmlformats.org/officeDocument/2006/customXml" ds:itemID="{4BBC10F7-D7F7-45CA-A042-AD9DC36FBB9F}">
  <ds:schemaRefs>
    <ds:schemaRef ds:uri="http://schemas.microsoft.com/VisualStudio/2011/storyboarding/control"/>
  </ds:schemaRefs>
</ds:datastoreItem>
</file>

<file path=customXml/itemProps5.xml><?xml version="1.0" encoding="utf-8"?>
<ds:datastoreItem xmlns:ds="http://schemas.openxmlformats.org/officeDocument/2006/customXml" ds:itemID="{B2A12D0E-AB32-494D-8E13-4368001CE302}">
  <ds:schemaRefs>
    <ds:schemaRef ds:uri="http://schemas.microsoft.com/VisualStudio/2011/storyboarding/control"/>
  </ds:schemaRefs>
</ds:datastoreItem>
</file>

<file path=customXml/itemProps6.xml><?xml version="1.0" encoding="utf-8"?>
<ds:datastoreItem xmlns:ds="http://schemas.openxmlformats.org/officeDocument/2006/customXml" ds:itemID="{21CF19CE-ED84-466C-B11A-196C2FE1C7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92fdc2a-1594-4510-aa86-45464713a14f"/>
    <ds:schemaRef ds:uri="0cd5e047-7587-471a-b27c-5f56c6d0ac5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7.xml><?xml version="1.0" encoding="utf-8"?>
<ds:datastoreItem xmlns:ds="http://schemas.openxmlformats.org/officeDocument/2006/customXml" ds:itemID="{F9C08522-379E-47EF-B96F-18B276987A8D}">
  <ds:schemaRefs>
    <ds:schemaRef ds:uri="http://purl.org/dc/elements/1.1/"/>
    <ds:schemaRef ds:uri="http://schemas.microsoft.com/office/2006/metadata/properties"/>
    <ds:schemaRef ds:uri="http://schemas.microsoft.com/sharepoint/v3"/>
    <ds:schemaRef ds:uri="0cd5e047-7587-471a-b27c-5f56c6d0ac56"/>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b92fdc2a-1594-4510-aa86-45464713a14f"/>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22733</TotalTime>
  <Words>5243</Words>
  <Application>Microsoft Office PowerPoint</Application>
  <PresentationFormat>Custom</PresentationFormat>
  <Paragraphs>882</Paragraphs>
  <Slides>68</Slides>
  <Notes>44</Notes>
  <HiddenSlides>0</HiddenSlides>
  <MMClips>0</MMClips>
  <ScaleCrop>false</ScaleCrop>
  <HeadingPairs>
    <vt:vector size="6" baseType="variant">
      <vt:variant>
        <vt:lpstr>Fonts Used</vt:lpstr>
      </vt:variant>
      <vt:variant>
        <vt:i4>15</vt:i4>
      </vt:variant>
      <vt:variant>
        <vt:lpstr>Theme</vt:lpstr>
      </vt:variant>
      <vt:variant>
        <vt:i4>18</vt:i4>
      </vt:variant>
      <vt:variant>
        <vt:lpstr>Slide Titles</vt:lpstr>
      </vt:variant>
      <vt:variant>
        <vt:i4>68</vt:i4>
      </vt:variant>
    </vt:vector>
  </HeadingPairs>
  <TitlesOfParts>
    <vt:vector size="101" baseType="lpstr">
      <vt:lpstr>Arial Unicode MS</vt:lpstr>
      <vt:lpstr>ＭＳ Ｐゴシック</vt:lpstr>
      <vt:lpstr>ＭＳ Ｐゴシック</vt:lpstr>
      <vt:lpstr>Arial</vt:lpstr>
      <vt:lpstr>Calibri</vt:lpstr>
      <vt:lpstr>Calibri Light</vt:lpstr>
      <vt:lpstr>Consolas</vt:lpstr>
      <vt:lpstr>Rockwell</vt:lpstr>
      <vt:lpstr>Segoe</vt:lpstr>
      <vt:lpstr>Segoe Light</vt:lpstr>
      <vt:lpstr>Segoe UI</vt:lpstr>
      <vt:lpstr>Segoe UI Light</vt:lpstr>
      <vt:lpstr>Segoe UI Semibold</vt:lpstr>
      <vt:lpstr>Segoe UI Semilight</vt:lpstr>
      <vt:lpstr>Wingdings</vt:lpstr>
      <vt:lpstr>WHITE TEMPLATE</vt:lpstr>
      <vt:lpstr>COLOR TEMPLATE</vt:lpstr>
      <vt:lpstr>3_WPC 2015 Dark Gray Template</vt:lpstr>
      <vt:lpstr>WPC 2015 Dark Gray Template</vt:lpstr>
      <vt:lpstr>4_WPC 2015 Dark Gray Template</vt:lpstr>
      <vt:lpstr>MGXFY16 Light Gray Template</vt:lpstr>
      <vt:lpstr>5-30536_Build_2014_Breakout_Template_White_16x9</vt:lpstr>
      <vt:lpstr>MSVID_TT_White-Teal_16x9_Aug2013</vt:lpstr>
      <vt:lpstr>BUILD CHARCOAL BACKGROUND</vt:lpstr>
      <vt:lpstr>Microsoft AzureCon 2015 Template - Color</vt:lpstr>
      <vt:lpstr>MGXFY16 Dark Gray Template</vt:lpstr>
      <vt:lpstr>WPC 2015 Light Gray Template</vt:lpstr>
      <vt:lpstr>1_COLOR TEMPLATE</vt:lpstr>
      <vt:lpstr>1_Microsoft AzureCon 2015 Template - Color</vt:lpstr>
      <vt:lpstr>3_Office Theme</vt:lpstr>
      <vt:lpstr>1_WPC 2015 Dark Gray Template</vt:lpstr>
      <vt:lpstr>Azure Event</vt:lpstr>
      <vt:lpstr>2_COLOR TEMPLATE</vt:lpstr>
      <vt:lpstr>The Cloud for Modern Business</vt:lpstr>
      <vt:lpstr>Why the cloud?</vt:lpstr>
      <vt:lpstr>Why the cloud?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Virtual Machines</vt:lpstr>
      <vt:lpstr>PowerPoint Presentation</vt:lpstr>
      <vt:lpstr>Demo: Azure Portal</vt:lpstr>
      <vt:lpstr>Great Infrastructure Enhancements</vt:lpstr>
      <vt:lpstr>Titanfall</vt:lpstr>
      <vt:lpstr>New N family of virtual machines</vt:lpstr>
      <vt:lpstr>Microsoft Azure Site Recovery Orchestrated disaster recovery to a second site or to Azure</vt:lpstr>
      <vt:lpstr>PowerPoint Presentation</vt:lpstr>
      <vt:lpstr>Agility</vt:lpstr>
      <vt:lpstr>Visual Studio Online</vt:lpstr>
      <vt:lpstr>Visual Studio Online: Build + Deploy</vt:lpstr>
      <vt:lpstr>Visual Studio Online: Load Testing</vt:lpstr>
      <vt:lpstr>Visual Studio Online: Release Management</vt:lpstr>
      <vt:lpstr>Visual Studio Online: Application Insights</vt:lpstr>
      <vt:lpstr>Visual Studio Online: DevOps</vt:lpstr>
      <vt:lpstr>PowerPoint Presentation</vt:lpstr>
      <vt:lpstr>Try App Service Today</vt:lpstr>
      <vt:lpstr>Azure App Service Web Apps</vt:lpstr>
      <vt:lpstr>Azure App Service Mobile Apps</vt:lpstr>
      <vt:lpstr>PowerPoint Presentation</vt:lpstr>
      <vt:lpstr>PowerPoint Presentation</vt:lpstr>
      <vt:lpstr>PowerPoint Presentation</vt:lpstr>
      <vt:lpstr>PowerPoint Presentation</vt:lpstr>
      <vt:lpstr>Cortana Analytics Suite Transform data into intelligent action</vt:lpstr>
      <vt:lpstr>PowerPoint Presentation</vt:lpstr>
      <vt:lpstr>PowerPoint Presentation</vt:lpstr>
      <vt:lpstr>PowerPoint Presentation</vt:lpstr>
      <vt:lpstr>PowerPoint Presentation</vt:lpstr>
      <vt:lpstr>PowerPoint Presentation</vt:lpstr>
      <vt:lpstr>Internet of Things</vt:lpstr>
      <vt:lpstr>PowerPoint Presentation</vt:lpstr>
      <vt:lpstr>Delivering secure apps</vt:lpstr>
      <vt:lpstr>PowerPoint Presentation</vt:lpstr>
      <vt:lpstr>PowerPoint Presentation</vt:lpstr>
      <vt:lpstr>PowerPoint Presentation</vt:lpstr>
      <vt:lpstr>PowerPoint Presentation</vt:lpstr>
      <vt:lpstr>Infrastructure</vt:lpstr>
      <vt:lpstr>PowerPoint Presentation</vt:lpstr>
      <vt:lpstr>Key Scenarios to Get Started with Microsoft Azure</vt:lpstr>
      <vt:lpstr>Key Scenarios to get started with Microsoft Azure</vt:lpstr>
      <vt:lpstr>Key Scenarios to get started with Microsoft Azure</vt:lpstr>
      <vt:lpstr>Key Scenarios to get started with Microsoft Azure</vt:lpstr>
      <vt:lpstr>Key Scenarios to get started with Microsoft Azure</vt:lpstr>
      <vt:lpstr>PowerPoint Presentation</vt:lpstr>
      <vt:lpstr>PowerPoint Presentation</vt:lpstr>
      <vt:lpstr>PowerPoint Presentation</vt:lpstr>
      <vt:lpstr>PowerPoint Presentation</vt:lpstr>
      <vt:lpstr>Activate your MSDN Benefits…</vt:lpstr>
      <vt:lpstr>PowerPoint Presentation</vt:lpstr>
      <vt:lpstr>The Cloud is changing the world</vt:lpstr>
      <vt:lpstr>PowerPoint Presentation</vt:lpstr>
    </vt:vector>
  </TitlesOfParts>
  <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Cloud for Modern Business</dc:title>
  <dc:subject>AzureCon 2015</dc:subject>
  <dc:creator>Scott Guthrie</dc:creator>
  <cp:keywords/>
  <dc:description>Template: 
Formatting: 
Audience Type:</dc:description>
  <cp:lastModifiedBy>Windows User</cp:lastModifiedBy>
  <cp:revision>754</cp:revision>
  <cp:lastPrinted>2015-09-21T17:22:28Z</cp:lastPrinted>
  <dcterms:created xsi:type="dcterms:W3CDTF">2014-06-10T19:28:25Z</dcterms:created>
  <dcterms:modified xsi:type="dcterms:W3CDTF">2017-03-27T14:56:37Z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0x0101004329A1C1CFFD0545A9878BDE2DD7EC18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ShortcutUrl">
    <vt:lpwstr>, </vt:lpwstr>
  </property>
</Properties>
</file>